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7" d="100"/>
          <a:sy n="77" d="100"/>
        </p:scale>
        <p:origin x="188"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5056399"/>
            <a:ext cx="4003224" cy="861497"/>
          </a:xfrm>
        </p:spPr>
        <p:txBody>
          <a:bodyPr>
            <a:normAutofit fontScale="85000" lnSpcReduction="10000"/>
          </a:bodyPr>
          <a:lstStyle/>
          <a:p>
            <a:pPr algn="r"/>
            <a:r>
              <a:rPr lang="en-US" b="0" dirty="0">
                <a:solidFill>
                  <a:schemeClr val="tx1"/>
                </a:solidFill>
              </a:rPr>
              <a:t>Matta Naga Jyothi Krishna Sai Tarun</a:t>
            </a:r>
          </a:p>
          <a:p>
            <a:pPr algn="r"/>
            <a:r>
              <a:rPr lang="en-IN" dirty="0"/>
              <a:t>APPLY_175647653068b1b47224d88</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Autofit/>
          </a:bodyPr>
          <a:lstStyle/>
          <a:p>
            <a:r>
              <a:rPr lang="en-GB" sz="3600" dirty="0"/>
              <a:t>Airbnb Hotel Booking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D47D0196-83CB-264E-DAD6-FD4AB7FB0EA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4DD01F31-16ED-BC34-72E0-D4A9F78F06FD}"/>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192735"/>
          </a:xfrm>
        </p:spPr>
        <p:txBody>
          <a:bodyPr>
            <a:normAutofit fontScale="55000" lnSpcReduction="20000"/>
          </a:bodyPr>
          <a:lstStyle/>
          <a:p>
            <a:pPr>
              <a:lnSpc>
                <a:spcPct val="150000"/>
              </a:lnSpc>
            </a:pPr>
            <a:r>
              <a:rPr lang="en-US" sz="2800" dirty="0"/>
              <a:t>The spread of Airbnb listings will require additional insight into the dynamics of booking to streamline the platform to the benefit of everyone. The main issue is that there are no clear, data-driven understandings of what are the major factors that could be considered to make a successful booking, a pricing strategy, and guests satisfaction.</a:t>
            </a:r>
          </a:p>
          <a:p>
            <a:pPr>
              <a:lnSpc>
                <a:spcPct val="150000"/>
              </a:lnSpc>
            </a:pPr>
            <a:r>
              <a:rPr lang="en-US" sz="2800" dirty="0"/>
              <a:t> In the absence of this knowledge, the hosts will fail to maximize their income and Airbnb will not be able to effectively improve the user experience. Thus, the purpose of the project is to identify patterns, trends, and actionable information about booking data to support the decision-making process of the hosts and to enhance the overall experience of the guest.</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000" dirty="0"/>
              <a:t>The project aims at training a machine learning model to estimate the price of Airbnb listings. The idea of pricing an Airbnb property is essential to both the host and the traveler: the former would like to optimize their occupancy and revenues, whereas the latter would prefer reasonable and competitive prices. The project is based on historical Airbnb data, which learns the relationship among listing features (including number of bedrooms, bathrooms, and guest ratings) and the price charged to be able to predict prices of new or hypothetical listings and assist property owners make an informed pricing choice.</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4359564"/>
          </a:xfrm>
        </p:spPr>
        <p:txBody>
          <a:bodyPr>
            <a:normAutofit fontScale="47500" lnSpcReduction="20000"/>
          </a:bodyPr>
          <a:lstStyle/>
          <a:p>
            <a:pPr algn="just">
              <a:lnSpc>
                <a:spcPct val="150000"/>
              </a:lnSpc>
            </a:pPr>
            <a:r>
              <a:rPr lang="en-US" sz="3600" b="1" dirty="0">
                <a:solidFill>
                  <a:schemeClr val="accent1"/>
                </a:solidFill>
              </a:rPr>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solidFill>
                  <a:schemeClr val="accent1"/>
                </a:solidFill>
              </a:rPr>
              <a:t>Travelers:-</a:t>
            </a:r>
          </a:p>
          <a:p>
            <a:pPr algn="just">
              <a:lnSpc>
                <a:spcPct val="150000"/>
              </a:lnSpc>
            </a:pPr>
            <a:r>
              <a:rPr lang="en-US" sz="3600" dirty="0"/>
              <a:t>To evaluate whether a listing is overpriced or reasonably priced.</a:t>
            </a:r>
          </a:p>
          <a:p>
            <a:pPr algn="just">
              <a:lnSpc>
                <a:spcPct val="150000"/>
              </a:lnSpc>
            </a:pPr>
            <a:r>
              <a:rPr lang="en-US" sz="3600" b="1" dirty="0">
                <a:solidFill>
                  <a:schemeClr val="accent1"/>
                </a:solidFill>
              </a:rPr>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solidFill>
                  <a:schemeClr val="accent1"/>
                </a:solidFill>
              </a:rPr>
              <a:t>Researchers/Students:-</a:t>
            </a:r>
          </a:p>
          <a:p>
            <a:pPr algn="just">
              <a:lnSpc>
                <a:spcPct val="150000"/>
              </a:lnSpc>
            </a:pPr>
            <a:r>
              <a:rPr lang="en-US" sz="3600" dirty="0"/>
              <a:t>To study the impact of property features and reviews on rental pricing.</a:t>
            </a:r>
            <a:endParaRPr lang="en-IN" sz="3600"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280080" y="1463105"/>
            <a:ext cx="9027702" cy="5243448"/>
          </a:xfrm>
        </p:spPr>
        <p:txBody>
          <a:bodyPr/>
          <a:lstStyle/>
          <a:p>
            <a:pPr lvl="1">
              <a:lnSpc>
                <a:spcPct val="150000"/>
              </a:lnSpc>
            </a:pPr>
            <a:r>
              <a:rPr lang="en-IN" b="1" dirty="0"/>
              <a:t>Python</a:t>
            </a:r>
            <a:r>
              <a:rPr lang="en-IN" dirty="0"/>
              <a:t> - General-purpose programming language.</a:t>
            </a:r>
          </a:p>
          <a:p>
            <a:pPr lvl="1">
              <a:lnSpc>
                <a:spcPct val="150000"/>
              </a:lnSpc>
            </a:pPr>
            <a:r>
              <a:rPr lang="en-IN" b="1" dirty="0"/>
              <a:t>Pandas</a:t>
            </a:r>
            <a:r>
              <a:rPr lang="en-IN" dirty="0"/>
              <a:t> - Data cleaning and preprocessing NumPy - Data cleaning and preprocessing</a:t>
            </a:r>
          </a:p>
          <a:p>
            <a:pPr lvl="1">
              <a:lnSpc>
                <a:spcPct val="150000"/>
              </a:lnSpc>
            </a:pPr>
            <a:r>
              <a:rPr lang="en-IN" b="1" dirty="0"/>
              <a:t>Scikit-learn </a:t>
            </a:r>
            <a:r>
              <a:rPr lang="en-IN" dirty="0"/>
              <a:t>- Machine learning (train model, regression, test)</a:t>
            </a:r>
          </a:p>
          <a:p>
            <a:pPr lvl="1">
              <a:lnSpc>
                <a:spcPct val="150000"/>
              </a:lnSpc>
            </a:pPr>
            <a:r>
              <a:rPr lang="en-IN" b="1" dirty="0"/>
              <a:t>Matplotlib/Seaborn </a:t>
            </a:r>
            <a:r>
              <a:rPr lang="en-IN" dirty="0"/>
              <a:t>- Feature importance and data visualization.</a:t>
            </a:r>
          </a:p>
          <a:p>
            <a:pPr lvl="1">
              <a:lnSpc>
                <a:spcPct val="150000"/>
              </a:lnSpc>
            </a:pPr>
            <a:r>
              <a:rPr lang="en-IN" b="1" dirty="0"/>
              <a:t>Google </a:t>
            </a:r>
            <a:r>
              <a:rPr lang="en-IN" b="1" dirty="0" err="1"/>
              <a:t>Colab</a:t>
            </a:r>
            <a:r>
              <a:rPr lang="en-IN" b="1" dirty="0"/>
              <a:t> </a:t>
            </a:r>
            <a:r>
              <a:rPr lang="en-IN" dirty="0"/>
              <a:t>- Internet server to run the project.</a:t>
            </a:r>
          </a:p>
          <a:p>
            <a:pPr lvl="1">
              <a:lnSpc>
                <a:spcPct val="150000"/>
              </a:lnSpc>
            </a:pPr>
            <a:r>
              <a:rPr lang="en-IN" b="1" dirty="0"/>
              <a:t>File processing libraries </a:t>
            </a:r>
            <a:r>
              <a:rPr lang="en-IN" dirty="0"/>
              <a:t>- </a:t>
            </a:r>
            <a:r>
              <a:rPr lang="en-IN" dirty="0" err="1"/>
              <a:t>openpyxl</a:t>
            </a:r>
            <a:r>
              <a:rPr lang="en-IN" dirty="0"/>
              <a:t> (Excel) and in-built CSV processing.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390618" y="403853"/>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1" name="Picture 10">
            <a:extLst>
              <a:ext uri="{FF2B5EF4-FFF2-40B4-BE49-F238E27FC236}">
                <a16:creationId xmlns:a16="http://schemas.microsoft.com/office/drawing/2014/main" id="{67200130-A01B-D9C4-64D5-C5246FA39AAD}"/>
              </a:ext>
            </a:extLst>
          </p:cNvPr>
          <p:cNvPicPr>
            <a:picLocks noChangeAspect="1"/>
          </p:cNvPicPr>
          <p:nvPr/>
        </p:nvPicPr>
        <p:blipFill>
          <a:blip r:embed="rId4"/>
          <a:stretch>
            <a:fillRect/>
          </a:stretch>
        </p:blipFill>
        <p:spPr>
          <a:xfrm>
            <a:off x="1823653" y="1431693"/>
            <a:ext cx="6963747" cy="431542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681513" y="1371609"/>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BC7188EE-FB19-94FB-0AAB-69D8906BADCE}"/>
              </a:ext>
            </a:extLst>
          </p:cNvPr>
          <p:cNvPicPr>
            <a:picLocks noChangeAspect="1"/>
          </p:cNvPicPr>
          <p:nvPr/>
        </p:nvPicPr>
        <p:blipFill>
          <a:blip r:embed="rId4"/>
          <a:stretch>
            <a:fillRect/>
          </a:stretch>
        </p:blipFill>
        <p:spPr>
          <a:xfrm>
            <a:off x="1747519" y="1358405"/>
            <a:ext cx="7020905" cy="496208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CE098FC7-5FC7-B87C-032E-6BEF6C0ADAEB}"/>
              </a:ext>
            </a:extLst>
          </p:cNvPr>
          <p:cNvPicPr>
            <a:picLocks noChangeAspect="1"/>
          </p:cNvPicPr>
          <p:nvPr/>
        </p:nvPicPr>
        <p:blipFill>
          <a:blip r:embed="rId4"/>
          <a:stretch>
            <a:fillRect/>
          </a:stretch>
        </p:blipFill>
        <p:spPr>
          <a:xfrm>
            <a:off x="807164" y="1304628"/>
            <a:ext cx="7840169" cy="424874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923542" y="2620595"/>
            <a:ext cx="8311898" cy="2749609"/>
          </a:xfrm>
        </p:spPr>
        <p:txBody>
          <a:bodyPr vert="horz" lIns="91440" tIns="45720" rIns="91440" bIns="45720" rtlCol="0" anchor="t">
            <a:normAutofit/>
          </a:bodyPr>
          <a:lstStyle/>
          <a:p>
            <a:pPr marL="0" indent="0">
              <a:buNone/>
            </a:pPr>
            <a:r>
              <a:rPr lang="en-US" dirty="0"/>
              <a:t>https://github.com/SaiTarun1817/VOIS_AICTE_Oct2025_SaiTarun.git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659</TotalTime>
  <Words>447</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The project aims at training a machine learning model to estimate the price of Airbnb listings. The idea of pricing an Airbnb property is essential to both the host and the traveler: the former would like to optimize their occupancy and revenues, whereas the latter would prefer reasonable and competitive prices. The project is based on historical Airbnb data, which learns the relationship among listing features (including number of bedrooms, bathrooms, and guest ratings) and the price charged to be able to predict prices of new or hypothetical listings and assist property owners make an informed pricing choice.</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Sai Tarun</cp:lastModifiedBy>
  <cp:revision>112</cp:revision>
  <dcterms:created xsi:type="dcterms:W3CDTF">2021-07-11T13:13:15Z</dcterms:created>
  <dcterms:modified xsi:type="dcterms:W3CDTF">2025-10-04T15:38:24Z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