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2" r:id="rId4"/>
    <p:sldId id="293" r:id="rId5"/>
    <p:sldId id="282" r:id="rId6"/>
    <p:sldId id="257" r:id="rId7"/>
    <p:sldId id="283" r:id="rId8"/>
    <p:sldId id="284" r:id="rId9"/>
    <p:sldId id="295" r:id="rId10"/>
    <p:sldId id="260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4A7FD1"/>
    <a:srgbClr val="654321"/>
    <a:srgbClr val="C0C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6" autoAdjust="0"/>
  </p:normalViewPr>
  <p:slideViewPr>
    <p:cSldViewPr>
      <p:cViewPr>
        <p:scale>
          <a:sx n="100" d="100"/>
          <a:sy n="100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55281-7189-49E6-A534-AE04715C6053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37EE1-5C4A-44ED-AAFD-56A14EEB58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16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Память для констант не выделяется.</a:t>
            </a:r>
          </a:p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Выделение 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памяти для 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k=3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 элементов статического массива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baseline="0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Выделение памяти для переменной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 smtClean="0"/>
              <a:t>В адресное поле первой записи записан адрес второй записи.</a:t>
            </a:r>
            <a:r>
              <a:rPr lang="ru-RU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В динамической памяти размещены 2 элемента списка, связанные друг с другом.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 smtClean="0"/>
              <a:t>После выполнения оператора цикла в </a:t>
            </a:r>
            <a:r>
              <a:rPr lang="ru-RU" dirty="0" smtClean="0"/>
              <a:t>динамической памяти размещены 3 </a:t>
            </a:r>
            <a:r>
              <a:rPr lang="ru-RU" dirty="0" smtClean="0"/>
              <a:t>элемента связного</a:t>
            </a:r>
            <a:r>
              <a:rPr lang="ru-RU" baseline="0" dirty="0" smtClean="0"/>
              <a:t> списка. Указатели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pf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pn</a:t>
            </a:r>
            <a:r>
              <a:rPr lang="ru-RU" baseline="0" dirty="0" smtClean="0"/>
              <a:t> содержат адрес последнего элемента списка.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Проблема: потерян адрес начального элемента, нет доступа к списку.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 smtClean="0"/>
              <a:t>Адрес первого элемента списка (голова списка) записан в указатель </a:t>
            </a:r>
            <a:r>
              <a:rPr lang="en-US" dirty="0" smtClean="0"/>
              <a:t>head</a:t>
            </a:r>
            <a:r>
              <a:rPr lang="ru-RU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 smtClean="0"/>
              <a:t>Список доступен для дальнейшей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Адрес начального элемента списка (голова списка) стерт из указателя </a:t>
            </a:r>
            <a:r>
              <a:rPr lang="en-US" baseline="0" dirty="0" smtClean="0"/>
              <a:t>head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Список стал недоступным. Память получает статус свободной. 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Выделение памяти для переменной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, указателя на динамический массив.</a:t>
            </a:r>
          </a:p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Выделение памяти для 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k=3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 элементов динамического массива типа 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Запись начального адреса выделенной памяти в указатель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endParaRPr lang="en-US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Чтение из указателя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 начального адреса динамического массива. Вычисление адреса первого элемента динамического 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массива</a:t>
            </a:r>
            <a:r>
              <a:rPr lang="en-US" baseline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увеличение 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на 1 адреса, прочитанного из указателя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Запись значения 7 по вычисленному адресу.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endParaRPr lang="en-US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Выделение памяти большего размера для динамического массива.</a:t>
            </a:r>
          </a:p>
          <a:p>
            <a:pPr marL="228600" indent="-228600">
              <a:buAutoNum type="arabicPeriod"/>
            </a:pPr>
            <a:r>
              <a:rPr lang="ru-RU" dirty="0" smtClean="0"/>
              <a:t>Копирование значений из массива</a:t>
            </a:r>
            <a:r>
              <a:rPr lang="ru-RU" baseline="0" dirty="0" smtClean="0"/>
              <a:t> в новую память.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Запись начального адреса новой памяти в указатель </a:t>
            </a:r>
            <a:r>
              <a:rPr lang="en-US" baseline="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ru-RU" baseline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ru-RU" dirty="0" smtClean="0"/>
              <a:t>Старый массив становится недоступным.</a:t>
            </a:r>
          </a:p>
          <a:p>
            <a:pPr marL="228600" indent="-228600">
              <a:buAutoNum type="arabicPeriod"/>
            </a:pPr>
            <a:endParaRPr lang="en-US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Сбро</a:t>
            </a:r>
            <a:r>
              <a:rPr lang="ru-RU" baseline="0" dirty="0" smtClean="0"/>
              <a:t>с начального адреса динамического массива из указателя </a:t>
            </a:r>
            <a:r>
              <a:rPr lang="en-US" baseline="0" dirty="0" err="1" smtClean="0"/>
              <a:t>dm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>
                <a:latin typeface="Arial" pitchFamily="34" charset="0"/>
                <a:cs typeface="Arial" pitchFamily="34" charset="0"/>
              </a:rPr>
              <a:t>Массив становится недоступным. Память получает статус свободной.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67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Выделение</a:t>
            </a:r>
            <a:r>
              <a:rPr lang="ru-RU" baseline="0" dirty="0" smtClean="0"/>
              <a:t> </a:t>
            </a:r>
            <a:r>
              <a:rPr lang="ru-RU" dirty="0" smtClean="0"/>
              <a:t>памяти </a:t>
            </a:r>
            <a:r>
              <a:rPr lang="ru-RU" dirty="0" smtClean="0"/>
              <a:t>для </a:t>
            </a:r>
            <a:r>
              <a:rPr lang="ru-RU" dirty="0" smtClean="0"/>
              <a:t>указателя.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smtClean="0"/>
              <a:t>Определение </a:t>
            </a:r>
            <a:r>
              <a:rPr lang="ru-RU" dirty="0" smtClean="0"/>
              <a:t>размера памяти для записи (элемента списка).</a:t>
            </a:r>
          </a:p>
          <a:p>
            <a:pPr marL="228600" indent="-228600">
              <a:buAutoNum type="arabicPeriod"/>
            </a:pPr>
            <a:r>
              <a:rPr lang="ru-RU" dirty="0" smtClean="0"/>
              <a:t>Выделение памяти для записи.</a:t>
            </a:r>
          </a:p>
          <a:p>
            <a:pPr marL="228600" indent="-228600">
              <a:buAutoNum type="arabicPeriod"/>
            </a:pPr>
            <a:r>
              <a:rPr lang="ru-RU" dirty="0" smtClean="0"/>
              <a:t>Занесение адреса выделенной памяти в указатель </a:t>
            </a:r>
            <a:r>
              <a:rPr lang="en-US" dirty="0" err="1" smtClean="0"/>
              <a:t>pf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Заполнение поля данных в элементе</a:t>
            </a:r>
            <a:r>
              <a:rPr lang="ru-RU" baseline="0" dirty="0" smtClean="0"/>
              <a:t> списка.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Заполнение адресного поля в элементе списка.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В динамической памяти размещены 2 записи, не связанные друг с другом.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37EE1-5C4A-44ED-AAFD-56A14EEB58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5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490133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СТАТИЧЕСКАЯ И ДИНАМИЧЕСКАЯ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ПАМЯТЬ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26055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197913" y="2016068"/>
            <a:ext cx="396000" cy="39600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записи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cxnSp>
        <p:nvCxnSpPr>
          <p:cNvPr id="43" name="Прямая со стрелкой 42"/>
          <p:cNvCxnSpPr/>
          <p:nvPr/>
        </p:nvCxnSpPr>
        <p:spPr>
          <a:xfrm flipV="1">
            <a:off x="4594178" y="1899279"/>
            <a:ext cx="1999731" cy="233578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Развернутая стрелка 52"/>
          <p:cNvSpPr/>
          <p:nvPr/>
        </p:nvSpPr>
        <p:spPr>
          <a:xfrm rot="17788930" flipV="1">
            <a:off x="627029" y="2219668"/>
            <a:ext cx="2448523" cy="263095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1691680" y="3022123"/>
            <a:ext cx="396000" cy="396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Прямая со стрелкой 56"/>
          <p:cNvCxnSpPr/>
          <p:nvPr/>
        </p:nvCxnSpPr>
        <p:spPr>
          <a:xfrm flipH="1" flipV="1">
            <a:off x="2514957" y="1183995"/>
            <a:ext cx="4104918" cy="178080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2671961" y="692696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57314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835696" y="4131056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записи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sp>
        <p:nvSpPr>
          <p:cNvPr id="55" name="Овал 54"/>
          <p:cNvSpPr/>
          <p:nvPr/>
        </p:nvSpPr>
        <p:spPr>
          <a:xfrm>
            <a:off x="2671961" y="3062248"/>
            <a:ext cx="396000" cy="396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2671961" y="1772816"/>
            <a:ext cx="4272022" cy="1800200"/>
          </a:xfrm>
          <a:prstGeom prst="bentConnector3">
            <a:avLst>
              <a:gd name="adj1" fmla="val 99999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flipV="1">
            <a:off x="1691680" y="1772816"/>
            <a:ext cx="6289037" cy="2281620"/>
          </a:xfrm>
          <a:prstGeom prst="bentConnector3">
            <a:avLst>
              <a:gd name="adj1" fmla="val 100017"/>
            </a:avLst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46" idx="1"/>
          </p:cNvCxnSpPr>
          <p:nvPr/>
        </p:nvCxnSpPr>
        <p:spPr>
          <a:xfrm flipV="1">
            <a:off x="4594177" y="1605498"/>
            <a:ext cx="1999736" cy="537369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6292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первой записи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cxnSp>
        <p:nvCxnSpPr>
          <p:cNvPr id="54" name="Прямая со стрелкой 53"/>
          <p:cNvCxnSpPr>
            <a:endCxn id="46" idx="1"/>
          </p:cNvCxnSpPr>
          <p:nvPr/>
        </p:nvCxnSpPr>
        <p:spPr>
          <a:xfrm flipV="1">
            <a:off x="5148064" y="1605498"/>
            <a:ext cx="1445849" cy="743382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6593913" y="4820665"/>
            <a:ext cx="2073021" cy="589540"/>
            <a:chOff x="6012160" y="1989645"/>
            <a:chExt cx="1279237" cy="25203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22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310246" y="5517232"/>
            <a:ext cx="2053841" cy="556615"/>
            <a:chOff x="3779490" y="1988840"/>
            <a:chExt cx="1152550" cy="216024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второй записи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endParaRPr lang="ru-RU" dirty="0"/>
            </a:p>
          </p:txBody>
        </p:sp>
      </p:grpSp>
      <p:cxnSp>
        <p:nvCxnSpPr>
          <p:cNvPr id="25" name="Прямая со стрелкой 24"/>
          <p:cNvCxnSpPr>
            <a:endCxn id="20" idx="1"/>
          </p:cNvCxnSpPr>
          <p:nvPr/>
        </p:nvCxnSpPr>
        <p:spPr>
          <a:xfrm flipV="1">
            <a:off x="5148064" y="5114447"/>
            <a:ext cx="1445849" cy="76282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62924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pf</a:t>
            </a:r>
            <a:r>
              <a:rPr lang="en-US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^.</a:t>
            </a:r>
            <a:r>
              <a:rPr lang="en-US" sz="16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addr</a:t>
            </a:r>
            <a:r>
              <a:rPr lang="en-US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:= </a:t>
            </a:r>
            <a:r>
              <a:rPr lang="en-US" sz="1600" b="1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Адрес второго элемента списка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первого элемента списка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cxnSp>
        <p:nvCxnSpPr>
          <p:cNvPr id="54" name="Прямая со стрелкой 53"/>
          <p:cNvCxnSpPr>
            <a:endCxn id="46" idx="1"/>
          </p:cNvCxnSpPr>
          <p:nvPr/>
        </p:nvCxnSpPr>
        <p:spPr>
          <a:xfrm flipV="1">
            <a:off x="5148064" y="1605498"/>
            <a:ext cx="1445849" cy="662653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6593913" y="5445224"/>
            <a:ext cx="2073021" cy="589540"/>
            <a:chOff x="6012160" y="1989645"/>
            <a:chExt cx="1279237" cy="25203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22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310246" y="5445224"/>
            <a:ext cx="2053841" cy="556615"/>
            <a:chOff x="3779490" y="1988840"/>
            <a:chExt cx="1152550" cy="216024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второго элемента списка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endParaRPr lang="ru-RU" dirty="0"/>
            </a:p>
          </p:txBody>
        </p:sp>
      </p:grpSp>
      <p:cxnSp>
        <p:nvCxnSpPr>
          <p:cNvPr id="25" name="Прямая со стрелкой 24"/>
          <p:cNvCxnSpPr>
            <a:endCxn id="20" idx="1"/>
          </p:cNvCxnSpPr>
          <p:nvPr/>
        </p:nvCxnSpPr>
        <p:spPr>
          <a:xfrm flipV="1">
            <a:off x="5148064" y="5739006"/>
            <a:ext cx="1445849" cy="1976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Развернутая стрелка 37"/>
          <p:cNvSpPr/>
          <p:nvPr/>
        </p:nvSpPr>
        <p:spPr>
          <a:xfrm rot="19610420" flipV="1">
            <a:off x="1336441" y="3537883"/>
            <a:ext cx="6762906" cy="263095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2" name="Соединительная линия уступом 31"/>
          <p:cNvCxnSpPr/>
          <p:nvPr/>
        </p:nvCxnSpPr>
        <p:spPr>
          <a:xfrm rot="5400000">
            <a:off x="5654968" y="2711765"/>
            <a:ext cx="3672408" cy="1794510"/>
          </a:xfrm>
          <a:prstGeom prst="bentConnector3">
            <a:avLst/>
          </a:prstGeom>
          <a:ln w="508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8468934" y="2014335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123728" y="5497097"/>
            <a:ext cx="396000" cy="396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74466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k = 3;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i:=2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k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 begin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end; 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Адрес второго элемента списка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последнего элемента списка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3912" y="5412299"/>
            <a:ext cx="2073021" cy="589540"/>
            <a:chOff x="6012160" y="1989645"/>
            <a:chExt cx="1279237" cy="25203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22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" pitchFamily="34" charset="0"/>
                  <a:cs typeface="Arial" pitchFamily="34" charset="0"/>
                </a:rPr>
                <a:t>Адрес </a:t>
              </a:r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третьего </a:t>
              </a:r>
              <a:r>
                <a:rPr lang="ru-RU" sz="1200" b="1" dirty="0">
                  <a:latin typeface="Arial" pitchFamily="34" charset="0"/>
                  <a:cs typeface="Arial" pitchFamily="34" charset="0"/>
                </a:rPr>
                <a:t>элемента списка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310246" y="5445224"/>
            <a:ext cx="2053841" cy="556615"/>
            <a:chOff x="3779490" y="1988840"/>
            <a:chExt cx="1152550" cy="216024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последнего элемента списка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endParaRPr lang="ru-RU" dirty="0"/>
            </a:p>
          </p:txBody>
        </p:sp>
      </p:grpSp>
      <p:cxnSp>
        <p:nvCxnSpPr>
          <p:cNvPr id="32" name="Соединительная линия уступом 31"/>
          <p:cNvCxnSpPr/>
          <p:nvPr/>
        </p:nvCxnSpPr>
        <p:spPr>
          <a:xfrm rot="5400000">
            <a:off x="5654968" y="2711765"/>
            <a:ext cx="3672408" cy="1794510"/>
          </a:xfrm>
          <a:prstGeom prst="bentConnector3">
            <a:avLst/>
          </a:prstGeom>
          <a:ln w="508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5638756" y="2862280"/>
            <a:ext cx="2073021" cy="589540"/>
            <a:chOff x="6012160" y="1989645"/>
            <a:chExt cx="1279237" cy="25203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33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" name="Прямая со стрелкой 24"/>
          <p:cNvCxnSpPr>
            <a:endCxn id="27" idx="1"/>
          </p:cNvCxnSpPr>
          <p:nvPr/>
        </p:nvCxnSpPr>
        <p:spPr>
          <a:xfrm flipV="1">
            <a:off x="5229418" y="3156062"/>
            <a:ext cx="409338" cy="2584922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27" idx="1"/>
          </p:cNvCxnSpPr>
          <p:nvPr/>
        </p:nvCxnSpPr>
        <p:spPr>
          <a:xfrm>
            <a:off x="5229418" y="2268152"/>
            <a:ext cx="409338" cy="88791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/>
          <p:nvPr/>
        </p:nvCxnSpPr>
        <p:spPr>
          <a:xfrm rot="16200000" flipH="1">
            <a:off x="5606967" y="3474154"/>
            <a:ext cx="2068606" cy="1978300"/>
          </a:xfrm>
          <a:prstGeom prst="bentConnector3">
            <a:avLst>
              <a:gd name="adj1" fmla="val 50000"/>
            </a:avLst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74466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k = 3;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head := </a:t>
            </a:r>
            <a:r>
              <a:rPr lang="en-US" sz="1600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i:=2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k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 begin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end; 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Адрес второго элемента списка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последнего элемента списка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3912" y="5412299"/>
            <a:ext cx="2073021" cy="589540"/>
            <a:chOff x="6012160" y="1989645"/>
            <a:chExt cx="1279237" cy="25203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22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" pitchFamily="34" charset="0"/>
                  <a:cs typeface="Arial" pitchFamily="34" charset="0"/>
                </a:rPr>
                <a:t>Адрес </a:t>
              </a:r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третьего </a:t>
              </a:r>
              <a:r>
                <a:rPr lang="ru-RU" sz="1200" b="1" dirty="0">
                  <a:latin typeface="Arial" pitchFamily="34" charset="0"/>
                  <a:cs typeface="Arial" pitchFamily="34" charset="0"/>
                </a:rPr>
                <a:t>элемента списка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310246" y="5445224"/>
            <a:ext cx="2053841" cy="556615"/>
            <a:chOff x="3779490" y="1988840"/>
            <a:chExt cx="1152550" cy="216024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последнего элемента списка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endParaRPr lang="ru-RU" dirty="0"/>
            </a:p>
          </p:txBody>
        </p:sp>
      </p:grpSp>
      <p:cxnSp>
        <p:nvCxnSpPr>
          <p:cNvPr id="32" name="Соединительная линия уступом 31"/>
          <p:cNvCxnSpPr/>
          <p:nvPr/>
        </p:nvCxnSpPr>
        <p:spPr>
          <a:xfrm rot="5400000">
            <a:off x="5654968" y="2711765"/>
            <a:ext cx="3672408" cy="1794510"/>
          </a:xfrm>
          <a:prstGeom prst="bentConnector3">
            <a:avLst/>
          </a:prstGeom>
          <a:ln w="508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3131839" y="1050859"/>
            <a:ext cx="2208012" cy="556615"/>
            <a:chOff x="3692974" y="1988840"/>
            <a:chExt cx="1239066" cy="216024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первого элемента списка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2974" y="2018014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ru-RU" dirty="0"/>
            </a:p>
          </p:txBody>
        </p:sp>
      </p:grpSp>
      <p:cxnSp>
        <p:nvCxnSpPr>
          <p:cNvPr id="33" name="Прямая со стрелкой 32"/>
          <p:cNvCxnSpPr>
            <a:endCxn id="46" idx="1"/>
          </p:cNvCxnSpPr>
          <p:nvPr/>
        </p:nvCxnSpPr>
        <p:spPr>
          <a:xfrm>
            <a:off x="5231427" y="1310696"/>
            <a:ext cx="1362486" cy="294802"/>
          </a:xfrm>
          <a:prstGeom prst="straightConnector1">
            <a:avLst/>
          </a:prstGeom>
          <a:ln w="50800"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497464" y="896156"/>
            <a:ext cx="396000" cy="3960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5638755" y="2862280"/>
            <a:ext cx="2073022" cy="589540"/>
            <a:chOff x="6012160" y="1989645"/>
            <a:chExt cx="1279237" cy="252039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33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   </a:t>
              </a:r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(конец списка)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8" name="Соединительная линия уступом 37"/>
          <p:cNvCxnSpPr/>
          <p:nvPr/>
        </p:nvCxnSpPr>
        <p:spPr>
          <a:xfrm rot="16200000" flipH="1">
            <a:off x="5606967" y="3474154"/>
            <a:ext cx="2068606" cy="1978300"/>
          </a:xfrm>
          <a:prstGeom prst="bentConnector3">
            <a:avLst>
              <a:gd name="adj1" fmla="val 50000"/>
            </a:avLst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79916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k = 3;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new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head := </a:t>
            </a:r>
            <a:r>
              <a:rPr lang="en-US" sz="1600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i:=2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k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 begin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^.data := Random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nil;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^.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end; </a:t>
            </a:r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Dispose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 Dispose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Dispose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(head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6593913" y="1311716"/>
            <a:ext cx="2073021" cy="589540"/>
            <a:chOff x="6012160" y="1989645"/>
            <a:chExt cx="1279237" cy="252039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Адрес второго элемента списка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3912" y="5412299"/>
            <a:ext cx="2073021" cy="589540"/>
            <a:chOff x="6012160" y="1989645"/>
            <a:chExt cx="1279237" cy="25203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22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" pitchFamily="34" charset="0"/>
                  <a:cs typeface="Arial" pitchFamily="34" charset="0"/>
                </a:rPr>
                <a:t>Адрес </a:t>
              </a:r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третьего </a:t>
              </a:r>
              <a:r>
                <a:rPr lang="ru-RU" sz="1200" b="1" dirty="0">
                  <a:latin typeface="Arial" pitchFamily="34" charset="0"/>
                  <a:cs typeface="Arial" pitchFamily="34" charset="0"/>
                </a:rPr>
                <a:t>элемента списка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3310246" y="5445224"/>
            <a:ext cx="2053841" cy="556615"/>
            <a:chOff x="3779490" y="1988840"/>
            <a:chExt cx="1152550" cy="216024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pn</a:t>
              </a:r>
              <a:endParaRPr lang="ru-RU" dirty="0"/>
            </a:p>
          </p:txBody>
        </p:sp>
      </p:grpSp>
      <p:cxnSp>
        <p:nvCxnSpPr>
          <p:cNvPr id="32" name="Соединительная линия уступом 31"/>
          <p:cNvCxnSpPr/>
          <p:nvPr/>
        </p:nvCxnSpPr>
        <p:spPr>
          <a:xfrm rot="5400000">
            <a:off x="5654968" y="2711765"/>
            <a:ext cx="3672408" cy="1794510"/>
          </a:xfrm>
          <a:prstGeom prst="bentConnector3">
            <a:avLst/>
          </a:prstGeom>
          <a:ln w="508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5638755" y="2862280"/>
            <a:ext cx="2073022" cy="589540"/>
            <a:chOff x="6012160" y="1989645"/>
            <a:chExt cx="1279237" cy="25203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33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444484" y="1990490"/>
              <a:ext cx="846913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nil</a:t>
              </a:r>
              <a:r>
                <a:rPr lang="ru-RU" sz="24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   </a:t>
              </a:r>
              <a:r>
                <a:rPr lang="ru-RU" sz="1200" b="1" dirty="0" smtClean="0">
                  <a:latin typeface="Arial" pitchFamily="34" charset="0"/>
                  <a:cs typeface="Arial" pitchFamily="34" charset="0"/>
                </a:rPr>
                <a:t>(конец списка)</a:t>
              </a:r>
              <a:endParaRPr lang="ru-RU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131839" y="1050859"/>
            <a:ext cx="2208012" cy="556615"/>
            <a:chOff x="3692974" y="1988840"/>
            <a:chExt cx="1239066" cy="216024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92974" y="2018014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ru-RU" dirty="0"/>
            </a:p>
          </p:txBody>
        </p:sp>
      </p:grp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606967" y="3474154"/>
            <a:ext cx="2068606" cy="1978300"/>
          </a:xfrm>
          <a:prstGeom prst="bentConnector3">
            <a:avLst>
              <a:gd name="adj1" fmla="val 50000"/>
            </a:avLst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865279"/>
            <a:ext cx="559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Память для статических данных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71517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930610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k=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[1..k]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integer;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integer;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24270" y="2270714"/>
            <a:ext cx="1539817" cy="556615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0246" y="2345916"/>
            <a:ext cx="874677" cy="50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</a:t>
            </a:r>
            <a:endParaRPr lang="ru-RU" dirty="0"/>
          </a:p>
        </p:txBody>
      </p:sp>
      <p:sp>
        <p:nvSpPr>
          <p:cNvPr id="44" name="Развернутая стрелка 43"/>
          <p:cNvSpPr/>
          <p:nvPr/>
        </p:nvSpPr>
        <p:spPr>
          <a:xfrm>
            <a:off x="785690" y="2011506"/>
            <a:ext cx="3068693" cy="248400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1556195"/>
            <a:ext cx="396000" cy="396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41507" y="2270714"/>
            <a:ext cx="0" cy="556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824270" y="2270714"/>
            <a:ext cx="0" cy="556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860032" y="2270714"/>
            <a:ext cx="0" cy="556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52669" y="2259906"/>
            <a:ext cx="0" cy="556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824270" y="3592465"/>
            <a:ext cx="517237" cy="556615"/>
          </a:xfrm>
          <a:prstGeom prst="rect">
            <a:avLst/>
          </a:prstGeom>
          <a:solidFill>
            <a:srgbClr val="C0C0C0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0246" y="3379635"/>
            <a:ext cx="87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0" name="Развернутая стрелка 29"/>
          <p:cNvSpPr/>
          <p:nvPr/>
        </p:nvSpPr>
        <p:spPr>
          <a:xfrm>
            <a:off x="618266" y="3344065"/>
            <a:ext cx="3236117" cy="248400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32167" y="2888754"/>
            <a:ext cx="417605" cy="396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5656" y="1124744"/>
            <a:ext cx="1944216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123728" y="908720"/>
            <a:ext cx="324036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115344" y="989112"/>
            <a:ext cx="296416" cy="279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1410084" y="656736"/>
            <a:ext cx="396000" cy="396000"/>
          </a:xfrm>
          <a:prstGeom prst="ellips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2924944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Память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динамических данных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10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71517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42566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k=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integer;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k);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3310246" y="2008287"/>
            <a:ext cx="2053841" cy="582222"/>
            <a:chOff x="3779490" y="1988840"/>
            <a:chExt cx="1152550" cy="22596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массива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490" y="2018026"/>
              <a:ext cx="490841" cy="19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dm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99974" y="2905894"/>
            <a:ext cx="2100418" cy="589449"/>
            <a:chOff x="6012160" y="1988839"/>
            <a:chExt cx="1296144" cy="2520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444208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876256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4" name="Прямая со стрелкой 13"/>
          <p:cNvCxnSpPr/>
          <p:nvPr/>
        </p:nvCxnSpPr>
        <p:spPr>
          <a:xfrm flipH="1" flipV="1">
            <a:off x="4594178" y="2366902"/>
            <a:ext cx="1417982" cy="540877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5814160" y="2366902"/>
            <a:ext cx="396000" cy="39600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Развернутая стрелка 41"/>
          <p:cNvSpPr>
            <a:spLocks/>
          </p:cNvSpPr>
          <p:nvPr/>
        </p:nvSpPr>
        <p:spPr>
          <a:xfrm flipV="1">
            <a:off x="1510096" y="3501008"/>
            <a:ext cx="4598085" cy="306058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rgbClr val="C00000"/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611638" y="3894937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Развернутая стрелка 43"/>
          <p:cNvSpPr/>
          <p:nvPr/>
        </p:nvSpPr>
        <p:spPr>
          <a:xfrm>
            <a:off x="785690" y="1749079"/>
            <a:ext cx="3068693" cy="248400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1293768"/>
            <a:ext cx="396000" cy="396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71517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42566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k=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integer;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k);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[1] := 7;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3310246" y="2008287"/>
            <a:ext cx="2053841" cy="582222"/>
            <a:chOff x="3779490" y="1988840"/>
            <a:chExt cx="1152550" cy="22596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массива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490" y="2018026"/>
              <a:ext cx="490841" cy="19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dm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99974" y="2905894"/>
            <a:ext cx="2100418" cy="589449"/>
            <a:chOff x="6012160" y="1988839"/>
            <a:chExt cx="1296144" cy="2520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444208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876256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4" name="Прямая со стрелкой 13"/>
          <p:cNvCxnSpPr/>
          <p:nvPr/>
        </p:nvCxnSpPr>
        <p:spPr>
          <a:xfrm flipH="1" flipV="1">
            <a:off x="4594179" y="2438912"/>
            <a:ext cx="2105934" cy="466982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4581577" y="2626123"/>
            <a:ext cx="396000" cy="39600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Развернутая стрелка 41"/>
          <p:cNvSpPr>
            <a:spLocks/>
          </p:cNvSpPr>
          <p:nvPr/>
        </p:nvSpPr>
        <p:spPr>
          <a:xfrm rot="21405559" flipV="1">
            <a:off x="1262042" y="3519403"/>
            <a:ext cx="5754590" cy="306058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rgbClr val="C00000"/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416267" y="4033332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71517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42566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k=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integer;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k);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[1] := 7;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k +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3310246" y="2008287"/>
            <a:ext cx="2053841" cy="582222"/>
            <a:chOff x="3779490" y="1988840"/>
            <a:chExt cx="1152550" cy="22596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Адрес массива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490" y="2018026"/>
              <a:ext cx="490841" cy="19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dm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99974" y="2905894"/>
            <a:ext cx="2100418" cy="589449"/>
            <a:chOff x="6012160" y="1988839"/>
            <a:chExt cx="1296144" cy="2520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444208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876256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1" name="Овал 40"/>
          <p:cNvSpPr/>
          <p:nvPr/>
        </p:nvSpPr>
        <p:spPr>
          <a:xfrm>
            <a:off x="4968087" y="4218551"/>
            <a:ext cx="396000" cy="396000"/>
          </a:xfrm>
          <a:prstGeom prst="ellipse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000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Развернутая стрелка 41"/>
          <p:cNvSpPr>
            <a:spLocks/>
          </p:cNvSpPr>
          <p:nvPr/>
        </p:nvSpPr>
        <p:spPr>
          <a:xfrm flipV="1">
            <a:off x="1392345" y="5144591"/>
            <a:ext cx="4259776" cy="306058"/>
          </a:xfrm>
          <a:prstGeom prst="uturnArrow">
            <a:avLst>
              <a:gd name="adj1" fmla="val 11676"/>
              <a:gd name="adj2" fmla="val 22978"/>
              <a:gd name="adj3" fmla="val 25000"/>
              <a:gd name="adj4" fmla="val 50000"/>
              <a:gd name="adj5" fmla="val 100000"/>
            </a:avLst>
          </a:prstGeom>
          <a:solidFill>
            <a:srgbClr val="C00000"/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051720" y="5517232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5548685" y="4528170"/>
            <a:ext cx="3490727" cy="590857"/>
            <a:chOff x="5508104" y="5009883"/>
            <a:chExt cx="3490727" cy="59085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5508104" y="5009883"/>
              <a:ext cx="2100418" cy="589449"/>
              <a:chOff x="6012160" y="1988839"/>
              <a:chExt cx="1296144" cy="252000"/>
            </a:xfrm>
          </p:grpSpPr>
          <p:sp>
            <p:nvSpPr>
              <p:cNvPr id="26" name="Прямоугольник 25"/>
              <p:cNvSpPr/>
              <p:nvPr/>
            </p:nvSpPr>
            <p:spPr>
              <a:xfrm>
                <a:off x="6012160" y="1989645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6444208" y="1988839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6876256" y="1988839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Прямоугольник 20"/>
            <p:cNvSpPr/>
            <p:nvPr/>
          </p:nvSpPr>
          <p:spPr>
            <a:xfrm>
              <a:off x="7598552" y="5013176"/>
              <a:ext cx="700139" cy="58756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298692" y="5013176"/>
              <a:ext cx="700139" cy="58756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4" name="Прямая со стрелкой 13"/>
          <p:cNvCxnSpPr/>
          <p:nvPr/>
        </p:nvCxnSpPr>
        <p:spPr>
          <a:xfrm flipH="1" flipV="1">
            <a:off x="4594179" y="2438912"/>
            <a:ext cx="954506" cy="2070208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024346" y="3207266"/>
            <a:ext cx="491870" cy="169336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6672418" y="3213090"/>
            <a:ext cx="491870" cy="169336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7392498" y="3207266"/>
            <a:ext cx="491870" cy="169336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796552" y="3573016"/>
            <a:ext cx="396000" cy="396000"/>
          </a:xfrm>
          <a:prstGeom prst="ellips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71517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42566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k=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integer;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begin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k);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[1] := 7;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SetLength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k +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Dispose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ru-RU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end.</a:t>
            </a:r>
            <a:endParaRPr lang="ru-RU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3310246" y="2008287"/>
            <a:ext cx="2053841" cy="582222"/>
            <a:chOff x="3779490" y="1988840"/>
            <a:chExt cx="1152550" cy="22596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nil</a:t>
              </a:r>
              <a:endParaRPr lang="ru-RU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9490" y="2018026"/>
              <a:ext cx="490841" cy="19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dm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99974" y="2905894"/>
            <a:ext cx="2100418" cy="589449"/>
            <a:chOff x="6012160" y="1988839"/>
            <a:chExt cx="1296144" cy="2520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012160" y="1989645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444208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ru-RU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876256" y="1988839"/>
              <a:ext cx="432048" cy="25119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1" name="Овал 40"/>
          <p:cNvSpPr/>
          <p:nvPr/>
        </p:nvSpPr>
        <p:spPr>
          <a:xfrm>
            <a:off x="2701163" y="5013176"/>
            <a:ext cx="396000" cy="396000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5548685" y="4528170"/>
            <a:ext cx="3490727" cy="590857"/>
            <a:chOff x="5508104" y="5009883"/>
            <a:chExt cx="3490727" cy="590857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5508104" y="5009883"/>
              <a:ext cx="2100418" cy="589449"/>
              <a:chOff x="6012160" y="1988839"/>
              <a:chExt cx="1296144" cy="252000"/>
            </a:xfrm>
          </p:grpSpPr>
          <p:sp>
            <p:nvSpPr>
              <p:cNvPr id="26" name="Прямоугольник 25"/>
              <p:cNvSpPr/>
              <p:nvPr/>
            </p:nvSpPr>
            <p:spPr>
              <a:xfrm>
                <a:off x="6012160" y="1989645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6444208" y="1988839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7</a:t>
                </a:r>
                <a:endParaRPr lang="ru-RU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6876256" y="1988839"/>
                <a:ext cx="432048" cy="251194"/>
              </a:xfrm>
              <a:prstGeom prst="rect">
                <a:avLst/>
              </a:prstGeom>
              <a:solidFill>
                <a:srgbClr val="65432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Прямоугольник 20"/>
            <p:cNvSpPr/>
            <p:nvPr/>
          </p:nvSpPr>
          <p:spPr>
            <a:xfrm>
              <a:off x="7598552" y="5013176"/>
              <a:ext cx="700139" cy="58756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8298692" y="5013176"/>
              <a:ext cx="700139" cy="587564"/>
            </a:xfrm>
            <a:prstGeom prst="rect">
              <a:avLst/>
            </a:prstGeom>
            <a:solidFill>
              <a:srgbClr val="65432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34" name="Прямая со стрелкой 33"/>
          <p:cNvCxnSpPr/>
          <p:nvPr/>
        </p:nvCxnSpPr>
        <p:spPr>
          <a:xfrm flipV="1">
            <a:off x="2483768" y="2420888"/>
            <a:ext cx="1944216" cy="288032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574" y="188640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Программный код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188640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Статическая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188640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Динамическая память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31840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476672"/>
            <a:ext cx="22605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pointer = ^list;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list = record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data : integer;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pointer;</a:t>
            </a:r>
          </a:p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end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: pointer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3310246" y="2008283"/>
            <a:ext cx="2053841" cy="556615"/>
            <a:chOff x="3779490" y="1988840"/>
            <a:chExt cx="1152550" cy="216024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4067944" y="1988840"/>
              <a:ext cx="864096" cy="216024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490" y="2018026"/>
              <a:ext cx="490841" cy="143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pf</a:t>
              </a:r>
              <a:endParaRPr lang="ru-RU" dirty="0"/>
            </a:p>
          </p:txBody>
        </p:sp>
      </p:grpSp>
      <p:sp>
        <p:nvSpPr>
          <p:cNvPr id="55" name="Овал 54"/>
          <p:cNvSpPr/>
          <p:nvPr/>
        </p:nvSpPr>
        <p:spPr>
          <a:xfrm>
            <a:off x="1691680" y="2214068"/>
            <a:ext cx="396000" cy="39600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0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1771811" y="2016069"/>
            <a:ext cx="2052460" cy="6741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1336</Words>
  <Application>Microsoft Office PowerPoint</Application>
  <PresentationFormat>Экран (4:3)</PresentationFormat>
  <Paragraphs>494</Paragraphs>
  <Slides>16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Ira</dc:creator>
  <cp:lastModifiedBy>Foox</cp:lastModifiedBy>
  <cp:revision>86</cp:revision>
  <dcterms:created xsi:type="dcterms:W3CDTF">2019-11-23T14:52:01Z</dcterms:created>
  <dcterms:modified xsi:type="dcterms:W3CDTF">2020-11-29T12:33:49Z</dcterms:modified>
</cp:coreProperties>
</file>