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38" r:id="rId1"/>
  </p:sldMasterIdLst>
  <p:notesMasterIdLst>
    <p:notesMasterId r:id="rId26"/>
  </p:notesMasterIdLst>
  <p:sldIdLst>
    <p:sldId id="308" r:id="rId2"/>
    <p:sldId id="256" r:id="rId3"/>
    <p:sldId id="344" r:id="rId4"/>
    <p:sldId id="329" r:id="rId5"/>
    <p:sldId id="309" r:id="rId6"/>
    <p:sldId id="334" r:id="rId7"/>
    <p:sldId id="335" r:id="rId8"/>
    <p:sldId id="336" r:id="rId9"/>
    <p:sldId id="337" r:id="rId10"/>
    <p:sldId id="332" r:id="rId11"/>
    <p:sldId id="338" r:id="rId12"/>
    <p:sldId id="339" r:id="rId13"/>
    <p:sldId id="340" r:id="rId14"/>
    <p:sldId id="342" r:id="rId15"/>
    <p:sldId id="343" r:id="rId16"/>
    <p:sldId id="341" r:id="rId17"/>
    <p:sldId id="326" r:id="rId18"/>
    <p:sldId id="315" r:id="rId19"/>
    <p:sldId id="327" r:id="rId20"/>
    <p:sldId id="317" r:id="rId21"/>
    <p:sldId id="316" r:id="rId22"/>
    <p:sldId id="318" r:id="rId23"/>
    <p:sldId id="325"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Lagishetty" initials="VL" lastIdx="1" clrIdx="0">
    <p:extLst>
      <p:ext uri="{19B8F6BF-5375-455C-9EA6-DF929625EA0E}">
        <p15:presenceInfo xmlns:p15="http://schemas.microsoft.com/office/powerpoint/2012/main" userId="e86a9909cf75438c" providerId="Windows Live"/>
      </p:ext>
    </p:extLst>
  </p:cmAuthor>
  <p:cmAuthor id="2" name="santhoshreddy950500@gmail.com" initials="s" lastIdx="1" clrIdx="1">
    <p:extLst>
      <p:ext uri="{19B8F6BF-5375-455C-9EA6-DF929625EA0E}">
        <p15:presenceInfo xmlns:p15="http://schemas.microsoft.com/office/powerpoint/2012/main" userId="9a9678eeb8a4bc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92E1"/>
    <a:srgbClr val="14DDD1"/>
    <a:srgbClr val="18DBD3"/>
    <a:srgbClr val="15DCD2"/>
    <a:srgbClr val="13DDD1"/>
    <a:srgbClr val="19DAD4"/>
    <a:srgbClr val="2CBDDF"/>
    <a:srgbClr val="30B0E1"/>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Ckhbsakchbscmbsc</a:t>
            </a: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61207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52915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87225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280171341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17967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92577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8954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60091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2BE451C3-0FF4-47C4-B829-773ADF60F88C}" type="datetimeFigureOut">
              <a:rPr lang="en-US" smtClean="0"/>
              <a:t>12/5/2022</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r>
              <a:rPr lang="en-US"/>
              <a:t>
              </a:t>
            </a:r>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78150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203442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509658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34927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3007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56329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12/5/2022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10823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12/5/2022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04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64247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04285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BE451C3-0FF4-47C4-B829-773ADF60F88C}" type="datetimeFigureOut">
              <a:rPr lang="en-US" smtClean="0"/>
              <a:t>12/5/2022</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1704707"/>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Lst>
  <p:transition>
    <p:fade thruBlk="1"/>
  </p:transition>
  <p:hf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pixabay.com/en/thank-you-letters-220427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F071DC-49F5-D41C-F1B9-FE234177F19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1</a:t>
            </a:fld>
            <a:endParaRPr lang="en"/>
          </a:p>
        </p:txBody>
      </p:sp>
      <p:sp>
        <p:nvSpPr>
          <p:cNvPr id="3" name="TextBox 2">
            <a:extLst>
              <a:ext uri="{FF2B5EF4-FFF2-40B4-BE49-F238E27FC236}">
                <a16:creationId xmlns:a16="http://schemas.microsoft.com/office/drawing/2014/main" id="{4D684134-D581-1741-4BB0-DA958C9188F9}"/>
              </a:ext>
            </a:extLst>
          </p:cNvPr>
          <p:cNvSpPr txBox="1"/>
          <p:nvPr/>
        </p:nvSpPr>
        <p:spPr>
          <a:xfrm>
            <a:off x="1793631" y="2710380"/>
            <a:ext cx="6872067" cy="1015663"/>
          </a:xfrm>
          <a:prstGeom prst="rect">
            <a:avLst/>
          </a:prstGeom>
          <a:noFill/>
        </p:spPr>
        <p:txBody>
          <a:bodyPr wrap="square" rtlCol="0">
            <a:spAutoFit/>
          </a:bodyPr>
          <a:lstStyle/>
          <a:p>
            <a:r>
              <a:rPr lang="en-IN" sz="6000" dirty="0"/>
              <a:t>SR UNIVERSITY</a:t>
            </a:r>
          </a:p>
        </p:txBody>
      </p:sp>
      <p:pic>
        <p:nvPicPr>
          <p:cNvPr id="5" name="Picture 4">
            <a:extLst>
              <a:ext uri="{FF2B5EF4-FFF2-40B4-BE49-F238E27FC236}">
                <a16:creationId xmlns:a16="http://schemas.microsoft.com/office/drawing/2014/main" id="{ED42001B-6BF6-5DB3-495C-322B952805EE}"/>
              </a:ext>
            </a:extLst>
          </p:cNvPr>
          <p:cNvPicPr>
            <a:picLocks noChangeAspect="1"/>
          </p:cNvPicPr>
          <p:nvPr/>
        </p:nvPicPr>
        <p:blipFill>
          <a:blip r:embed="rId2"/>
          <a:stretch>
            <a:fillRect/>
          </a:stretch>
        </p:blipFill>
        <p:spPr>
          <a:xfrm>
            <a:off x="3411709" y="370448"/>
            <a:ext cx="2095500" cy="2095500"/>
          </a:xfrm>
          <a:prstGeom prst="rect">
            <a:avLst/>
          </a:prstGeom>
        </p:spPr>
      </p:pic>
    </p:spTree>
    <p:extLst>
      <p:ext uri="{BB962C8B-B14F-4D97-AF65-F5344CB8AC3E}">
        <p14:creationId xmlns:p14="http://schemas.microsoft.com/office/powerpoint/2010/main" val="421897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832FC-7D49-0E93-0D70-8480197481FF}"/>
              </a:ext>
            </a:extLst>
          </p:cNvPr>
          <p:cNvSpPr>
            <a:spLocks noGrp="1"/>
          </p:cNvSpPr>
          <p:nvPr>
            <p:ph type="ctrTitle"/>
          </p:nvPr>
        </p:nvSpPr>
        <p:spPr/>
        <p:txBody>
          <a:bodyPr/>
          <a:lstStyle/>
          <a:p>
            <a:pPr algn="l"/>
            <a:r>
              <a:rPr lang="en-IN" sz="1600" dirty="0"/>
              <a:t>void </a:t>
            </a:r>
            <a:r>
              <a:rPr lang="en-IN" sz="1600" dirty="0" err="1"/>
              <a:t>main_menu</a:t>
            </a:r>
            <a:r>
              <a:rPr lang="en-IN" sz="1600" dirty="0"/>
              <a:t>(){</a:t>
            </a:r>
            <a:br>
              <a:rPr lang="en-IN" sz="1600" dirty="0"/>
            </a:br>
            <a:r>
              <a:rPr lang="en-IN" sz="1600" dirty="0"/>
              <a:t>    int choice;</a:t>
            </a:r>
            <a:br>
              <a:rPr lang="en-IN" sz="1600" dirty="0"/>
            </a:br>
            <a:r>
              <a:rPr lang="en-IN" sz="1600" dirty="0"/>
              <a:t>    do{</a:t>
            </a:r>
            <a:br>
              <a:rPr lang="en-IN" sz="1600" dirty="0"/>
            </a:br>
            <a:r>
              <a:rPr lang="en-IN" sz="1600" dirty="0"/>
              <a:t>        </a:t>
            </a:r>
            <a:r>
              <a:rPr lang="en-IN" sz="1600" dirty="0" err="1"/>
              <a:t>printf</a:t>
            </a:r>
            <a:r>
              <a:rPr lang="en-IN" sz="1600" dirty="0"/>
              <a:t>("\n\n");</a:t>
            </a:r>
            <a:br>
              <a:rPr lang="en-IN" sz="1600" dirty="0"/>
            </a:br>
            <a:r>
              <a:rPr lang="en-IN" sz="1600" dirty="0"/>
              <a:t>        </a:t>
            </a:r>
            <a:r>
              <a:rPr lang="en-IN" sz="1600" dirty="0" err="1"/>
              <a:t>printf</a:t>
            </a:r>
            <a:r>
              <a:rPr lang="en-IN" sz="1600" dirty="0"/>
              <a:t>("\n\t\t\t*************************************************\n");</a:t>
            </a:r>
            <a:br>
              <a:rPr lang="en-IN" sz="1600" dirty="0"/>
            </a:br>
            <a:r>
              <a:rPr lang="en-IN" sz="1600" dirty="0"/>
              <a:t>        </a:t>
            </a:r>
            <a:r>
              <a:rPr lang="en-IN" sz="1600" dirty="0" err="1"/>
              <a:t>printf</a:t>
            </a:r>
            <a:r>
              <a:rPr lang="en-IN" sz="1600" dirty="0"/>
              <a:t>("\n\t\t\t\t      MAIN MENU: ");</a:t>
            </a:r>
            <a:br>
              <a:rPr lang="en-IN" sz="1600" dirty="0"/>
            </a:br>
            <a:r>
              <a:rPr lang="en-IN" sz="1600" dirty="0"/>
              <a:t>        </a:t>
            </a:r>
            <a:r>
              <a:rPr lang="en-IN" sz="1600" dirty="0" err="1"/>
              <a:t>printf</a:t>
            </a:r>
            <a:r>
              <a:rPr lang="en-IN" sz="1600" dirty="0"/>
              <a:t>("\n\t\t\t\t     1.ISSUE OF BOOKS ");</a:t>
            </a:r>
            <a:br>
              <a:rPr lang="en-IN" sz="1600" dirty="0"/>
            </a:br>
            <a:r>
              <a:rPr lang="en-IN" sz="1600" dirty="0"/>
              <a:t>        </a:t>
            </a:r>
            <a:r>
              <a:rPr lang="en-IN" sz="1600" dirty="0" err="1"/>
              <a:t>printf</a:t>
            </a:r>
            <a:r>
              <a:rPr lang="en-IN" sz="1600" dirty="0"/>
              <a:t>("\n\t\t\t\t     2.RETURN OF BOOKS ");</a:t>
            </a:r>
            <a:br>
              <a:rPr lang="en-IN" sz="1600" dirty="0"/>
            </a:br>
            <a:r>
              <a:rPr lang="en-IN" sz="1600" dirty="0"/>
              <a:t>        </a:t>
            </a:r>
            <a:r>
              <a:rPr lang="en-IN" sz="1600" dirty="0" err="1"/>
              <a:t>printf</a:t>
            </a:r>
            <a:r>
              <a:rPr lang="en-IN" sz="1600" dirty="0"/>
              <a:t>("\n\t\t\t\t     3.DISPLAY STUDENT DETAILS ");</a:t>
            </a:r>
            <a:br>
              <a:rPr lang="en-IN" sz="1600" dirty="0"/>
            </a:br>
            <a:r>
              <a:rPr lang="en-IN" sz="1600" dirty="0"/>
              <a:t>        </a:t>
            </a:r>
            <a:r>
              <a:rPr lang="en-IN" sz="1600" dirty="0" err="1"/>
              <a:t>printf</a:t>
            </a:r>
            <a:r>
              <a:rPr lang="en-IN" sz="1600" dirty="0"/>
              <a:t>("\n\t\t\t\t     4.EXIT\n ");</a:t>
            </a:r>
            <a:br>
              <a:rPr lang="en-IN" sz="1600" dirty="0"/>
            </a:br>
            <a:r>
              <a:rPr lang="en-IN" sz="1600" dirty="0"/>
              <a:t>        </a:t>
            </a:r>
            <a:r>
              <a:rPr lang="en-IN" sz="1600" dirty="0" err="1"/>
              <a:t>printf</a:t>
            </a:r>
            <a:r>
              <a:rPr lang="en-IN" sz="1600" dirty="0"/>
              <a:t>("\n\t\t\t*************************************************\n");</a:t>
            </a:r>
            <a:br>
              <a:rPr lang="en-IN" sz="1600" dirty="0"/>
            </a:br>
            <a:r>
              <a:rPr lang="en-IN" sz="1600" dirty="0"/>
              <a:t>        </a:t>
            </a:r>
            <a:r>
              <a:rPr lang="en-IN" sz="1600" dirty="0" err="1"/>
              <a:t>printf</a:t>
            </a:r>
            <a:r>
              <a:rPr lang="en-IN" sz="1600" dirty="0"/>
              <a:t>("\n\t\t\t\t      Enter your choice: ");</a:t>
            </a:r>
            <a:br>
              <a:rPr lang="en-IN" sz="1600" dirty="0"/>
            </a:br>
            <a:r>
              <a:rPr lang="en-IN" sz="1600" dirty="0"/>
              <a:t>        </a:t>
            </a:r>
            <a:r>
              <a:rPr lang="en-IN" sz="1600" dirty="0" err="1"/>
              <a:t>scanf</a:t>
            </a:r>
            <a:r>
              <a:rPr lang="en-IN" sz="1600" dirty="0"/>
              <a:t>("%</a:t>
            </a:r>
            <a:r>
              <a:rPr lang="en-IN" sz="1600" dirty="0" err="1"/>
              <a:t>d",&amp;choice</a:t>
            </a:r>
            <a:r>
              <a:rPr lang="en-IN" sz="1600" dirty="0"/>
              <a:t>);</a:t>
            </a:r>
          </a:p>
        </p:txBody>
      </p:sp>
      <p:sp>
        <p:nvSpPr>
          <p:cNvPr id="5" name="TextBox 4">
            <a:extLst>
              <a:ext uri="{FF2B5EF4-FFF2-40B4-BE49-F238E27FC236}">
                <a16:creationId xmlns:a16="http://schemas.microsoft.com/office/drawing/2014/main" id="{CDDBA3E0-1508-4CC5-2539-46ED1D628985}"/>
              </a:ext>
            </a:extLst>
          </p:cNvPr>
          <p:cNvSpPr txBox="1"/>
          <p:nvPr/>
        </p:nvSpPr>
        <p:spPr>
          <a:xfrm>
            <a:off x="547768" y="232475"/>
            <a:ext cx="2869608" cy="461665"/>
          </a:xfrm>
          <a:prstGeom prst="rect">
            <a:avLst/>
          </a:prstGeom>
          <a:noFill/>
        </p:spPr>
        <p:txBody>
          <a:bodyPr wrap="square" rtlCol="0">
            <a:spAutoFit/>
          </a:bodyPr>
          <a:lstStyle/>
          <a:p>
            <a:r>
              <a:rPr lang="en-US" sz="2400" b="1" i="1" u="sng" dirty="0">
                <a:solidFill>
                  <a:schemeClr val="bg1"/>
                </a:solidFill>
              </a:rPr>
              <a:t>Menu option code</a:t>
            </a:r>
            <a:endParaRPr lang="en-IN" sz="2400" b="1" i="1" u="sng" dirty="0">
              <a:solidFill>
                <a:schemeClr val="bg1"/>
              </a:solidFill>
            </a:endParaRPr>
          </a:p>
        </p:txBody>
      </p:sp>
    </p:spTree>
    <p:extLst>
      <p:ext uri="{BB962C8B-B14F-4D97-AF65-F5344CB8AC3E}">
        <p14:creationId xmlns:p14="http://schemas.microsoft.com/office/powerpoint/2010/main" val="160643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34-40C3-7525-BE58-C298E893F356}"/>
              </a:ext>
            </a:extLst>
          </p:cNvPr>
          <p:cNvSpPr>
            <a:spLocks noGrp="1"/>
          </p:cNvSpPr>
          <p:nvPr>
            <p:ph type="ctrTitle"/>
          </p:nvPr>
        </p:nvSpPr>
        <p:spPr>
          <a:xfrm>
            <a:off x="1477667" y="2255296"/>
            <a:ext cx="6343500" cy="1159800"/>
          </a:xfrm>
        </p:spPr>
        <p:txBody>
          <a:bodyPr/>
          <a:lstStyle/>
          <a:p>
            <a:pPr algn="l"/>
            <a:r>
              <a:rPr lang="en-IN" sz="1400" dirty="0"/>
              <a:t>struct student *</a:t>
            </a:r>
            <a:r>
              <a:rPr lang="en-IN" sz="1400" dirty="0" err="1"/>
              <a:t>book_issue</a:t>
            </a:r>
            <a:r>
              <a:rPr lang="en-IN" sz="1400" dirty="0"/>
              <a:t>(struct student *start){</a:t>
            </a:r>
            <a:br>
              <a:rPr lang="en-IN" sz="1400" dirty="0"/>
            </a:br>
            <a:r>
              <a:rPr lang="en-IN" sz="1400" dirty="0"/>
              <a:t>    struct book *</a:t>
            </a:r>
            <a:r>
              <a:rPr lang="en-IN" sz="1400" dirty="0" err="1"/>
              <a:t>ptr</a:t>
            </a:r>
            <a:r>
              <a:rPr lang="en-IN" sz="1400" dirty="0"/>
              <a:t>;</a:t>
            </a:r>
            <a:br>
              <a:rPr lang="en-IN" sz="1400" dirty="0"/>
            </a:br>
            <a:r>
              <a:rPr lang="en-IN" sz="1400" dirty="0"/>
              <a:t>    struct student *ptr2,*</a:t>
            </a:r>
            <a:r>
              <a:rPr lang="en-IN" sz="1400" dirty="0" err="1"/>
              <a:t>new_student</a:t>
            </a:r>
            <a:r>
              <a:rPr lang="en-IN" sz="1400" dirty="0"/>
              <a:t>;</a:t>
            </a:r>
            <a:br>
              <a:rPr lang="en-IN" sz="1400" dirty="0"/>
            </a:br>
            <a:r>
              <a:rPr lang="en-IN" sz="1400" dirty="0"/>
              <a:t>    int </a:t>
            </a:r>
            <a:r>
              <a:rPr lang="en-IN" sz="1400" dirty="0" err="1"/>
              <a:t>i</a:t>
            </a:r>
            <a:r>
              <a:rPr lang="en-IN" sz="1400" dirty="0"/>
              <a:t>=1,id,flag=0;</a:t>
            </a:r>
            <a:br>
              <a:rPr lang="en-IN" sz="1400" dirty="0"/>
            </a:br>
            <a:r>
              <a:rPr lang="en-IN" sz="1400" dirty="0"/>
              <a:t>    if(</a:t>
            </a:r>
            <a:r>
              <a:rPr lang="en-IN" sz="1400" dirty="0" err="1"/>
              <a:t>start_lib</a:t>
            </a:r>
            <a:r>
              <a:rPr lang="en-IN" sz="1400" dirty="0"/>
              <a:t>==NULL){</a:t>
            </a:r>
            <a:br>
              <a:rPr lang="en-IN" sz="1400" dirty="0"/>
            </a:br>
            <a:r>
              <a:rPr lang="en-IN" sz="1400" dirty="0"/>
              <a:t>        </a:t>
            </a:r>
            <a:r>
              <a:rPr lang="en-IN" sz="1400" dirty="0" err="1"/>
              <a:t>printf</a:t>
            </a:r>
            <a:r>
              <a:rPr lang="en-IN" sz="1400" dirty="0"/>
              <a:t>("\n\t\t\t\t No books left in the library to issue!\n\t\t\t\t Sorry for the inconvenience!\n");</a:t>
            </a:r>
            <a:br>
              <a:rPr lang="en-IN" sz="1400" dirty="0"/>
            </a:br>
            <a:r>
              <a:rPr lang="en-IN" sz="1400" dirty="0"/>
              <a:t>    }else{</a:t>
            </a:r>
            <a:br>
              <a:rPr lang="en-IN" sz="1400" dirty="0"/>
            </a:br>
            <a:r>
              <a:rPr lang="en-IN" sz="1400" dirty="0"/>
              <a:t>        system("</a:t>
            </a:r>
            <a:r>
              <a:rPr lang="en-IN" sz="1400" dirty="0" err="1"/>
              <a:t>cls</a:t>
            </a:r>
            <a:r>
              <a:rPr lang="en-IN" sz="1400" dirty="0"/>
              <a:t>");</a:t>
            </a:r>
            <a:br>
              <a:rPr lang="en-IN" sz="1400" dirty="0"/>
            </a:br>
            <a:r>
              <a:rPr lang="en-IN" sz="1400" dirty="0"/>
              <a:t>        </a:t>
            </a:r>
            <a:r>
              <a:rPr lang="en-IN" sz="1400" dirty="0" err="1"/>
              <a:t>ptr</a:t>
            </a:r>
            <a:r>
              <a:rPr lang="en-IN" sz="1400" dirty="0"/>
              <a:t>=</a:t>
            </a:r>
            <a:r>
              <a:rPr lang="en-IN" sz="1400" dirty="0" err="1"/>
              <a:t>start_lib</a:t>
            </a:r>
            <a:r>
              <a:rPr lang="en-IN" sz="1400" dirty="0"/>
              <a:t>;</a:t>
            </a:r>
            <a:br>
              <a:rPr lang="en-IN" sz="1400" dirty="0"/>
            </a:br>
            <a:r>
              <a:rPr lang="en-IN" sz="1400" dirty="0"/>
              <a:t>        </a:t>
            </a:r>
            <a:r>
              <a:rPr lang="en-IN" sz="1400" dirty="0" err="1"/>
              <a:t>printf</a:t>
            </a:r>
            <a:r>
              <a:rPr lang="en-IN" sz="1400" dirty="0"/>
              <a:t>("\n\t*************** Books Available: ****************\n");</a:t>
            </a:r>
            <a:br>
              <a:rPr lang="en-IN" sz="1400" dirty="0"/>
            </a:br>
            <a:r>
              <a:rPr lang="en-IN" sz="1400" dirty="0"/>
              <a:t>        while(</a:t>
            </a:r>
            <a:r>
              <a:rPr lang="en-IN" sz="1400" dirty="0" err="1"/>
              <a:t>ptr</a:t>
            </a:r>
            <a:r>
              <a:rPr lang="en-IN" sz="1400" dirty="0"/>
              <a:t>!=NULL){</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printf</a:t>
            </a:r>
            <a:r>
              <a:rPr lang="en-IN" sz="1400" dirty="0"/>
              <a:t>("\n\t Book %d",</a:t>
            </a:r>
            <a:r>
              <a:rPr lang="en-IN" sz="1400" dirty="0" err="1"/>
              <a:t>i</a:t>
            </a:r>
            <a:r>
              <a:rPr lang="en-IN" sz="1400" dirty="0"/>
              <a:t>);</a:t>
            </a:r>
            <a:br>
              <a:rPr lang="en-IN" sz="1400" dirty="0"/>
            </a:br>
            <a:r>
              <a:rPr lang="en-IN" sz="1400" dirty="0"/>
              <a:t>            </a:t>
            </a:r>
            <a:r>
              <a:rPr lang="en-IN" sz="1400" dirty="0" err="1"/>
              <a:t>printf</a:t>
            </a:r>
            <a:r>
              <a:rPr lang="en-IN" sz="1400" dirty="0"/>
              <a:t>("\n\t Book Title: %s",</a:t>
            </a:r>
            <a:r>
              <a:rPr lang="en-IN" sz="1400" dirty="0" err="1"/>
              <a:t>ptr</a:t>
            </a:r>
            <a:r>
              <a:rPr lang="en-IN" sz="1400" dirty="0"/>
              <a:t>-&gt;name);</a:t>
            </a:r>
            <a:br>
              <a:rPr lang="en-IN" sz="1400" dirty="0"/>
            </a:br>
            <a:r>
              <a:rPr lang="en-IN" sz="1400" dirty="0"/>
              <a:t>            </a:t>
            </a:r>
            <a:r>
              <a:rPr lang="en-IN" sz="1400" dirty="0" err="1"/>
              <a:t>printf</a:t>
            </a:r>
            <a:r>
              <a:rPr lang="en-IN" sz="1400" dirty="0"/>
              <a:t>("\n\t Name of Author: %s",</a:t>
            </a:r>
            <a:r>
              <a:rPr lang="en-IN" sz="1400" dirty="0" err="1"/>
              <a:t>ptr</a:t>
            </a:r>
            <a:r>
              <a:rPr lang="en-IN" sz="1400" dirty="0"/>
              <a:t>-&gt;author);</a:t>
            </a:r>
            <a:br>
              <a:rPr lang="en-IN" sz="1400" dirty="0"/>
            </a:br>
            <a:r>
              <a:rPr lang="en-IN" sz="1400" dirty="0"/>
              <a:t>            </a:t>
            </a:r>
            <a:r>
              <a:rPr lang="en-IN" sz="1400" dirty="0" err="1"/>
              <a:t>printf</a:t>
            </a:r>
            <a:r>
              <a:rPr lang="en-IN" sz="1400" dirty="0"/>
              <a:t>("\n\t Book ID: %d",</a:t>
            </a:r>
            <a:r>
              <a:rPr lang="en-IN" sz="1400" dirty="0" err="1"/>
              <a:t>ptr</a:t>
            </a:r>
            <a:r>
              <a:rPr lang="en-IN" sz="1400" dirty="0"/>
              <a:t>-&gt;id);</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r>
              <a:rPr lang="en-IN" sz="1400" dirty="0" err="1"/>
              <a:t>i</a:t>
            </a:r>
            <a:r>
              <a:rPr lang="en-IN" sz="1400" dirty="0"/>
              <a:t>++;</a:t>
            </a:r>
            <a:br>
              <a:rPr lang="en-IN" sz="1400" dirty="0"/>
            </a:br>
            <a:r>
              <a:rPr lang="en-IN" sz="1400" dirty="0"/>
              <a:t>        }</a:t>
            </a:r>
          </a:p>
        </p:txBody>
      </p:sp>
      <p:sp>
        <p:nvSpPr>
          <p:cNvPr id="3" name="TextBox 2">
            <a:extLst>
              <a:ext uri="{FF2B5EF4-FFF2-40B4-BE49-F238E27FC236}">
                <a16:creationId xmlns:a16="http://schemas.microsoft.com/office/drawing/2014/main" id="{0824BB7C-DE0C-04B6-8DCA-4CA481B85655}"/>
              </a:ext>
            </a:extLst>
          </p:cNvPr>
          <p:cNvSpPr txBox="1"/>
          <p:nvPr/>
        </p:nvSpPr>
        <p:spPr>
          <a:xfrm>
            <a:off x="418453" y="54244"/>
            <a:ext cx="3805204" cy="400110"/>
          </a:xfrm>
          <a:prstGeom prst="rect">
            <a:avLst/>
          </a:prstGeom>
          <a:noFill/>
        </p:spPr>
        <p:txBody>
          <a:bodyPr wrap="square" rtlCol="0">
            <a:spAutoFit/>
          </a:bodyPr>
          <a:lstStyle/>
          <a:p>
            <a:r>
              <a:rPr lang="en-US" sz="2000" b="1" i="1" u="sng" dirty="0">
                <a:solidFill>
                  <a:schemeClr val="bg1"/>
                </a:solidFill>
              </a:rPr>
              <a:t>Function code of book issue</a:t>
            </a:r>
            <a:endParaRPr lang="en-IN" sz="2000" b="1" i="1" u="sng" dirty="0">
              <a:solidFill>
                <a:schemeClr val="bg1"/>
              </a:solidFill>
            </a:endParaRPr>
          </a:p>
        </p:txBody>
      </p:sp>
    </p:spTree>
    <p:extLst>
      <p:ext uri="{BB962C8B-B14F-4D97-AF65-F5344CB8AC3E}">
        <p14:creationId xmlns:p14="http://schemas.microsoft.com/office/powerpoint/2010/main" val="261054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26BD-E41C-45E1-829A-FD8324163115}"/>
              </a:ext>
            </a:extLst>
          </p:cNvPr>
          <p:cNvSpPr>
            <a:spLocks noGrp="1"/>
          </p:cNvSpPr>
          <p:nvPr>
            <p:ph type="ctrTitle"/>
          </p:nvPr>
        </p:nvSpPr>
        <p:spPr>
          <a:xfrm>
            <a:off x="1392426" y="2053818"/>
            <a:ext cx="7317622" cy="1159800"/>
          </a:xfrm>
        </p:spPr>
        <p:txBody>
          <a:bodyPr/>
          <a:lstStyle/>
          <a:p>
            <a:pPr algn="l"/>
            <a:r>
              <a:rPr lang="en-IN" sz="1400" dirty="0" err="1"/>
              <a:t>printf</a:t>
            </a:r>
            <a:r>
              <a:rPr lang="en-IN" sz="1400" dirty="0"/>
              <a:t>("\n\n\t Enter the Book ID: ");</a:t>
            </a:r>
            <a:br>
              <a:rPr lang="en-IN" sz="1400" dirty="0"/>
            </a:br>
            <a:r>
              <a:rPr lang="en-IN" sz="1400" dirty="0"/>
              <a:t>        </a:t>
            </a:r>
            <a:r>
              <a:rPr lang="en-IN" sz="1400" dirty="0" err="1"/>
              <a:t>scanf</a:t>
            </a:r>
            <a:r>
              <a:rPr lang="en-IN" sz="1400" dirty="0"/>
              <a:t>("%</a:t>
            </a:r>
            <a:r>
              <a:rPr lang="en-IN" sz="1400" dirty="0" err="1"/>
              <a:t>d",&amp;id</a:t>
            </a:r>
            <a:r>
              <a:rPr lang="en-IN" sz="1400" dirty="0"/>
              <a:t>);</a:t>
            </a:r>
            <a:br>
              <a:rPr lang="en-IN" sz="1400" dirty="0"/>
            </a:br>
            <a:r>
              <a:rPr lang="en-IN" sz="1400" dirty="0"/>
              <a:t>        </a:t>
            </a:r>
            <a:r>
              <a:rPr lang="en-IN" sz="1400" dirty="0" err="1"/>
              <a:t>ptr</a:t>
            </a:r>
            <a:r>
              <a:rPr lang="en-IN" sz="1400" dirty="0"/>
              <a:t>=</a:t>
            </a:r>
            <a:r>
              <a:rPr lang="en-IN" sz="1400" dirty="0" err="1"/>
              <a:t>start_lib</a:t>
            </a:r>
            <a:r>
              <a:rPr lang="en-IN" sz="1400" dirty="0"/>
              <a:t>;</a:t>
            </a:r>
            <a:br>
              <a:rPr lang="en-IN" sz="1400" dirty="0"/>
            </a:br>
            <a:r>
              <a:rPr lang="en-IN" sz="1400" dirty="0"/>
              <a:t>        while(</a:t>
            </a:r>
            <a:r>
              <a:rPr lang="en-IN" sz="1400" dirty="0" err="1"/>
              <a:t>ptr</a:t>
            </a:r>
            <a:r>
              <a:rPr lang="en-IN" sz="1400" dirty="0"/>
              <a:t>!=NULL){</a:t>
            </a:r>
            <a:br>
              <a:rPr lang="en-IN" sz="1400" dirty="0"/>
            </a:br>
            <a:r>
              <a:rPr lang="en-IN" sz="1400" dirty="0"/>
              <a:t>            if(</a:t>
            </a:r>
            <a:r>
              <a:rPr lang="en-IN" sz="1400" dirty="0" err="1"/>
              <a:t>ptr</a:t>
            </a:r>
            <a:r>
              <a:rPr lang="en-IN" sz="1400" dirty="0"/>
              <a:t>-&gt;id==id){</a:t>
            </a:r>
            <a:br>
              <a:rPr lang="en-IN" sz="1400" dirty="0"/>
            </a:br>
            <a:r>
              <a:rPr lang="en-IN" sz="1400" dirty="0"/>
              <a:t>                flag=1;</a:t>
            </a:r>
            <a:br>
              <a:rPr lang="en-IN" sz="1400" dirty="0"/>
            </a:br>
            <a:r>
              <a:rPr lang="en-IN" sz="1400" dirty="0"/>
              <a:t>                break;</a:t>
            </a:r>
            <a:br>
              <a:rPr lang="en-IN" sz="1400" dirty="0"/>
            </a:br>
            <a:r>
              <a:rPr lang="en-IN" sz="1400" dirty="0"/>
              <a:t>            }</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br>
              <a:rPr lang="en-IN" sz="1400" dirty="0"/>
            </a:br>
            <a:r>
              <a:rPr lang="en-IN" sz="1400" dirty="0"/>
              <a:t>        if(flag==1){</a:t>
            </a:r>
            <a:br>
              <a:rPr lang="en-IN" sz="1400" dirty="0"/>
            </a:br>
            <a:r>
              <a:rPr lang="en-IN" sz="1400" dirty="0"/>
              <a:t>            </a:t>
            </a:r>
            <a:r>
              <a:rPr lang="en-IN" sz="1400" dirty="0" err="1"/>
              <a:t>ptr</a:t>
            </a:r>
            <a:r>
              <a:rPr lang="en-IN" sz="1400" dirty="0"/>
              <a:t>=</a:t>
            </a:r>
            <a:r>
              <a:rPr lang="en-IN" sz="1400" dirty="0" err="1"/>
              <a:t>start_lib</a:t>
            </a:r>
            <a:r>
              <a:rPr lang="en-IN" sz="1400" dirty="0"/>
              <a:t>;</a:t>
            </a:r>
            <a:br>
              <a:rPr lang="en-IN" sz="1400" dirty="0"/>
            </a:br>
            <a:r>
              <a:rPr lang="en-IN" sz="1400" dirty="0"/>
              <a:t>            while(</a:t>
            </a:r>
            <a:r>
              <a:rPr lang="en-IN" sz="1400" dirty="0" err="1"/>
              <a:t>ptr</a:t>
            </a:r>
            <a:r>
              <a:rPr lang="en-IN" sz="1400" dirty="0"/>
              <a:t>-&gt;id!=id){</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br>
              <a:rPr lang="en-IN" sz="1400" dirty="0"/>
            </a:br>
            <a:r>
              <a:rPr lang="en-IN" sz="1400" dirty="0"/>
              <a:t>            </a:t>
            </a:r>
            <a:r>
              <a:rPr lang="en-IN" sz="1400" dirty="0" err="1"/>
              <a:t>new_student</a:t>
            </a:r>
            <a:r>
              <a:rPr lang="en-IN" sz="1400" dirty="0"/>
              <a:t>=(struct student *)malloc(</a:t>
            </a:r>
            <a:r>
              <a:rPr lang="en-IN" sz="1400" dirty="0" err="1"/>
              <a:t>sizeof</a:t>
            </a:r>
            <a:r>
              <a:rPr lang="en-IN" sz="1400" dirty="0"/>
              <a:t>(struct student));</a:t>
            </a:r>
            <a:br>
              <a:rPr lang="en-IN" sz="1400" dirty="0"/>
            </a:br>
            <a:r>
              <a:rPr lang="en-IN" sz="1400" dirty="0"/>
              <a:t>            </a:t>
            </a:r>
            <a:r>
              <a:rPr lang="en-IN" sz="1400" dirty="0" err="1"/>
              <a:t>printf</a:t>
            </a:r>
            <a:r>
              <a:rPr lang="en-IN" sz="1400" dirty="0"/>
              <a:t>("\n\t Enter Student Details:\n ");</a:t>
            </a:r>
            <a:br>
              <a:rPr lang="en-IN" sz="1400" dirty="0"/>
            </a:br>
            <a:r>
              <a:rPr lang="en-IN" sz="1400" dirty="0"/>
              <a:t>            </a:t>
            </a:r>
            <a:r>
              <a:rPr lang="en-IN" sz="1400" dirty="0" err="1"/>
              <a:t>printf</a:t>
            </a:r>
            <a:r>
              <a:rPr lang="en-IN" sz="1400" dirty="0"/>
              <a:t>("\n\t Enter your Name: ");</a:t>
            </a:r>
            <a:br>
              <a:rPr lang="en-IN" sz="1400" dirty="0"/>
            </a:br>
            <a:r>
              <a:rPr lang="en-IN" sz="1400" dirty="0"/>
              <a:t>            </a:t>
            </a:r>
            <a:r>
              <a:rPr lang="en-IN" sz="1400" dirty="0" err="1"/>
              <a:t>scanf</a:t>
            </a:r>
            <a:r>
              <a:rPr lang="en-IN" sz="1400" dirty="0"/>
              <a:t>("%s",</a:t>
            </a:r>
            <a:r>
              <a:rPr lang="en-IN" sz="1400" dirty="0" err="1"/>
              <a:t>new_student</a:t>
            </a:r>
            <a:r>
              <a:rPr lang="en-IN" sz="1400" dirty="0"/>
              <a:t>-&gt;name);</a:t>
            </a:r>
            <a:br>
              <a:rPr lang="en-IN" sz="1400" dirty="0"/>
            </a:br>
            <a:r>
              <a:rPr lang="en-IN" sz="1400" dirty="0"/>
              <a:t>            </a:t>
            </a:r>
            <a:r>
              <a:rPr lang="en-IN" sz="1400" dirty="0" err="1"/>
              <a:t>printf</a:t>
            </a:r>
            <a:r>
              <a:rPr lang="en-IN" sz="1400" dirty="0"/>
              <a:t>("\n\t Enter your Email: ");</a:t>
            </a:r>
            <a:br>
              <a:rPr lang="en-IN" sz="1400" dirty="0"/>
            </a:br>
            <a:r>
              <a:rPr lang="en-IN" sz="1400" dirty="0"/>
              <a:t>            </a:t>
            </a:r>
            <a:r>
              <a:rPr lang="en-IN" sz="1400" dirty="0" err="1"/>
              <a:t>scanf</a:t>
            </a:r>
            <a:r>
              <a:rPr lang="en-IN" sz="1400" dirty="0"/>
              <a:t>("%s",</a:t>
            </a:r>
            <a:r>
              <a:rPr lang="en-IN" sz="1400" dirty="0" err="1"/>
              <a:t>new_student</a:t>
            </a:r>
            <a:r>
              <a:rPr lang="en-IN" sz="1400" dirty="0"/>
              <a:t>-&gt;email);</a:t>
            </a:r>
            <a:br>
              <a:rPr lang="en-IN" sz="1400" dirty="0"/>
            </a:br>
            <a:r>
              <a:rPr lang="en-IN" sz="1400" dirty="0"/>
              <a:t>            </a:t>
            </a:r>
            <a:r>
              <a:rPr lang="en-IN" sz="1400" dirty="0" err="1"/>
              <a:t>strcpy</a:t>
            </a:r>
            <a:r>
              <a:rPr lang="en-IN" sz="1400" dirty="0"/>
              <a:t>(</a:t>
            </a:r>
            <a:r>
              <a:rPr lang="en-IN" sz="1400" dirty="0" err="1"/>
              <a:t>new_student</a:t>
            </a:r>
            <a:r>
              <a:rPr lang="en-IN" sz="1400" dirty="0"/>
              <a:t>-&gt;</a:t>
            </a:r>
            <a:r>
              <a:rPr lang="en-IN" sz="1400" dirty="0" err="1"/>
              <a:t>book,ptr</a:t>
            </a:r>
            <a:r>
              <a:rPr lang="en-IN" sz="1400" dirty="0"/>
              <a:t>-&gt;name);</a:t>
            </a:r>
            <a:br>
              <a:rPr lang="en-IN" sz="1400" dirty="0"/>
            </a:br>
            <a:r>
              <a:rPr lang="en-IN" sz="1400" dirty="0"/>
              <a:t>            </a:t>
            </a:r>
            <a:r>
              <a:rPr lang="en-IN" sz="1400" dirty="0" err="1"/>
              <a:t>strcpy</a:t>
            </a:r>
            <a:r>
              <a:rPr lang="en-IN" sz="1400" dirty="0"/>
              <a:t>(</a:t>
            </a:r>
            <a:r>
              <a:rPr lang="en-IN" sz="1400" dirty="0" err="1"/>
              <a:t>new_student</a:t>
            </a:r>
            <a:r>
              <a:rPr lang="en-IN" sz="1400" dirty="0"/>
              <a:t>-&gt;</a:t>
            </a:r>
            <a:r>
              <a:rPr lang="en-IN" sz="1400" dirty="0" err="1"/>
              <a:t>a,ptr</a:t>
            </a:r>
            <a:r>
              <a:rPr lang="en-IN" sz="1400" dirty="0"/>
              <a:t>-&gt;author);</a:t>
            </a:r>
            <a:br>
              <a:rPr lang="en-IN" sz="1400" dirty="0"/>
            </a:br>
            <a:r>
              <a:rPr lang="en-IN" sz="1400" dirty="0"/>
              <a:t>            </a:t>
            </a:r>
            <a:r>
              <a:rPr lang="en-IN" sz="1400" dirty="0" err="1"/>
              <a:t>new_student</a:t>
            </a:r>
            <a:r>
              <a:rPr lang="en-IN" sz="1400" dirty="0"/>
              <a:t>-&gt;id=</a:t>
            </a:r>
            <a:r>
              <a:rPr lang="en-IN" sz="1400" dirty="0" err="1"/>
              <a:t>ptr</a:t>
            </a:r>
            <a:r>
              <a:rPr lang="en-IN" sz="1400" dirty="0"/>
              <a:t>-&gt;id;</a:t>
            </a:r>
            <a:br>
              <a:rPr lang="en-IN" sz="1400" dirty="0"/>
            </a:br>
            <a:r>
              <a:rPr lang="en-IN" sz="1400" dirty="0"/>
              <a:t>            </a:t>
            </a:r>
            <a:r>
              <a:rPr lang="en-IN" sz="1400" dirty="0" err="1"/>
              <a:t>new_student</a:t>
            </a:r>
            <a:r>
              <a:rPr lang="en-IN" sz="1400" dirty="0"/>
              <a:t>-&gt;next=NULL;</a:t>
            </a:r>
            <a:br>
              <a:rPr lang="en-IN" sz="1400" dirty="0"/>
            </a:br>
            <a:r>
              <a:rPr lang="en-IN" sz="1400" dirty="0"/>
              <a:t>            </a:t>
            </a:r>
            <a:r>
              <a:rPr lang="en-IN" sz="1400" dirty="0" err="1"/>
              <a:t>printf</a:t>
            </a:r>
            <a:r>
              <a:rPr lang="en-IN" sz="1400" dirty="0"/>
              <a:t>("\n\t Issue of Book ID %d done successfully!\n",</a:t>
            </a:r>
            <a:r>
              <a:rPr lang="en-IN" sz="1400" dirty="0" err="1"/>
              <a:t>new_student</a:t>
            </a:r>
            <a:r>
              <a:rPr lang="en-IN" sz="1400" dirty="0"/>
              <a:t>-&gt;id);</a:t>
            </a:r>
            <a:br>
              <a:rPr lang="en-IN" sz="1400" dirty="0"/>
            </a:br>
            <a:r>
              <a:rPr lang="en-IN" sz="1400" dirty="0"/>
              <a:t>            </a:t>
            </a:r>
            <a:endParaRPr lang="en-IN" sz="1100" dirty="0"/>
          </a:p>
        </p:txBody>
      </p:sp>
    </p:spTree>
    <p:extLst>
      <p:ext uri="{BB962C8B-B14F-4D97-AF65-F5344CB8AC3E}">
        <p14:creationId xmlns:p14="http://schemas.microsoft.com/office/powerpoint/2010/main" val="138657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B52B-AEF6-092D-F9B1-5AB82DD29590}"/>
              </a:ext>
            </a:extLst>
          </p:cNvPr>
          <p:cNvSpPr>
            <a:spLocks noGrp="1"/>
          </p:cNvSpPr>
          <p:nvPr>
            <p:ph type="ctrTitle"/>
          </p:nvPr>
        </p:nvSpPr>
        <p:spPr>
          <a:xfrm>
            <a:off x="1524162" y="2356035"/>
            <a:ext cx="6343500" cy="1159800"/>
          </a:xfrm>
        </p:spPr>
        <p:txBody>
          <a:bodyPr/>
          <a:lstStyle/>
          <a:p>
            <a:pPr algn="l"/>
            <a:r>
              <a:rPr lang="en-IN" sz="1400" dirty="0"/>
              <a:t>struct student *</a:t>
            </a:r>
            <a:r>
              <a:rPr lang="en-IN" sz="1400" dirty="0" err="1"/>
              <a:t>book_return</a:t>
            </a:r>
            <a:r>
              <a:rPr lang="en-IN" sz="1400" dirty="0"/>
              <a:t>(struct student *start){</a:t>
            </a:r>
            <a:br>
              <a:rPr lang="en-IN" sz="1400" dirty="0"/>
            </a:br>
            <a:r>
              <a:rPr lang="en-IN" sz="1400" dirty="0"/>
              <a:t>    struct student *</a:t>
            </a:r>
            <a:r>
              <a:rPr lang="en-IN" sz="1400" dirty="0" err="1"/>
              <a:t>ptr</a:t>
            </a:r>
            <a:r>
              <a:rPr lang="en-IN" sz="1400" dirty="0"/>
              <a:t>,*</a:t>
            </a:r>
            <a:r>
              <a:rPr lang="en-IN" sz="1400" dirty="0" err="1"/>
              <a:t>preptr</a:t>
            </a:r>
            <a:r>
              <a:rPr lang="en-IN" sz="1400" dirty="0"/>
              <a:t>;</a:t>
            </a:r>
            <a:br>
              <a:rPr lang="en-IN" sz="1400" dirty="0"/>
            </a:br>
            <a:r>
              <a:rPr lang="en-IN" sz="1400" dirty="0"/>
              <a:t>    char </a:t>
            </a:r>
            <a:r>
              <a:rPr lang="en-IN" sz="1400" dirty="0" err="1"/>
              <a:t>bookname</a:t>
            </a:r>
            <a:r>
              <a:rPr lang="en-IN" sz="1400" dirty="0"/>
              <a:t>[30],</a:t>
            </a:r>
            <a:r>
              <a:rPr lang="en-IN" sz="1400" dirty="0" err="1"/>
              <a:t>authorname</a:t>
            </a:r>
            <a:r>
              <a:rPr lang="en-IN" sz="1400" dirty="0"/>
              <a:t>[30];</a:t>
            </a:r>
            <a:br>
              <a:rPr lang="en-IN" sz="1400" dirty="0"/>
            </a:br>
            <a:r>
              <a:rPr lang="en-IN" sz="1400" dirty="0"/>
              <a:t>    int flag=0,id,identity,c=0,d=1;</a:t>
            </a:r>
            <a:br>
              <a:rPr lang="en-IN" sz="1400" dirty="0"/>
            </a:br>
            <a:r>
              <a:rPr lang="en-IN" sz="1400" dirty="0"/>
              <a:t>    </a:t>
            </a:r>
            <a:r>
              <a:rPr lang="en-IN" sz="1400" dirty="0" err="1"/>
              <a:t>printf</a:t>
            </a:r>
            <a:r>
              <a:rPr lang="en-IN" sz="1400" dirty="0"/>
              <a:t>("\n\n\t*************** Books Submission: ****************\n");</a:t>
            </a:r>
            <a:br>
              <a:rPr lang="en-IN" sz="1400" dirty="0"/>
            </a:br>
            <a:r>
              <a:rPr lang="en-IN" sz="1400" dirty="0"/>
              <a:t>    </a:t>
            </a:r>
            <a:r>
              <a:rPr lang="en-IN" sz="1400" dirty="0" err="1"/>
              <a:t>printf</a:t>
            </a:r>
            <a:r>
              <a:rPr lang="en-IN" sz="1400" dirty="0"/>
              <a:t>("\n\n\t Enter your Book ID: ");</a:t>
            </a:r>
            <a:br>
              <a:rPr lang="en-IN" sz="1400" dirty="0"/>
            </a:br>
            <a:r>
              <a:rPr lang="en-IN" sz="1400" dirty="0"/>
              <a:t>    </a:t>
            </a:r>
            <a:r>
              <a:rPr lang="en-IN" sz="1400" dirty="0" err="1"/>
              <a:t>scanf</a:t>
            </a:r>
            <a:r>
              <a:rPr lang="en-IN" sz="1400" dirty="0"/>
              <a:t>("%</a:t>
            </a:r>
            <a:r>
              <a:rPr lang="en-IN" sz="1400" dirty="0" err="1"/>
              <a:t>d",&amp;identity</a:t>
            </a:r>
            <a:r>
              <a:rPr lang="en-IN" sz="1400" dirty="0"/>
              <a:t>);</a:t>
            </a:r>
            <a:br>
              <a:rPr lang="en-IN" sz="1400" dirty="0"/>
            </a:br>
            <a:r>
              <a:rPr lang="en-IN" sz="1400" dirty="0"/>
              <a:t>    </a:t>
            </a:r>
            <a:r>
              <a:rPr lang="en-IN" sz="1400" dirty="0" err="1"/>
              <a:t>ptr</a:t>
            </a:r>
            <a:r>
              <a:rPr lang="en-IN" sz="1400" dirty="0"/>
              <a:t>=start;</a:t>
            </a:r>
            <a:br>
              <a:rPr lang="en-IN" sz="1400" dirty="0"/>
            </a:br>
            <a:r>
              <a:rPr lang="en-IN" sz="1400" dirty="0"/>
              <a:t>    while(</a:t>
            </a:r>
            <a:r>
              <a:rPr lang="en-IN" sz="1400" dirty="0" err="1"/>
              <a:t>ptr</a:t>
            </a:r>
            <a:r>
              <a:rPr lang="en-IN" sz="1400" dirty="0"/>
              <a:t>!=NULL){</a:t>
            </a:r>
            <a:br>
              <a:rPr lang="en-IN" sz="1400" dirty="0"/>
            </a:br>
            <a:r>
              <a:rPr lang="en-IN" sz="1400" dirty="0"/>
              <a:t>        if(</a:t>
            </a:r>
            <a:r>
              <a:rPr lang="en-IN" sz="1400" dirty="0" err="1"/>
              <a:t>ptr</a:t>
            </a:r>
            <a:r>
              <a:rPr lang="en-IN" sz="1400" dirty="0"/>
              <a:t>-&gt;id==identity){</a:t>
            </a:r>
            <a:br>
              <a:rPr lang="en-IN" sz="1400" dirty="0"/>
            </a:br>
            <a:r>
              <a:rPr lang="en-IN" sz="1400" dirty="0"/>
              <a:t>            flag=1;</a:t>
            </a:r>
            <a:br>
              <a:rPr lang="en-IN" sz="1400" dirty="0"/>
            </a:br>
            <a:r>
              <a:rPr lang="en-IN" sz="1400" dirty="0"/>
              <a:t>            break;</a:t>
            </a:r>
            <a:br>
              <a:rPr lang="en-IN" sz="1400" dirty="0"/>
            </a:br>
            <a:r>
              <a:rPr lang="en-IN" sz="1400" dirty="0"/>
              <a:t>        }</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br>
              <a:rPr lang="en-IN" sz="1400" dirty="0"/>
            </a:br>
            <a:r>
              <a:rPr lang="en-IN" sz="1400" dirty="0"/>
              <a:t>    if(flag==1){</a:t>
            </a:r>
            <a:br>
              <a:rPr lang="en-IN" sz="1400" dirty="0"/>
            </a:br>
            <a:r>
              <a:rPr lang="en-IN" sz="1400" dirty="0"/>
              <a:t>        </a:t>
            </a:r>
            <a:r>
              <a:rPr lang="en-IN" sz="1400" dirty="0" err="1"/>
              <a:t>ptr</a:t>
            </a:r>
            <a:r>
              <a:rPr lang="en-IN" sz="1400" dirty="0"/>
              <a:t>=start;</a:t>
            </a:r>
            <a:br>
              <a:rPr lang="en-IN" sz="1400" dirty="0"/>
            </a:br>
            <a:r>
              <a:rPr lang="en-IN" sz="1400" dirty="0"/>
              <a:t>        while(</a:t>
            </a:r>
            <a:r>
              <a:rPr lang="en-IN" sz="1400" dirty="0" err="1"/>
              <a:t>ptr</a:t>
            </a:r>
            <a:r>
              <a:rPr lang="en-IN" sz="1400" dirty="0"/>
              <a:t>!=NULL){</a:t>
            </a:r>
            <a:br>
              <a:rPr lang="en-IN" sz="1400" dirty="0"/>
            </a:br>
            <a:r>
              <a:rPr lang="en-IN" sz="1400" dirty="0"/>
              <a:t>            </a:t>
            </a:r>
            <a:r>
              <a:rPr lang="en-IN" sz="1400" dirty="0" err="1"/>
              <a:t>c++</a:t>
            </a:r>
            <a:r>
              <a:rPr lang="en-IN" sz="1400" dirty="0"/>
              <a:t>;</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p>
        </p:txBody>
      </p:sp>
      <p:sp>
        <p:nvSpPr>
          <p:cNvPr id="5" name="TextBox 4">
            <a:extLst>
              <a:ext uri="{FF2B5EF4-FFF2-40B4-BE49-F238E27FC236}">
                <a16:creationId xmlns:a16="http://schemas.microsoft.com/office/drawing/2014/main" id="{682F430D-06FD-D156-A171-CC9E1D59E40C}"/>
              </a:ext>
            </a:extLst>
          </p:cNvPr>
          <p:cNvSpPr txBox="1"/>
          <p:nvPr/>
        </p:nvSpPr>
        <p:spPr>
          <a:xfrm>
            <a:off x="286718" y="303692"/>
            <a:ext cx="4009511" cy="369332"/>
          </a:xfrm>
          <a:prstGeom prst="rect">
            <a:avLst/>
          </a:prstGeom>
          <a:noFill/>
        </p:spPr>
        <p:txBody>
          <a:bodyPr wrap="square" rtlCol="0">
            <a:spAutoFit/>
          </a:bodyPr>
          <a:lstStyle/>
          <a:p>
            <a:r>
              <a:rPr lang="en-US" b="1" i="1" u="sng" dirty="0">
                <a:solidFill>
                  <a:schemeClr val="bg1"/>
                </a:solidFill>
              </a:rPr>
              <a:t>Function Code for returning book</a:t>
            </a:r>
            <a:endParaRPr lang="en-IN" b="1" i="1" u="sng" dirty="0">
              <a:solidFill>
                <a:schemeClr val="bg1"/>
              </a:solidFill>
            </a:endParaRPr>
          </a:p>
        </p:txBody>
      </p:sp>
    </p:spTree>
    <p:extLst>
      <p:ext uri="{BB962C8B-B14F-4D97-AF65-F5344CB8AC3E}">
        <p14:creationId xmlns:p14="http://schemas.microsoft.com/office/powerpoint/2010/main" val="240434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95C5-CFBD-2144-EC77-6FA91EB74AA1}"/>
              </a:ext>
            </a:extLst>
          </p:cNvPr>
          <p:cNvSpPr>
            <a:spLocks noGrp="1"/>
          </p:cNvSpPr>
          <p:nvPr>
            <p:ph type="ctrTitle"/>
          </p:nvPr>
        </p:nvSpPr>
        <p:spPr/>
        <p:txBody>
          <a:bodyPr/>
          <a:lstStyle/>
          <a:p>
            <a:pPr algn="l"/>
            <a:r>
              <a:rPr lang="en-IN" sz="1600" dirty="0" err="1"/>
              <a:t>ptr</a:t>
            </a:r>
            <a:r>
              <a:rPr lang="en-IN" sz="1400" dirty="0"/>
              <a:t>=start;</a:t>
            </a:r>
            <a:br>
              <a:rPr lang="en-IN" sz="1400" dirty="0"/>
            </a:br>
            <a:r>
              <a:rPr lang="en-IN" sz="1400" dirty="0"/>
              <a:t>        while(</a:t>
            </a:r>
            <a:r>
              <a:rPr lang="en-IN" sz="1400" dirty="0" err="1"/>
              <a:t>ptr</a:t>
            </a:r>
            <a:r>
              <a:rPr lang="en-IN" sz="1400" dirty="0"/>
              <a:t>-&gt;id!=identity){</a:t>
            </a:r>
            <a:br>
              <a:rPr lang="en-IN" sz="1400" dirty="0"/>
            </a:br>
            <a:r>
              <a:rPr lang="en-IN" sz="1400" dirty="0"/>
              <a:t>                d++;</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br>
              <a:rPr lang="en-IN" sz="1400" dirty="0"/>
            </a:br>
            <a:r>
              <a:rPr lang="en-IN" sz="1400" dirty="0"/>
              <a:t>        </a:t>
            </a:r>
            <a:r>
              <a:rPr lang="en-IN" sz="1400" dirty="0" err="1"/>
              <a:t>ptr</a:t>
            </a:r>
            <a:r>
              <a:rPr lang="en-IN" sz="1400" dirty="0"/>
              <a:t>=start;</a:t>
            </a:r>
            <a:br>
              <a:rPr lang="en-IN" sz="1400" dirty="0"/>
            </a:br>
            <a:r>
              <a:rPr lang="en-IN" sz="1400" dirty="0"/>
              <a:t>        if( d==1 ){</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printf</a:t>
            </a:r>
            <a:r>
              <a:rPr lang="en-IN" sz="1400" dirty="0"/>
              <a:t>("\n\t Student Name: %</a:t>
            </a:r>
            <a:r>
              <a:rPr lang="en-IN" sz="1400" dirty="0" err="1"/>
              <a:t>s",start</a:t>
            </a:r>
            <a:r>
              <a:rPr lang="en-IN" sz="1400" dirty="0"/>
              <a:t>-&gt;name);</a:t>
            </a:r>
            <a:br>
              <a:rPr lang="en-IN" sz="1400" dirty="0"/>
            </a:br>
            <a:r>
              <a:rPr lang="en-IN" sz="1400" dirty="0"/>
              <a:t>            </a:t>
            </a:r>
            <a:r>
              <a:rPr lang="en-IN" sz="1400" dirty="0" err="1"/>
              <a:t>printf</a:t>
            </a:r>
            <a:r>
              <a:rPr lang="en-IN" sz="1400" dirty="0"/>
              <a:t>("\n\t Student Email: %</a:t>
            </a:r>
            <a:r>
              <a:rPr lang="en-IN" sz="1400" dirty="0" err="1"/>
              <a:t>s",start</a:t>
            </a:r>
            <a:r>
              <a:rPr lang="en-IN" sz="1400" dirty="0"/>
              <a:t>-&gt;email);</a:t>
            </a:r>
            <a:br>
              <a:rPr lang="en-IN" sz="1400" dirty="0"/>
            </a:br>
            <a:r>
              <a:rPr lang="en-IN" sz="1400" dirty="0"/>
              <a:t>            </a:t>
            </a:r>
            <a:r>
              <a:rPr lang="en-IN" sz="1400" dirty="0" err="1"/>
              <a:t>printf</a:t>
            </a:r>
            <a:r>
              <a:rPr lang="en-IN" sz="1400" dirty="0"/>
              <a:t>("\n\t Name of Book Issued: %</a:t>
            </a:r>
            <a:r>
              <a:rPr lang="en-IN" sz="1400" dirty="0" err="1"/>
              <a:t>s",start</a:t>
            </a:r>
            <a:r>
              <a:rPr lang="en-IN" sz="1400" dirty="0"/>
              <a:t>-&gt;book);</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printf</a:t>
            </a:r>
            <a:r>
              <a:rPr lang="en-IN" sz="1400" dirty="0"/>
              <a:t>("\n\n\t Return of Book ID %d done successfully!\</a:t>
            </a:r>
            <a:r>
              <a:rPr lang="en-IN" sz="1400" dirty="0" err="1"/>
              <a:t>n",identity</a:t>
            </a:r>
            <a:r>
              <a:rPr lang="en-IN" sz="1400" dirty="0"/>
              <a:t>);</a:t>
            </a:r>
            <a:br>
              <a:rPr lang="en-IN" sz="1400" dirty="0"/>
            </a:br>
            <a:r>
              <a:rPr lang="en-IN" sz="1400" dirty="0"/>
              <a:t>            </a:t>
            </a:r>
            <a:r>
              <a:rPr lang="en-IN" sz="1400" dirty="0" err="1"/>
              <a:t>printf</a:t>
            </a:r>
            <a:r>
              <a:rPr lang="en-IN" sz="1400" dirty="0"/>
              <a:t>("\n\n\t*************************************************\n");</a:t>
            </a:r>
            <a:br>
              <a:rPr lang="en-IN" sz="1400" dirty="0"/>
            </a:br>
            <a:r>
              <a:rPr lang="en-IN" sz="1400" dirty="0"/>
              <a:t>            </a:t>
            </a:r>
            <a:r>
              <a:rPr lang="en-IN" sz="1400" dirty="0" err="1"/>
              <a:t>strcpy</a:t>
            </a:r>
            <a:r>
              <a:rPr lang="en-IN" sz="1400" dirty="0"/>
              <a:t>(</a:t>
            </a:r>
            <a:r>
              <a:rPr lang="en-IN" sz="1400" dirty="0" err="1"/>
              <a:t>bookname,start</a:t>
            </a:r>
            <a:r>
              <a:rPr lang="en-IN" sz="1400" dirty="0"/>
              <a:t>-&gt;book);</a:t>
            </a:r>
            <a:br>
              <a:rPr lang="en-IN" sz="1400" dirty="0"/>
            </a:br>
            <a:r>
              <a:rPr lang="en-IN" sz="1400" dirty="0"/>
              <a:t>            </a:t>
            </a:r>
            <a:r>
              <a:rPr lang="en-IN" sz="1400" dirty="0" err="1"/>
              <a:t>strcpy</a:t>
            </a:r>
            <a:r>
              <a:rPr lang="en-IN" sz="1400" dirty="0"/>
              <a:t>(</a:t>
            </a:r>
            <a:r>
              <a:rPr lang="en-IN" sz="1400" dirty="0" err="1"/>
              <a:t>authorname,start</a:t>
            </a:r>
            <a:r>
              <a:rPr lang="en-IN" sz="1400" dirty="0"/>
              <a:t>-&gt;a);</a:t>
            </a:r>
            <a:br>
              <a:rPr lang="en-IN" sz="1400" dirty="0"/>
            </a:br>
            <a:r>
              <a:rPr lang="en-IN" sz="1400" dirty="0"/>
              <a:t>            id=start-&gt;id;</a:t>
            </a:r>
            <a:br>
              <a:rPr lang="en-IN" sz="1400" dirty="0"/>
            </a:br>
            <a:r>
              <a:rPr lang="en-IN" sz="1400" dirty="0"/>
              <a:t>            start=start-&gt;next;</a:t>
            </a:r>
            <a:br>
              <a:rPr lang="en-IN" sz="1400" dirty="0"/>
            </a:br>
            <a:r>
              <a:rPr lang="en-IN" sz="1400" dirty="0"/>
              <a:t>            free(</a:t>
            </a:r>
            <a:r>
              <a:rPr lang="en-IN" sz="1400" dirty="0" err="1"/>
              <a:t>ptr</a:t>
            </a:r>
            <a:r>
              <a:rPr lang="en-IN" sz="1400" dirty="0"/>
              <a:t>);</a:t>
            </a:r>
            <a:br>
              <a:rPr lang="en-IN" sz="1400" dirty="0"/>
            </a:br>
            <a:r>
              <a:rPr lang="en-IN" sz="1400" dirty="0"/>
              <a:t>            </a:t>
            </a:r>
            <a:r>
              <a:rPr lang="en-IN" sz="1400" dirty="0" err="1"/>
              <a:t>add_book</a:t>
            </a:r>
            <a:r>
              <a:rPr lang="en-IN" sz="1400" dirty="0"/>
              <a:t>(</a:t>
            </a:r>
            <a:r>
              <a:rPr lang="en-IN" sz="1400" dirty="0" err="1"/>
              <a:t>bookname,authorname,id</a:t>
            </a:r>
            <a:r>
              <a:rPr lang="en-IN" sz="1400" dirty="0"/>
              <a:t>);</a:t>
            </a:r>
            <a:br>
              <a:rPr lang="en-IN" sz="1600" dirty="0"/>
            </a:br>
            <a:r>
              <a:rPr lang="en-IN" sz="1600" dirty="0"/>
              <a:t>        }</a:t>
            </a:r>
          </a:p>
        </p:txBody>
      </p:sp>
    </p:spTree>
    <p:extLst>
      <p:ext uri="{BB962C8B-B14F-4D97-AF65-F5344CB8AC3E}">
        <p14:creationId xmlns:p14="http://schemas.microsoft.com/office/powerpoint/2010/main" val="387757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CA54-AF58-FC3E-8130-D1DD3C687FF1}"/>
              </a:ext>
            </a:extLst>
          </p:cNvPr>
          <p:cNvSpPr>
            <a:spLocks noGrp="1"/>
          </p:cNvSpPr>
          <p:nvPr>
            <p:ph type="ctrTitle"/>
          </p:nvPr>
        </p:nvSpPr>
        <p:spPr>
          <a:xfrm>
            <a:off x="1485416" y="2418028"/>
            <a:ext cx="6343500" cy="1159800"/>
          </a:xfrm>
        </p:spPr>
        <p:txBody>
          <a:bodyPr/>
          <a:lstStyle/>
          <a:p>
            <a:pPr algn="l"/>
            <a:r>
              <a:rPr lang="en-IN" sz="1400" dirty="0"/>
              <a:t>void display(struct student *start){</a:t>
            </a:r>
            <a:br>
              <a:rPr lang="en-IN" sz="1400" dirty="0"/>
            </a:br>
            <a:r>
              <a:rPr lang="en-IN" sz="1400" dirty="0"/>
              <a:t>    struct student *</a:t>
            </a:r>
            <a:r>
              <a:rPr lang="en-IN" sz="1400" dirty="0" err="1"/>
              <a:t>ptr</a:t>
            </a:r>
            <a:r>
              <a:rPr lang="en-IN" sz="1400" dirty="0"/>
              <a:t>;</a:t>
            </a:r>
            <a:br>
              <a:rPr lang="en-IN" sz="1400" dirty="0"/>
            </a:br>
            <a:r>
              <a:rPr lang="en-IN" sz="1400" dirty="0"/>
              <a:t>    </a:t>
            </a:r>
            <a:r>
              <a:rPr lang="en-IN" sz="1400" dirty="0" err="1"/>
              <a:t>ptr</a:t>
            </a:r>
            <a:r>
              <a:rPr lang="en-IN" sz="1400" dirty="0"/>
              <a:t>=start;</a:t>
            </a:r>
            <a:br>
              <a:rPr lang="en-IN" sz="1400" dirty="0"/>
            </a:br>
            <a:r>
              <a:rPr lang="en-IN" sz="1400" dirty="0"/>
              <a:t>    while(</a:t>
            </a:r>
            <a:r>
              <a:rPr lang="en-IN" sz="1400" dirty="0" err="1"/>
              <a:t>ptr</a:t>
            </a:r>
            <a:r>
              <a:rPr lang="en-IN" sz="1400" dirty="0"/>
              <a:t>!=NULL){</a:t>
            </a:r>
            <a:br>
              <a:rPr lang="en-IN" sz="1400" dirty="0"/>
            </a:br>
            <a:r>
              <a:rPr lang="en-IN" sz="1400" dirty="0"/>
              <a:t>        </a:t>
            </a:r>
            <a:r>
              <a:rPr lang="en-IN" sz="1400" dirty="0" err="1"/>
              <a:t>printf</a:t>
            </a:r>
            <a:r>
              <a:rPr lang="en-IN" sz="1400" dirty="0"/>
              <a:t>("\n\t************* Details of Students: **************\n");</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printf</a:t>
            </a:r>
            <a:r>
              <a:rPr lang="en-IN" sz="1400" dirty="0"/>
              <a:t>("\n\t\t Student Name: %s",</a:t>
            </a:r>
            <a:r>
              <a:rPr lang="en-IN" sz="1400" dirty="0" err="1"/>
              <a:t>ptr</a:t>
            </a:r>
            <a:r>
              <a:rPr lang="en-IN" sz="1400" dirty="0"/>
              <a:t>-&gt;name);</a:t>
            </a:r>
            <a:br>
              <a:rPr lang="en-IN" sz="1400" dirty="0"/>
            </a:br>
            <a:r>
              <a:rPr lang="en-IN" sz="1400" dirty="0"/>
              <a:t>        </a:t>
            </a:r>
            <a:r>
              <a:rPr lang="en-IN" sz="1400" dirty="0" err="1"/>
              <a:t>printf</a:t>
            </a:r>
            <a:r>
              <a:rPr lang="en-IN" sz="1400" dirty="0"/>
              <a:t>("\n\t\t Student Email: %s",</a:t>
            </a:r>
            <a:r>
              <a:rPr lang="en-IN" sz="1400" dirty="0" err="1"/>
              <a:t>ptr</a:t>
            </a:r>
            <a:r>
              <a:rPr lang="en-IN" sz="1400" dirty="0"/>
              <a:t>-&gt;email);</a:t>
            </a:r>
            <a:br>
              <a:rPr lang="en-IN" sz="1400" dirty="0"/>
            </a:br>
            <a:r>
              <a:rPr lang="en-IN" sz="1400" dirty="0"/>
              <a:t>        </a:t>
            </a:r>
            <a:r>
              <a:rPr lang="en-IN" sz="1400" dirty="0" err="1"/>
              <a:t>printf</a:t>
            </a:r>
            <a:r>
              <a:rPr lang="en-IN" sz="1400" dirty="0"/>
              <a:t>("\n\t\t Name of Book Issued: %s",</a:t>
            </a:r>
            <a:r>
              <a:rPr lang="en-IN" sz="1400" dirty="0" err="1"/>
              <a:t>ptr</a:t>
            </a:r>
            <a:r>
              <a:rPr lang="en-IN" sz="1400" dirty="0"/>
              <a:t>-&gt;book);</a:t>
            </a:r>
            <a:br>
              <a:rPr lang="en-IN" sz="1400" dirty="0"/>
            </a:br>
            <a:r>
              <a:rPr lang="en-IN" sz="1400" dirty="0"/>
              <a:t>        </a:t>
            </a:r>
            <a:r>
              <a:rPr lang="en-IN" sz="1400" dirty="0" err="1"/>
              <a:t>printf</a:t>
            </a:r>
            <a:r>
              <a:rPr lang="en-IN" sz="1400" dirty="0"/>
              <a:t>("\n\t\t Book ID: %d",</a:t>
            </a:r>
            <a:r>
              <a:rPr lang="en-IN" sz="1400" dirty="0" err="1"/>
              <a:t>ptr</a:t>
            </a:r>
            <a:r>
              <a:rPr lang="en-IN" sz="1400" dirty="0"/>
              <a:t>-&gt;id);</a:t>
            </a:r>
            <a:br>
              <a:rPr lang="en-IN" sz="1400" dirty="0"/>
            </a:br>
            <a:r>
              <a:rPr lang="en-IN" sz="1400" dirty="0"/>
              <a:t>        </a:t>
            </a:r>
            <a:r>
              <a:rPr lang="en-IN" sz="1400" dirty="0" err="1"/>
              <a:t>printf</a:t>
            </a:r>
            <a:r>
              <a:rPr lang="en-IN" sz="1400" dirty="0"/>
              <a:t>("\n\t_________________________________________________\n");</a:t>
            </a:r>
            <a:br>
              <a:rPr lang="en-IN" sz="1400" dirty="0"/>
            </a:br>
            <a:r>
              <a:rPr lang="en-IN" sz="1400" dirty="0"/>
              <a:t>        </a:t>
            </a:r>
            <a:r>
              <a:rPr lang="en-IN" sz="1400" dirty="0" err="1"/>
              <a:t>printf</a:t>
            </a:r>
            <a:r>
              <a:rPr lang="en-IN" sz="1400" dirty="0"/>
              <a:t>("\n\n\t*************************************************\n");</a:t>
            </a:r>
            <a:br>
              <a:rPr lang="en-IN" sz="1400" dirty="0"/>
            </a:br>
            <a:r>
              <a:rPr lang="en-IN" sz="1400" dirty="0"/>
              <a:t>        </a:t>
            </a:r>
            <a:r>
              <a:rPr lang="en-IN" sz="1400" dirty="0" err="1"/>
              <a:t>ptr</a:t>
            </a:r>
            <a:r>
              <a:rPr lang="en-IN" sz="1400" dirty="0"/>
              <a:t>=</a:t>
            </a:r>
            <a:r>
              <a:rPr lang="en-IN" sz="1400" dirty="0" err="1"/>
              <a:t>ptr</a:t>
            </a:r>
            <a:r>
              <a:rPr lang="en-IN" sz="1400" dirty="0"/>
              <a:t>-&gt;next;</a:t>
            </a:r>
            <a:br>
              <a:rPr lang="en-IN" sz="1400" dirty="0"/>
            </a:br>
            <a:r>
              <a:rPr lang="en-IN" sz="1400" dirty="0"/>
              <a:t>    }</a:t>
            </a:r>
            <a:br>
              <a:rPr lang="en-IN" sz="1400" dirty="0"/>
            </a:br>
            <a:r>
              <a:rPr lang="en-IN" sz="1400" dirty="0"/>
              <a:t>    </a:t>
            </a:r>
            <a:r>
              <a:rPr lang="en-IN" sz="1400" dirty="0" err="1"/>
              <a:t>printf</a:t>
            </a:r>
            <a:r>
              <a:rPr lang="en-IN" sz="1400" dirty="0"/>
              <a:t>("\n\n\t Press any key to go to the main menu: ");</a:t>
            </a:r>
            <a:br>
              <a:rPr lang="en-IN" sz="1400" dirty="0"/>
            </a:br>
            <a:r>
              <a:rPr lang="en-IN" sz="1400" dirty="0"/>
              <a:t>    </a:t>
            </a:r>
            <a:r>
              <a:rPr lang="en-IN" sz="1400" dirty="0" err="1"/>
              <a:t>getch</a:t>
            </a:r>
            <a:r>
              <a:rPr lang="en-IN" sz="1400" dirty="0"/>
              <a:t>();</a:t>
            </a:r>
            <a:br>
              <a:rPr lang="en-IN" sz="1400" dirty="0"/>
            </a:br>
            <a:r>
              <a:rPr lang="en-IN" sz="1400" dirty="0"/>
              <a:t>    system("</a:t>
            </a:r>
            <a:r>
              <a:rPr lang="en-IN" sz="1400" dirty="0" err="1"/>
              <a:t>cls</a:t>
            </a:r>
            <a:r>
              <a:rPr lang="en-IN" sz="1400" dirty="0"/>
              <a:t>");</a:t>
            </a:r>
            <a:br>
              <a:rPr lang="en-IN" sz="1400" dirty="0"/>
            </a:br>
            <a:r>
              <a:rPr lang="en-IN" sz="1400" dirty="0"/>
              <a:t>}</a:t>
            </a:r>
            <a:br>
              <a:rPr lang="en-IN" sz="1400" dirty="0"/>
            </a:br>
            <a:endParaRPr lang="en-IN" sz="1400" dirty="0"/>
          </a:p>
        </p:txBody>
      </p:sp>
      <p:sp>
        <p:nvSpPr>
          <p:cNvPr id="3" name="TextBox 2">
            <a:extLst>
              <a:ext uri="{FF2B5EF4-FFF2-40B4-BE49-F238E27FC236}">
                <a16:creationId xmlns:a16="http://schemas.microsoft.com/office/drawing/2014/main" id="{DC426919-9ECE-4295-5E78-B97DCB90E45A}"/>
              </a:ext>
            </a:extLst>
          </p:cNvPr>
          <p:cNvSpPr txBox="1"/>
          <p:nvPr/>
        </p:nvSpPr>
        <p:spPr>
          <a:xfrm>
            <a:off x="162732" y="294467"/>
            <a:ext cx="5120468" cy="369332"/>
          </a:xfrm>
          <a:prstGeom prst="rect">
            <a:avLst/>
          </a:prstGeom>
          <a:noFill/>
        </p:spPr>
        <p:txBody>
          <a:bodyPr wrap="square" rtlCol="0">
            <a:spAutoFit/>
          </a:bodyPr>
          <a:lstStyle/>
          <a:p>
            <a:r>
              <a:rPr lang="en-US" b="1" i="1" u="sng" dirty="0">
                <a:solidFill>
                  <a:schemeClr val="bg1"/>
                </a:solidFill>
              </a:rPr>
              <a:t>Function Code for displaying student details</a:t>
            </a:r>
            <a:endParaRPr lang="en-IN" b="1" i="1" u="sng" dirty="0">
              <a:solidFill>
                <a:schemeClr val="bg1"/>
              </a:solidFill>
            </a:endParaRPr>
          </a:p>
        </p:txBody>
      </p:sp>
    </p:spTree>
    <p:extLst>
      <p:ext uri="{BB962C8B-B14F-4D97-AF65-F5344CB8AC3E}">
        <p14:creationId xmlns:p14="http://schemas.microsoft.com/office/powerpoint/2010/main" val="423899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D22C-84F7-FBBA-76DA-A1008700AE56}"/>
              </a:ext>
            </a:extLst>
          </p:cNvPr>
          <p:cNvSpPr>
            <a:spLocks noGrp="1"/>
          </p:cNvSpPr>
          <p:nvPr>
            <p:ph type="ctrTitle"/>
          </p:nvPr>
        </p:nvSpPr>
        <p:spPr>
          <a:xfrm>
            <a:off x="1400174" y="1991825"/>
            <a:ext cx="6775181" cy="1159800"/>
          </a:xfrm>
        </p:spPr>
        <p:txBody>
          <a:bodyPr/>
          <a:lstStyle/>
          <a:p>
            <a:r>
              <a:rPr lang="en-US" dirty="0">
                <a:solidFill>
                  <a:srgbClr val="FFFF00"/>
                </a:solidFill>
                <a:latin typeface="Algerian" panose="04020705040A02060702" pitchFamily="82" charset="0"/>
              </a:rPr>
              <a:t>Outputs of our code</a:t>
            </a:r>
            <a:endParaRPr lang="en-IN"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139430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B6D0A2-95CF-C76E-AB6E-BF40139B51A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5983B0BE-C9C2-F401-1BD2-4FF465A71106}"/>
              </a:ext>
            </a:extLst>
          </p:cNvPr>
          <p:cNvPicPr>
            <a:picLocks noChangeAspect="1"/>
          </p:cNvPicPr>
          <p:nvPr/>
        </p:nvPicPr>
        <p:blipFill>
          <a:blip r:embed="rId2"/>
          <a:stretch>
            <a:fillRect/>
          </a:stretch>
        </p:blipFill>
        <p:spPr>
          <a:xfrm>
            <a:off x="907143" y="1119027"/>
            <a:ext cx="6929492" cy="3587456"/>
          </a:xfrm>
          <a:prstGeom prst="rect">
            <a:avLst/>
          </a:prstGeom>
        </p:spPr>
      </p:pic>
      <p:sp>
        <p:nvSpPr>
          <p:cNvPr id="6" name="TextBox 5">
            <a:extLst>
              <a:ext uri="{FF2B5EF4-FFF2-40B4-BE49-F238E27FC236}">
                <a16:creationId xmlns:a16="http://schemas.microsoft.com/office/drawing/2014/main" id="{F5DD7D6A-5F28-049D-2444-0572B3F15083}"/>
              </a:ext>
            </a:extLst>
          </p:cNvPr>
          <p:cNvSpPr txBox="1"/>
          <p:nvPr/>
        </p:nvSpPr>
        <p:spPr>
          <a:xfrm>
            <a:off x="2830285" y="252351"/>
            <a:ext cx="2561771" cy="523220"/>
          </a:xfrm>
          <a:prstGeom prst="rect">
            <a:avLst/>
          </a:prstGeom>
          <a:noFill/>
        </p:spPr>
        <p:txBody>
          <a:bodyPr wrap="square" rtlCol="0">
            <a:spAutoFit/>
          </a:bodyPr>
          <a:lstStyle/>
          <a:p>
            <a:r>
              <a:rPr lang="en-IN" sz="2800" b="1" u="sng" dirty="0">
                <a:latin typeface="Algerian" panose="04020705040A02060702" pitchFamily="82" charset="0"/>
              </a:rPr>
              <a:t>MAIN MENU:</a:t>
            </a:r>
          </a:p>
        </p:txBody>
      </p:sp>
    </p:spTree>
    <p:extLst>
      <p:ext uri="{BB962C8B-B14F-4D97-AF65-F5344CB8AC3E}">
        <p14:creationId xmlns:p14="http://schemas.microsoft.com/office/powerpoint/2010/main" val="335853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B103D-6EBC-C159-6054-52D5D0A8DA2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3" name="TextBox 2">
            <a:extLst>
              <a:ext uri="{FF2B5EF4-FFF2-40B4-BE49-F238E27FC236}">
                <a16:creationId xmlns:a16="http://schemas.microsoft.com/office/drawing/2014/main" id="{634DCAB0-1459-D2F2-6FCD-7665A1BE6D1F}"/>
              </a:ext>
            </a:extLst>
          </p:cNvPr>
          <p:cNvSpPr txBox="1"/>
          <p:nvPr/>
        </p:nvSpPr>
        <p:spPr>
          <a:xfrm>
            <a:off x="2759297" y="367673"/>
            <a:ext cx="2799771" cy="523220"/>
          </a:xfrm>
          <a:prstGeom prst="rect">
            <a:avLst/>
          </a:prstGeom>
          <a:noFill/>
        </p:spPr>
        <p:txBody>
          <a:bodyPr wrap="square" rtlCol="0">
            <a:spAutoFit/>
          </a:bodyPr>
          <a:lstStyle/>
          <a:p>
            <a:r>
              <a:rPr lang="en-IN" sz="2800" b="1" u="sng" dirty="0">
                <a:latin typeface="Algerian" panose="04020705040A02060702" pitchFamily="82" charset="0"/>
              </a:rPr>
              <a:t>BOOKS LIST:</a:t>
            </a:r>
          </a:p>
        </p:txBody>
      </p:sp>
      <p:pic>
        <p:nvPicPr>
          <p:cNvPr id="5" name="Picture 4">
            <a:extLst>
              <a:ext uri="{FF2B5EF4-FFF2-40B4-BE49-F238E27FC236}">
                <a16:creationId xmlns:a16="http://schemas.microsoft.com/office/drawing/2014/main" id="{A14EE5CD-D0D9-7235-E9DD-A7689686A1A2}"/>
              </a:ext>
            </a:extLst>
          </p:cNvPr>
          <p:cNvPicPr>
            <a:picLocks noChangeAspect="1"/>
          </p:cNvPicPr>
          <p:nvPr/>
        </p:nvPicPr>
        <p:blipFill>
          <a:blip r:embed="rId2"/>
          <a:stretch>
            <a:fillRect/>
          </a:stretch>
        </p:blipFill>
        <p:spPr>
          <a:xfrm>
            <a:off x="849086" y="973967"/>
            <a:ext cx="7045606" cy="3702612"/>
          </a:xfrm>
          <a:prstGeom prst="rect">
            <a:avLst/>
          </a:prstGeom>
        </p:spPr>
      </p:pic>
    </p:spTree>
    <p:extLst>
      <p:ext uri="{BB962C8B-B14F-4D97-AF65-F5344CB8AC3E}">
        <p14:creationId xmlns:p14="http://schemas.microsoft.com/office/powerpoint/2010/main" val="218426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C985A4-6971-90CC-BB44-ED52A3F5625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E4134907-3684-90C3-42E0-7E8DFAD0232C}"/>
              </a:ext>
            </a:extLst>
          </p:cNvPr>
          <p:cNvPicPr>
            <a:picLocks noChangeAspect="1"/>
          </p:cNvPicPr>
          <p:nvPr/>
        </p:nvPicPr>
        <p:blipFill>
          <a:blip r:embed="rId2"/>
          <a:stretch>
            <a:fillRect/>
          </a:stretch>
        </p:blipFill>
        <p:spPr>
          <a:xfrm>
            <a:off x="818978" y="1052392"/>
            <a:ext cx="7091308" cy="3663843"/>
          </a:xfrm>
          <a:prstGeom prst="rect">
            <a:avLst/>
          </a:prstGeom>
        </p:spPr>
      </p:pic>
      <p:sp>
        <p:nvSpPr>
          <p:cNvPr id="5" name="TextBox 4">
            <a:extLst>
              <a:ext uri="{FF2B5EF4-FFF2-40B4-BE49-F238E27FC236}">
                <a16:creationId xmlns:a16="http://schemas.microsoft.com/office/drawing/2014/main" id="{0099CAF2-EFD9-C0E4-447C-B21555CC79CE}"/>
              </a:ext>
            </a:extLst>
          </p:cNvPr>
          <p:cNvSpPr txBox="1"/>
          <p:nvPr/>
        </p:nvSpPr>
        <p:spPr>
          <a:xfrm>
            <a:off x="2968170" y="427265"/>
            <a:ext cx="3417131" cy="800219"/>
          </a:xfrm>
          <a:prstGeom prst="rect">
            <a:avLst/>
          </a:prstGeom>
          <a:noFill/>
        </p:spPr>
        <p:txBody>
          <a:bodyPr wrap="square" rtlCol="0">
            <a:spAutoFit/>
          </a:bodyPr>
          <a:lstStyle/>
          <a:p>
            <a:r>
              <a:rPr lang="en-IN" sz="2800" b="1" u="sng" dirty="0">
                <a:latin typeface="Algerian" panose="04020705040A02060702" pitchFamily="82" charset="0"/>
              </a:rPr>
              <a:t>ISSUING of BOOKS:</a:t>
            </a:r>
          </a:p>
          <a:p>
            <a:endParaRPr lang="en-IN" b="1" u="sng" dirty="0">
              <a:latin typeface="Algerian" panose="04020705040A02060702" pitchFamily="82" charset="0"/>
            </a:endParaRPr>
          </a:p>
        </p:txBody>
      </p:sp>
    </p:spTree>
    <p:extLst>
      <p:ext uri="{BB962C8B-B14F-4D97-AF65-F5344CB8AC3E}">
        <p14:creationId xmlns:p14="http://schemas.microsoft.com/office/powerpoint/2010/main" val="174395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6" name="TextBox 5">
            <a:extLst>
              <a:ext uri="{FF2B5EF4-FFF2-40B4-BE49-F238E27FC236}">
                <a16:creationId xmlns:a16="http://schemas.microsoft.com/office/drawing/2014/main" id="{197F2653-F5AA-BA08-33EE-5E9A94236DD4}"/>
              </a:ext>
            </a:extLst>
          </p:cNvPr>
          <p:cNvSpPr txBox="1"/>
          <p:nvPr/>
        </p:nvSpPr>
        <p:spPr>
          <a:xfrm>
            <a:off x="607659" y="3222741"/>
            <a:ext cx="2110740" cy="369332"/>
          </a:xfrm>
          <a:prstGeom prst="rect">
            <a:avLst/>
          </a:prstGeom>
          <a:noFill/>
        </p:spPr>
        <p:txBody>
          <a:bodyPr wrap="square" rtlCol="0">
            <a:spAutoFit/>
          </a:bodyPr>
          <a:lstStyle/>
          <a:p>
            <a:r>
              <a:rPr lang="en-US" b="1" u="sng" dirty="0">
                <a:solidFill>
                  <a:schemeClr val="bg1">
                    <a:lumMod val="95000"/>
                    <a:lumOff val="5000"/>
                  </a:schemeClr>
                </a:solidFill>
              </a:rPr>
              <a:t>SUBMITTED BY:</a:t>
            </a:r>
            <a:endParaRPr lang="en-IN" b="1" u="sng" dirty="0">
              <a:solidFill>
                <a:schemeClr val="bg1">
                  <a:lumMod val="95000"/>
                  <a:lumOff val="5000"/>
                </a:schemeClr>
              </a:solidFill>
            </a:endParaRPr>
          </a:p>
        </p:txBody>
      </p:sp>
      <p:sp>
        <p:nvSpPr>
          <p:cNvPr id="7" name="TextBox 6">
            <a:extLst>
              <a:ext uri="{FF2B5EF4-FFF2-40B4-BE49-F238E27FC236}">
                <a16:creationId xmlns:a16="http://schemas.microsoft.com/office/drawing/2014/main" id="{A4239A97-7A7C-7784-1C86-34573C6D6E9C}"/>
              </a:ext>
            </a:extLst>
          </p:cNvPr>
          <p:cNvSpPr txBox="1"/>
          <p:nvPr/>
        </p:nvSpPr>
        <p:spPr>
          <a:xfrm>
            <a:off x="6202675" y="3141937"/>
            <a:ext cx="2164081" cy="369332"/>
          </a:xfrm>
          <a:prstGeom prst="rect">
            <a:avLst/>
          </a:prstGeom>
          <a:noFill/>
        </p:spPr>
        <p:txBody>
          <a:bodyPr wrap="square" rtlCol="0">
            <a:spAutoFit/>
          </a:bodyPr>
          <a:lstStyle/>
          <a:p>
            <a:r>
              <a:rPr lang="en-US" b="1" u="sng" dirty="0"/>
              <a:t>SUBMITTED TO:</a:t>
            </a:r>
            <a:endParaRPr lang="en-IN" b="1" u="sng" dirty="0"/>
          </a:p>
        </p:txBody>
      </p:sp>
      <p:sp>
        <p:nvSpPr>
          <p:cNvPr id="9" name="TextBox 8">
            <a:extLst>
              <a:ext uri="{FF2B5EF4-FFF2-40B4-BE49-F238E27FC236}">
                <a16:creationId xmlns:a16="http://schemas.microsoft.com/office/drawing/2014/main" id="{13E10768-7EF6-310E-1D3A-B84AF2FA6EBD}"/>
              </a:ext>
            </a:extLst>
          </p:cNvPr>
          <p:cNvSpPr txBox="1"/>
          <p:nvPr/>
        </p:nvSpPr>
        <p:spPr>
          <a:xfrm>
            <a:off x="5946284" y="3511269"/>
            <a:ext cx="3566159" cy="369333"/>
          </a:xfrm>
          <a:prstGeom prst="rect">
            <a:avLst/>
          </a:prstGeom>
          <a:noFill/>
        </p:spPr>
        <p:txBody>
          <a:bodyPr wrap="square" rtlCol="0">
            <a:spAutoFit/>
          </a:bodyPr>
          <a:lstStyle/>
          <a:p>
            <a:r>
              <a:rPr lang="en-US" dirty="0"/>
              <a:t>MADHIRA SRINIVAS</a:t>
            </a:r>
            <a:endParaRPr lang="en-IN" dirty="0"/>
          </a:p>
        </p:txBody>
      </p:sp>
      <p:sp>
        <p:nvSpPr>
          <p:cNvPr id="10" name="TextBox 9">
            <a:extLst>
              <a:ext uri="{FF2B5EF4-FFF2-40B4-BE49-F238E27FC236}">
                <a16:creationId xmlns:a16="http://schemas.microsoft.com/office/drawing/2014/main" id="{675DCC42-2818-2708-3B7D-23712097544B}"/>
              </a:ext>
            </a:extLst>
          </p:cNvPr>
          <p:cNvSpPr txBox="1"/>
          <p:nvPr/>
        </p:nvSpPr>
        <p:spPr>
          <a:xfrm>
            <a:off x="5988881" y="3802840"/>
            <a:ext cx="2169184" cy="369332"/>
          </a:xfrm>
          <a:prstGeom prst="rect">
            <a:avLst/>
          </a:prstGeom>
          <a:noFill/>
        </p:spPr>
        <p:txBody>
          <a:bodyPr wrap="none" rtlCol="0">
            <a:spAutoFit/>
          </a:bodyPr>
          <a:lstStyle/>
          <a:p>
            <a:r>
              <a:rPr lang="en-US" dirty="0"/>
              <a:t>Assistant Professor</a:t>
            </a:r>
            <a:endParaRPr lang="en-IN" dirty="0"/>
          </a:p>
        </p:txBody>
      </p:sp>
      <p:sp>
        <p:nvSpPr>
          <p:cNvPr id="5" name="Title 4">
            <a:extLst>
              <a:ext uri="{FF2B5EF4-FFF2-40B4-BE49-F238E27FC236}">
                <a16:creationId xmlns:a16="http://schemas.microsoft.com/office/drawing/2014/main" id="{1FFE93B4-04B6-5D30-2DC9-A10BF6F9858D}"/>
              </a:ext>
            </a:extLst>
          </p:cNvPr>
          <p:cNvSpPr>
            <a:spLocks noGrp="1"/>
          </p:cNvSpPr>
          <p:nvPr>
            <p:ph type="ctrTitle"/>
          </p:nvPr>
        </p:nvSpPr>
        <p:spPr>
          <a:xfrm>
            <a:off x="715576" y="971328"/>
            <a:ext cx="7442489" cy="1694372"/>
          </a:xfrm>
        </p:spPr>
        <p:txBody>
          <a:bodyPr/>
          <a:lstStyle/>
          <a:p>
            <a:r>
              <a:rPr lang="en-US" dirty="0">
                <a:solidFill>
                  <a:srgbClr val="FFFF00"/>
                </a:solidFill>
                <a:latin typeface="Algerian" panose="04020705040A02060702" pitchFamily="82" charset="0"/>
              </a:rPr>
              <a:t>LIBRARY MANAGEMENT SYSTEM</a:t>
            </a:r>
            <a:endParaRPr lang="en-IN" dirty="0">
              <a:solidFill>
                <a:srgbClr val="FFFF00"/>
              </a:solidFill>
              <a:latin typeface="Algerian" panose="04020705040A02060702" pitchFamily="82" charset="0"/>
            </a:endParaRPr>
          </a:p>
        </p:txBody>
      </p:sp>
      <p:sp>
        <p:nvSpPr>
          <p:cNvPr id="8" name="TextBox 7">
            <a:extLst>
              <a:ext uri="{FF2B5EF4-FFF2-40B4-BE49-F238E27FC236}">
                <a16:creationId xmlns:a16="http://schemas.microsoft.com/office/drawing/2014/main" id="{F233F860-F8FB-9068-6CEA-C4A144FB9C08}"/>
              </a:ext>
            </a:extLst>
          </p:cNvPr>
          <p:cNvSpPr txBox="1"/>
          <p:nvPr/>
        </p:nvSpPr>
        <p:spPr>
          <a:xfrm>
            <a:off x="129490" y="3592073"/>
            <a:ext cx="5177818" cy="923330"/>
          </a:xfrm>
          <a:prstGeom prst="rect">
            <a:avLst/>
          </a:prstGeom>
          <a:noFill/>
        </p:spPr>
        <p:txBody>
          <a:bodyPr wrap="square" rtlCol="0">
            <a:spAutoFit/>
          </a:bodyPr>
          <a:lstStyle/>
          <a:p>
            <a:r>
              <a:rPr lang="en-US" i="1" dirty="0"/>
              <a:t>2103A51069  -   S.REVANTH</a:t>
            </a:r>
          </a:p>
          <a:p>
            <a:r>
              <a:rPr lang="en-US" i="1" dirty="0"/>
              <a:t>2103A51182  -   P.SAI TEJA</a:t>
            </a:r>
          </a:p>
          <a:p>
            <a:r>
              <a:rPr lang="en-US" i="1" dirty="0"/>
              <a:t>2103A51569  -   N.SANDEEP</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EA7D0A-D336-63ED-931E-EA72FB29BA0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4" name="TextBox 3">
            <a:extLst>
              <a:ext uri="{FF2B5EF4-FFF2-40B4-BE49-F238E27FC236}">
                <a16:creationId xmlns:a16="http://schemas.microsoft.com/office/drawing/2014/main" id="{19119F51-83A9-13F1-B7E8-FE8E12D05615}"/>
              </a:ext>
            </a:extLst>
          </p:cNvPr>
          <p:cNvSpPr txBox="1"/>
          <p:nvPr/>
        </p:nvSpPr>
        <p:spPr>
          <a:xfrm>
            <a:off x="1636665" y="216225"/>
            <a:ext cx="5594895" cy="523220"/>
          </a:xfrm>
          <a:prstGeom prst="rect">
            <a:avLst/>
          </a:prstGeom>
          <a:noFill/>
        </p:spPr>
        <p:txBody>
          <a:bodyPr wrap="square" rtlCol="0">
            <a:spAutoFit/>
          </a:bodyPr>
          <a:lstStyle/>
          <a:p>
            <a:r>
              <a:rPr lang="en-IN" sz="2800" b="1" u="sng" dirty="0">
                <a:latin typeface="Algerian" panose="04020705040A02060702" pitchFamily="82" charset="0"/>
              </a:rPr>
              <a:t>DISPLAYING STUDENT DETAILS:</a:t>
            </a:r>
          </a:p>
        </p:txBody>
      </p:sp>
      <p:pic>
        <p:nvPicPr>
          <p:cNvPr id="5" name="Picture 4">
            <a:extLst>
              <a:ext uri="{FF2B5EF4-FFF2-40B4-BE49-F238E27FC236}">
                <a16:creationId xmlns:a16="http://schemas.microsoft.com/office/drawing/2014/main" id="{43753A70-5222-579C-1634-51E637D1B032}"/>
              </a:ext>
            </a:extLst>
          </p:cNvPr>
          <p:cNvPicPr>
            <a:picLocks noChangeAspect="1"/>
          </p:cNvPicPr>
          <p:nvPr/>
        </p:nvPicPr>
        <p:blipFill>
          <a:blip r:embed="rId2"/>
          <a:stretch>
            <a:fillRect/>
          </a:stretch>
        </p:blipFill>
        <p:spPr>
          <a:xfrm>
            <a:off x="1168399" y="863615"/>
            <a:ext cx="6531429" cy="3976574"/>
          </a:xfrm>
          <a:prstGeom prst="rect">
            <a:avLst/>
          </a:prstGeom>
        </p:spPr>
      </p:pic>
    </p:spTree>
    <p:extLst>
      <p:ext uri="{BB962C8B-B14F-4D97-AF65-F5344CB8AC3E}">
        <p14:creationId xmlns:p14="http://schemas.microsoft.com/office/powerpoint/2010/main" val="152083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566C32-19B8-033E-240E-2BE64A7AE9D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18AC1BFD-2A71-48B4-C80C-7CDEAA57B101}"/>
              </a:ext>
            </a:extLst>
          </p:cNvPr>
          <p:cNvSpPr txBox="1"/>
          <p:nvPr/>
        </p:nvSpPr>
        <p:spPr>
          <a:xfrm>
            <a:off x="2155372" y="303311"/>
            <a:ext cx="3718197" cy="523220"/>
          </a:xfrm>
          <a:prstGeom prst="rect">
            <a:avLst/>
          </a:prstGeom>
          <a:noFill/>
        </p:spPr>
        <p:txBody>
          <a:bodyPr wrap="square" rtlCol="0">
            <a:spAutoFit/>
          </a:bodyPr>
          <a:lstStyle/>
          <a:p>
            <a:r>
              <a:rPr lang="en-IN" sz="2800" b="1" u="sng" dirty="0">
                <a:latin typeface="Algerian" panose="04020705040A02060702" pitchFamily="82" charset="0"/>
              </a:rPr>
              <a:t>Books submission:</a:t>
            </a:r>
          </a:p>
        </p:txBody>
      </p:sp>
      <p:pic>
        <p:nvPicPr>
          <p:cNvPr id="5" name="Picture 4">
            <a:extLst>
              <a:ext uri="{FF2B5EF4-FFF2-40B4-BE49-F238E27FC236}">
                <a16:creationId xmlns:a16="http://schemas.microsoft.com/office/drawing/2014/main" id="{16C20F60-2DCE-3F2D-5D93-664140A46E3B}"/>
              </a:ext>
            </a:extLst>
          </p:cNvPr>
          <p:cNvPicPr>
            <a:picLocks noChangeAspect="1"/>
          </p:cNvPicPr>
          <p:nvPr/>
        </p:nvPicPr>
        <p:blipFill>
          <a:blip r:embed="rId2"/>
          <a:stretch>
            <a:fillRect/>
          </a:stretch>
        </p:blipFill>
        <p:spPr>
          <a:xfrm>
            <a:off x="994229" y="1084241"/>
            <a:ext cx="6814457" cy="3527901"/>
          </a:xfrm>
          <a:prstGeom prst="rect">
            <a:avLst/>
          </a:prstGeom>
        </p:spPr>
      </p:pic>
    </p:spTree>
    <p:extLst>
      <p:ext uri="{BB962C8B-B14F-4D97-AF65-F5344CB8AC3E}">
        <p14:creationId xmlns:p14="http://schemas.microsoft.com/office/powerpoint/2010/main" val="309690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14B68E-4575-BC4A-BA53-B6C930F879B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5654F3B0-095D-CC43-841D-582CCF6228A4}"/>
              </a:ext>
            </a:extLst>
          </p:cNvPr>
          <p:cNvSpPr txBox="1"/>
          <p:nvPr/>
        </p:nvSpPr>
        <p:spPr>
          <a:xfrm>
            <a:off x="3291789" y="185440"/>
            <a:ext cx="1958340" cy="523220"/>
          </a:xfrm>
          <a:prstGeom prst="rect">
            <a:avLst/>
          </a:prstGeom>
          <a:noFill/>
        </p:spPr>
        <p:txBody>
          <a:bodyPr wrap="square" rtlCol="0">
            <a:spAutoFit/>
          </a:bodyPr>
          <a:lstStyle/>
          <a:p>
            <a:r>
              <a:rPr lang="en-IN" sz="2800" b="1" u="sng" dirty="0">
                <a:latin typeface="Algerian" panose="04020705040A02060702" pitchFamily="82" charset="0"/>
              </a:rPr>
              <a:t>EXIT:</a:t>
            </a:r>
          </a:p>
        </p:txBody>
      </p:sp>
      <p:pic>
        <p:nvPicPr>
          <p:cNvPr id="8" name="Picture 7">
            <a:extLst>
              <a:ext uri="{FF2B5EF4-FFF2-40B4-BE49-F238E27FC236}">
                <a16:creationId xmlns:a16="http://schemas.microsoft.com/office/drawing/2014/main" id="{DC655741-C498-A08E-E827-9B7539480811}"/>
              </a:ext>
            </a:extLst>
          </p:cNvPr>
          <p:cNvPicPr>
            <a:picLocks noChangeAspect="1"/>
          </p:cNvPicPr>
          <p:nvPr/>
        </p:nvPicPr>
        <p:blipFill>
          <a:blip r:embed="rId2"/>
          <a:stretch>
            <a:fillRect/>
          </a:stretch>
        </p:blipFill>
        <p:spPr>
          <a:xfrm>
            <a:off x="855264" y="908580"/>
            <a:ext cx="7018736" cy="3354084"/>
          </a:xfrm>
          <a:prstGeom prst="rect">
            <a:avLst/>
          </a:prstGeom>
        </p:spPr>
      </p:pic>
    </p:spTree>
    <p:extLst>
      <p:ext uri="{BB962C8B-B14F-4D97-AF65-F5344CB8AC3E}">
        <p14:creationId xmlns:p14="http://schemas.microsoft.com/office/powerpoint/2010/main" val="139381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618BC3-D6C1-8AED-9C5A-07F5D555B660}"/>
              </a:ext>
            </a:extLst>
          </p:cNvPr>
          <p:cNvSpPr>
            <a:spLocks noGrp="1"/>
          </p:cNvSpPr>
          <p:nvPr>
            <p:ph type="title"/>
          </p:nvPr>
        </p:nvSpPr>
        <p:spPr>
          <a:xfrm>
            <a:off x="685332" y="463888"/>
            <a:ext cx="7773338" cy="729071"/>
          </a:xfrm>
        </p:spPr>
        <p:txBody>
          <a:bodyPr>
            <a:norm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4" name="Content Placeholder 3">
            <a:extLst>
              <a:ext uri="{FF2B5EF4-FFF2-40B4-BE49-F238E27FC236}">
                <a16:creationId xmlns:a16="http://schemas.microsoft.com/office/drawing/2014/main" id="{DE226DD4-0936-9168-AFD9-0F33DC4A23C8}"/>
              </a:ext>
            </a:extLst>
          </p:cNvPr>
          <p:cNvSpPr>
            <a:spLocks noGrp="1"/>
          </p:cNvSpPr>
          <p:nvPr>
            <p:ph idx="1"/>
          </p:nvPr>
        </p:nvSpPr>
        <p:spPr>
          <a:xfrm>
            <a:off x="685331" y="1562352"/>
            <a:ext cx="7773339" cy="2781048"/>
          </a:xfrm>
        </p:spPr>
        <p:txBody>
          <a:bodyPr>
            <a:normAutofit/>
          </a:bodyPr>
          <a:lstStyle/>
          <a:p>
            <a:pPr algn="just">
              <a:lnSpc>
                <a:spcPct val="106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It reduces the scope of manual errors and conveniently maintains record of books. </a:t>
            </a:r>
          </a:p>
          <a:p>
            <a:pPr algn="just">
              <a:lnSpc>
                <a:spcPct val="106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It has the record of the issued book with user details which makes work easier to library manager.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Aft>
                <a:spcPts val="1000"/>
              </a:spcAft>
              <a:tabLst>
                <a:tab pos="180340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0792FB3-6D73-DECD-E952-7BEBB1798D7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98336500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pic>
        <p:nvPicPr>
          <p:cNvPr id="3" name="Picture 2">
            <a:extLst>
              <a:ext uri="{FF2B5EF4-FFF2-40B4-BE49-F238E27FC236}">
                <a16:creationId xmlns:a16="http://schemas.microsoft.com/office/drawing/2014/main" id="{9B8D4671-E377-51C2-FFE2-2D116FE0EAD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000250" y="0"/>
            <a:ext cx="51435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E4E-D4E1-FD1F-5F3F-B4FBF786DE26}"/>
              </a:ext>
            </a:extLst>
          </p:cNvPr>
          <p:cNvSpPr>
            <a:spLocks noGrp="1"/>
          </p:cNvSpPr>
          <p:nvPr>
            <p:ph type="ctrTitle"/>
          </p:nvPr>
        </p:nvSpPr>
        <p:spPr>
          <a:xfrm>
            <a:off x="1400175" y="1991825"/>
            <a:ext cx="6343500" cy="1673032"/>
          </a:xfrm>
        </p:spPr>
        <p:txBody>
          <a:bodyPr/>
          <a:lstStyle/>
          <a:p>
            <a:pPr algn="l"/>
            <a:r>
              <a:rPr lang="en-IN" b="1" i="1" u="sng" dirty="0"/>
              <a:t>Introduction </a:t>
            </a:r>
            <a:br>
              <a:rPr lang="en-IN" dirty="0"/>
            </a:br>
            <a:r>
              <a:rPr lang="en-US" sz="2000" dirty="0"/>
              <a:t>A library management project that manages and stores book information.</a:t>
            </a:r>
            <a:br>
              <a:rPr lang="en-US" sz="2000" dirty="0"/>
            </a:br>
            <a:br>
              <a:rPr lang="en-US" sz="2000" dirty="0"/>
            </a:br>
            <a:r>
              <a:rPr lang="en-IN" sz="2000" dirty="0">
                <a:effectLst/>
                <a:latin typeface="Calibri" panose="020F0502020204030204" pitchFamily="34" charset="0"/>
                <a:ea typeface="Times New Roman" panose="02020603050405020304" pitchFamily="18" charset="0"/>
                <a:cs typeface="Calibri" panose="020F0502020204030204" pitchFamily="34" charset="0"/>
              </a:rPr>
              <a:t>The system helps students to keep a constant track of all the books available in the library.</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br>
              <a:rPr lang="en-US" sz="2000" dirty="0"/>
            </a:br>
            <a:endParaRPr lang="en-IN" sz="2000" dirty="0"/>
          </a:p>
        </p:txBody>
      </p:sp>
    </p:spTree>
    <p:extLst>
      <p:ext uri="{BB962C8B-B14F-4D97-AF65-F5344CB8AC3E}">
        <p14:creationId xmlns:p14="http://schemas.microsoft.com/office/powerpoint/2010/main" val="33198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8B45F0-B9E2-24A1-E977-C8982B50C44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BFEA2A6A-0E3D-0C3D-6738-158B05C1D4D9}"/>
              </a:ext>
            </a:extLst>
          </p:cNvPr>
          <p:cNvSpPr txBox="1"/>
          <p:nvPr/>
        </p:nvSpPr>
        <p:spPr>
          <a:xfrm>
            <a:off x="1052285" y="681579"/>
            <a:ext cx="5246914" cy="584775"/>
          </a:xfrm>
          <a:prstGeom prst="rect">
            <a:avLst/>
          </a:prstGeom>
          <a:noFill/>
        </p:spPr>
        <p:txBody>
          <a:bodyPr wrap="square" rtlCol="0">
            <a:spAutoFit/>
          </a:bodyPr>
          <a:lstStyle/>
          <a:p>
            <a:r>
              <a:rPr lang="en-US" sz="3200" b="1" u="sng" dirty="0">
                <a:latin typeface="Algerian" panose="04020705040A02060702" pitchFamily="82" charset="0"/>
              </a:rPr>
              <a:t>context</a:t>
            </a:r>
            <a:endParaRPr lang="en-IN" sz="3200" b="1" u="sng" dirty="0">
              <a:latin typeface="Algerian" panose="04020705040A02060702" pitchFamily="82" charset="0"/>
            </a:endParaRPr>
          </a:p>
        </p:txBody>
      </p:sp>
      <p:sp>
        <p:nvSpPr>
          <p:cNvPr id="4" name="TextBox 3">
            <a:extLst>
              <a:ext uri="{FF2B5EF4-FFF2-40B4-BE49-F238E27FC236}">
                <a16:creationId xmlns:a16="http://schemas.microsoft.com/office/drawing/2014/main" id="{480C0D75-EC26-41F4-64CC-3BF81A9849C1}"/>
              </a:ext>
            </a:extLst>
          </p:cNvPr>
          <p:cNvSpPr txBox="1"/>
          <p:nvPr/>
        </p:nvSpPr>
        <p:spPr>
          <a:xfrm>
            <a:off x="981189" y="1781629"/>
            <a:ext cx="8929977" cy="1754326"/>
          </a:xfrm>
          <a:prstGeom prst="rect">
            <a:avLst/>
          </a:prstGeom>
          <a:noFill/>
        </p:spPr>
        <p:txBody>
          <a:bodyPr wrap="square" numCol="3" rtlCol="0">
            <a:spAutoFit/>
          </a:bodyPr>
          <a:lstStyle/>
          <a:p>
            <a:pPr marL="285750" indent="-285750">
              <a:buFont typeface="Wingdings" panose="05000000000000000000" pitchFamily="2" charset="2"/>
              <a:buChar char="q"/>
            </a:pPr>
            <a:r>
              <a:rPr lang="en-US" sz="1800" b="1" dirty="0"/>
              <a:t>Abstract </a:t>
            </a:r>
          </a:p>
          <a:p>
            <a:pPr marL="285750" indent="-285750">
              <a:buFont typeface="Wingdings" panose="05000000000000000000" pitchFamily="2" charset="2"/>
              <a:buChar char="q"/>
            </a:pPr>
            <a:r>
              <a:rPr lang="en-US" sz="1800" b="1" dirty="0"/>
              <a:t>Modules of our Project</a:t>
            </a:r>
          </a:p>
          <a:p>
            <a:pPr marL="285750" indent="-285750">
              <a:buFont typeface="Wingdings" panose="05000000000000000000" pitchFamily="2" charset="2"/>
              <a:buChar char="q"/>
            </a:pPr>
            <a:r>
              <a:rPr lang="en-US" sz="1800" b="1" dirty="0"/>
              <a:t>Code of our Project</a:t>
            </a:r>
          </a:p>
          <a:p>
            <a:pPr marL="285750" indent="-285750">
              <a:buFont typeface="Wingdings" panose="05000000000000000000" pitchFamily="2" charset="2"/>
              <a:buChar char="q"/>
            </a:pPr>
            <a:r>
              <a:rPr lang="en-US" sz="1800" b="1" dirty="0"/>
              <a:t>Outputs of our Project</a:t>
            </a:r>
          </a:p>
          <a:p>
            <a:pPr marL="285750" indent="-285750">
              <a:buFont typeface="Wingdings" panose="05000000000000000000" pitchFamily="2" charset="2"/>
              <a:buChar char="q"/>
            </a:pPr>
            <a:r>
              <a:rPr lang="en-US" sz="1800" b="1" dirty="0"/>
              <a:t>Conclusion</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22919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5CFA-C30A-705E-0BE2-5F62EAFAD49D}"/>
              </a:ext>
            </a:extLst>
          </p:cNvPr>
          <p:cNvSpPr>
            <a:spLocks noGrp="1"/>
          </p:cNvSpPr>
          <p:nvPr>
            <p:ph type="title"/>
          </p:nvPr>
        </p:nvSpPr>
        <p:spPr>
          <a:xfrm>
            <a:off x="441948" y="351227"/>
            <a:ext cx="7053542" cy="964456"/>
          </a:xfrm>
        </p:spPr>
        <p:txBody>
          <a:bodyPr/>
          <a:lstStyle/>
          <a:p>
            <a:r>
              <a:rPr lang="en-US" b="1" u="sng" dirty="0">
                <a:solidFill>
                  <a:schemeClr val="accent1">
                    <a:lumMod val="50000"/>
                  </a:schemeClr>
                </a:solidFill>
                <a:highlight>
                  <a:srgbClr val="FFFFFF"/>
                </a:highlight>
                <a:latin typeface="Algerian" panose="04020705040A02060702" pitchFamily="82" charset="0"/>
              </a:rPr>
              <a:t>abstract</a:t>
            </a:r>
            <a:endParaRPr lang="en-IN" b="1" u="sng" dirty="0">
              <a:solidFill>
                <a:schemeClr val="accent1">
                  <a:lumMod val="50000"/>
                </a:schemeClr>
              </a:solidFill>
              <a:highlight>
                <a:srgbClr val="FFFFFF"/>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F9D591D4-E788-3645-A58D-C2B94638D2F0}"/>
              </a:ext>
            </a:extLst>
          </p:cNvPr>
          <p:cNvSpPr>
            <a:spLocks noGrp="1"/>
          </p:cNvSpPr>
          <p:nvPr>
            <p:ph idx="1"/>
          </p:nvPr>
        </p:nvSpPr>
        <p:spPr>
          <a:xfrm>
            <a:off x="634541" y="1874436"/>
            <a:ext cx="7053542" cy="2805535"/>
          </a:xfrm>
        </p:spPr>
        <p:txBody>
          <a:bodyPr>
            <a:noAutofit/>
          </a:bodyPr>
          <a:lstStyle/>
          <a:p>
            <a:pPr marL="457200" indent="-457200">
              <a:lnSpc>
                <a:spcPct val="115000"/>
              </a:lnSpc>
              <a:spcAft>
                <a:spcPts val="1000"/>
              </a:spcAft>
            </a:pPr>
            <a:r>
              <a:rPr lang="en-IN" dirty="0">
                <a:latin typeface="Calibri" panose="020F0502020204030204" pitchFamily="34" charset="0"/>
                <a:ea typeface="Times New Roman" panose="02020603050405020304" pitchFamily="18" charset="0"/>
                <a:cs typeface="Calibri" panose="020F0502020204030204" pitchFamily="34" charset="0"/>
              </a:rPr>
              <a:t>Our project is ‘library management system’.</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57200" indent="-457200">
              <a:lnSpc>
                <a:spcPct val="115000"/>
              </a:lnSpc>
              <a:spcAft>
                <a:spcPts val="1000"/>
              </a:spcAft>
            </a:pPr>
            <a:r>
              <a:rPr lang="en-IN" dirty="0">
                <a:effectLst/>
                <a:latin typeface="Calibri" panose="020F0502020204030204" pitchFamily="34" charset="0"/>
                <a:ea typeface="Times New Roman" panose="02020603050405020304" pitchFamily="18" charset="0"/>
                <a:cs typeface="Calibri" panose="020F0502020204030204" pitchFamily="34" charset="0"/>
              </a:rPr>
              <a:t>A library management project that manages and stores book information. </a:t>
            </a:r>
          </a:p>
          <a:p>
            <a:pPr marL="457200" indent="-457200">
              <a:lnSpc>
                <a:spcPct val="115000"/>
              </a:lnSpc>
              <a:spcAft>
                <a:spcPts val="1000"/>
              </a:spcAft>
            </a:pPr>
            <a:r>
              <a:rPr lang="en-IN" dirty="0">
                <a:effectLst/>
                <a:latin typeface="Calibri" panose="020F0502020204030204" pitchFamily="34" charset="0"/>
                <a:ea typeface="Times New Roman" panose="02020603050405020304" pitchFamily="18" charset="0"/>
                <a:cs typeface="Calibri" panose="020F0502020204030204" pitchFamily="34" charset="0"/>
              </a:rPr>
              <a:t>The record of the issued book with user details can also be viewed.</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D0FDEA-E150-F69B-BEB5-667F01F70BA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32462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5558-F085-D0D3-9919-FBEFEDFB9C58}"/>
              </a:ext>
            </a:extLst>
          </p:cNvPr>
          <p:cNvSpPr>
            <a:spLocks noGrp="1"/>
          </p:cNvSpPr>
          <p:nvPr>
            <p:ph type="title"/>
          </p:nvPr>
        </p:nvSpPr>
        <p:spPr/>
        <p:txBody>
          <a:bodyPr>
            <a:normAutofit/>
          </a:bodyPr>
          <a:lstStyle/>
          <a:p>
            <a:r>
              <a:rPr lang="en-US" sz="2800" u="sng" dirty="0">
                <a:effectLst>
                  <a:outerShdw blurRad="38100" dist="38100" dir="2700000" algn="tl">
                    <a:srgbClr val="000000">
                      <a:alpha val="43137"/>
                    </a:srgbClr>
                  </a:outerShdw>
                </a:effectLst>
                <a:latin typeface="Algerian" panose="04020705040A02060702" pitchFamily="82" charset="0"/>
              </a:rPr>
              <a:t>Modules of our project</a:t>
            </a:r>
            <a:endParaRPr lang="en-IN" sz="2800" u="sng" dirty="0">
              <a:effectLst>
                <a:outerShdw blurRad="38100" dist="38100" dir="2700000" algn="tl">
                  <a:srgbClr val="000000">
                    <a:alpha val="43137"/>
                  </a:srgbClr>
                </a:outerShdw>
              </a:effectLst>
              <a:latin typeface="Algerian" panose="04020705040A02060702" pitchFamily="82" charset="0"/>
            </a:endParaRPr>
          </a:p>
        </p:txBody>
      </p:sp>
      <p:sp>
        <p:nvSpPr>
          <p:cNvPr id="3" name="Slide Number Placeholder 2">
            <a:extLst>
              <a:ext uri="{FF2B5EF4-FFF2-40B4-BE49-F238E27FC236}">
                <a16:creationId xmlns:a16="http://schemas.microsoft.com/office/drawing/2014/main" id="{D3BA57D5-8FC1-F111-0B4B-D9BC53354C1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5" name="TextBox 4">
            <a:extLst>
              <a:ext uri="{FF2B5EF4-FFF2-40B4-BE49-F238E27FC236}">
                <a16:creationId xmlns:a16="http://schemas.microsoft.com/office/drawing/2014/main" id="{3B92D8DB-7555-2209-2411-E0F8DF3A8EC3}"/>
              </a:ext>
            </a:extLst>
          </p:cNvPr>
          <p:cNvSpPr txBox="1"/>
          <p:nvPr/>
        </p:nvSpPr>
        <p:spPr>
          <a:xfrm>
            <a:off x="534691" y="1526582"/>
            <a:ext cx="7315200" cy="523220"/>
          </a:xfrm>
          <a:prstGeom prst="rect">
            <a:avLst/>
          </a:prstGeom>
          <a:noFill/>
        </p:spPr>
        <p:txBody>
          <a:bodyPr wrap="square" rtlCol="0">
            <a:spAutoFit/>
          </a:bodyPr>
          <a:lstStyle/>
          <a:p>
            <a:r>
              <a:rPr lang="en-US" sz="2800" dirty="0"/>
              <a:t>1.Issuing of book</a:t>
            </a:r>
            <a:endParaRPr lang="en-IN" sz="2800" dirty="0"/>
          </a:p>
        </p:txBody>
      </p:sp>
      <p:sp>
        <p:nvSpPr>
          <p:cNvPr id="6" name="TextBox 5">
            <a:extLst>
              <a:ext uri="{FF2B5EF4-FFF2-40B4-BE49-F238E27FC236}">
                <a16:creationId xmlns:a16="http://schemas.microsoft.com/office/drawing/2014/main" id="{F1B0133D-0D13-48E3-6077-B2BBC91E57CA}"/>
              </a:ext>
            </a:extLst>
          </p:cNvPr>
          <p:cNvSpPr txBox="1"/>
          <p:nvPr/>
        </p:nvSpPr>
        <p:spPr>
          <a:xfrm>
            <a:off x="510241" y="1952785"/>
            <a:ext cx="8486525" cy="2263120"/>
          </a:xfrm>
          <a:prstGeom prst="rect">
            <a:avLst/>
          </a:prstGeom>
          <a:noFill/>
        </p:spPr>
        <p:txBody>
          <a:bodyPr wrap="square" rtlCol="0">
            <a:spAutoFit/>
          </a:bodyPr>
          <a:lstStyle/>
          <a:p>
            <a:pPr marL="0" indent="0" algn="just">
              <a:lnSpc>
                <a:spcPct val="150000"/>
              </a:lnSpc>
              <a:buNone/>
            </a:pPr>
            <a:r>
              <a:rPr lang="en-US" sz="1600" dirty="0"/>
              <a:t>	For our project the first module is ISSUING OF BOOK. To Issue the book, first a menu option is given whether you want to issue a book, return a book or display student details.</a:t>
            </a:r>
          </a:p>
          <a:p>
            <a:pPr marL="0" indent="0" algn="just">
              <a:lnSpc>
                <a:spcPct val="150000"/>
              </a:lnSpc>
              <a:buNone/>
            </a:pPr>
            <a:endParaRPr lang="en-US" sz="1600" dirty="0"/>
          </a:p>
          <a:p>
            <a:pPr marL="0" indent="0" algn="just">
              <a:lnSpc>
                <a:spcPct val="150000"/>
              </a:lnSpc>
              <a:buNone/>
            </a:pPr>
            <a:r>
              <a:rPr lang="en-US" sz="1600" dirty="0"/>
              <a:t>To issue you have to enter the ‘1’ option. Then it will ask you which book  you want. Each book has unique identification number. We need to enter the book id to get </a:t>
            </a:r>
            <a:r>
              <a:rPr lang="en-US" sz="1600" dirty="0" err="1"/>
              <a:t>thet</a:t>
            </a:r>
            <a:r>
              <a:rPr lang="en-US" sz="1600" dirty="0"/>
              <a:t> book. Then the issued book details is going to display.</a:t>
            </a:r>
          </a:p>
        </p:txBody>
      </p:sp>
    </p:spTree>
    <p:extLst>
      <p:ext uri="{BB962C8B-B14F-4D97-AF65-F5344CB8AC3E}">
        <p14:creationId xmlns:p14="http://schemas.microsoft.com/office/powerpoint/2010/main" val="237361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71A0-73B4-467F-FB4D-4852B3CA2331}"/>
              </a:ext>
            </a:extLst>
          </p:cNvPr>
          <p:cNvSpPr>
            <a:spLocks noGrp="1"/>
          </p:cNvSpPr>
          <p:nvPr>
            <p:ph type="ctrTitle"/>
          </p:nvPr>
        </p:nvSpPr>
        <p:spPr>
          <a:xfrm>
            <a:off x="478025" y="596978"/>
            <a:ext cx="6343500" cy="1159800"/>
          </a:xfrm>
        </p:spPr>
        <p:txBody>
          <a:bodyPr/>
          <a:lstStyle/>
          <a:p>
            <a:r>
              <a:rPr lang="en-US" sz="218" dirty="0"/>
              <a:t>2dff222</a:t>
            </a:r>
            <a:endParaRPr lang="en-IN" sz="218" dirty="0"/>
          </a:p>
        </p:txBody>
      </p:sp>
      <p:sp>
        <p:nvSpPr>
          <p:cNvPr id="3" name="TextBox 2">
            <a:extLst>
              <a:ext uri="{FF2B5EF4-FFF2-40B4-BE49-F238E27FC236}">
                <a16:creationId xmlns:a16="http://schemas.microsoft.com/office/drawing/2014/main" id="{3698EB33-DA75-B34F-62D4-208339206786}"/>
              </a:ext>
            </a:extLst>
          </p:cNvPr>
          <p:cNvSpPr txBox="1"/>
          <p:nvPr/>
        </p:nvSpPr>
        <p:spPr>
          <a:xfrm>
            <a:off x="712922" y="519486"/>
            <a:ext cx="7718155" cy="461665"/>
          </a:xfrm>
          <a:prstGeom prst="rect">
            <a:avLst/>
          </a:prstGeom>
          <a:noFill/>
        </p:spPr>
        <p:txBody>
          <a:bodyPr wrap="square" rtlCol="0">
            <a:spAutoFit/>
          </a:bodyPr>
          <a:lstStyle/>
          <a:p>
            <a:r>
              <a:rPr lang="en-US" sz="2400" dirty="0">
                <a:solidFill>
                  <a:schemeClr val="tx2">
                    <a:lumMod val="10000"/>
                  </a:schemeClr>
                </a:solidFill>
              </a:rPr>
              <a:t>2.Returning the book</a:t>
            </a:r>
            <a:endParaRPr lang="en-IN" sz="2400" dirty="0">
              <a:solidFill>
                <a:schemeClr val="tx2">
                  <a:lumMod val="10000"/>
                </a:schemeClr>
              </a:solidFill>
            </a:endParaRPr>
          </a:p>
        </p:txBody>
      </p:sp>
      <p:sp>
        <p:nvSpPr>
          <p:cNvPr id="6" name="TextBox 5">
            <a:extLst>
              <a:ext uri="{FF2B5EF4-FFF2-40B4-BE49-F238E27FC236}">
                <a16:creationId xmlns:a16="http://schemas.microsoft.com/office/drawing/2014/main" id="{D0454B97-A4CC-1B93-BA1F-BEE80FFA256B}"/>
              </a:ext>
            </a:extLst>
          </p:cNvPr>
          <p:cNvSpPr txBox="1"/>
          <p:nvPr/>
        </p:nvSpPr>
        <p:spPr>
          <a:xfrm>
            <a:off x="929898" y="1377070"/>
            <a:ext cx="7718156" cy="2246769"/>
          </a:xfrm>
          <a:prstGeom prst="rect">
            <a:avLst/>
          </a:prstGeom>
          <a:noFill/>
        </p:spPr>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For our project the second module is returning the book. To return the book you have to enter the ‘2’ option but before returning any book, first the book should be issued. If not it will give a message that book doesn’t exist. So after pressing the option ‘2’ for submission of book then it will ask to enter the book I’d number So that according to the I’d number the book is going to returned. Then once the book is returned then it gives a message that the book submission </a:t>
            </a:r>
            <a:r>
              <a:rPr lang="en-US" sz="2000" dirty="0" err="1">
                <a:latin typeface="Times New Roman" panose="02020603050405020304" pitchFamily="18" charset="0"/>
                <a:cs typeface="Times New Roman" panose="02020603050405020304" pitchFamily="18" charset="0"/>
              </a:rPr>
              <a:t>successfull</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08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77E1-A517-8ED3-306C-B8EFE3B3AF91}"/>
              </a:ext>
            </a:extLst>
          </p:cNvPr>
          <p:cNvSpPr>
            <a:spLocks noGrp="1"/>
          </p:cNvSpPr>
          <p:nvPr>
            <p:ph type="ctrTitle"/>
          </p:nvPr>
        </p:nvSpPr>
        <p:spPr>
          <a:xfrm>
            <a:off x="230053" y="-100446"/>
            <a:ext cx="6343500" cy="1159800"/>
          </a:xfrm>
        </p:spPr>
        <p:txBody>
          <a:bodyPr/>
          <a:lstStyle/>
          <a:p>
            <a:r>
              <a:rPr lang="en-US" sz="3200" dirty="0">
                <a:solidFill>
                  <a:schemeClr val="tx2">
                    <a:lumMod val="10000"/>
                  </a:schemeClr>
                </a:solidFill>
              </a:rPr>
              <a:t>3.Displaying student details</a:t>
            </a:r>
            <a:endParaRPr lang="en-IN" sz="3200" dirty="0">
              <a:solidFill>
                <a:schemeClr val="tx2">
                  <a:lumMod val="10000"/>
                </a:schemeClr>
              </a:solidFill>
            </a:endParaRPr>
          </a:p>
        </p:txBody>
      </p:sp>
      <p:sp>
        <p:nvSpPr>
          <p:cNvPr id="4" name="TextBox 3">
            <a:extLst>
              <a:ext uri="{FF2B5EF4-FFF2-40B4-BE49-F238E27FC236}">
                <a16:creationId xmlns:a16="http://schemas.microsoft.com/office/drawing/2014/main" id="{438A2F5D-C657-DAF5-8258-7CB864210B71}"/>
              </a:ext>
            </a:extLst>
          </p:cNvPr>
          <p:cNvSpPr txBox="1"/>
          <p:nvPr/>
        </p:nvSpPr>
        <p:spPr>
          <a:xfrm>
            <a:off x="792835" y="802038"/>
            <a:ext cx="7940460" cy="1938992"/>
          </a:xfrm>
          <a:prstGeom prst="rect">
            <a:avLst/>
          </a:prstGeom>
          <a:noFill/>
        </p:spPr>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For our project the third module is displaying student details. To display the student details you have to enter the ‘3’ option but before displaying check whether you have issued the books or not. If not it gives a message that no bookings are found. So when you click the option ‘3’ then all the issued books are going to display with student name, book name, and book id.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797472-2E31-EA00-6F1E-45CEA9E91E50}"/>
              </a:ext>
            </a:extLst>
          </p:cNvPr>
          <p:cNvSpPr txBox="1"/>
          <p:nvPr/>
        </p:nvSpPr>
        <p:spPr>
          <a:xfrm>
            <a:off x="792835" y="3110356"/>
            <a:ext cx="4440264" cy="584775"/>
          </a:xfrm>
          <a:prstGeom prst="rect">
            <a:avLst/>
          </a:prstGeom>
          <a:noFill/>
        </p:spPr>
        <p:txBody>
          <a:bodyPr wrap="square" rtlCol="0">
            <a:spAutoFit/>
          </a:bodyPr>
          <a:lstStyle/>
          <a:p>
            <a:r>
              <a:rPr lang="en-US" sz="3200" dirty="0">
                <a:solidFill>
                  <a:schemeClr val="bg1"/>
                </a:solidFill>
              </a:rPr>
              <a:t>4.Exit </a:t>
            </a:r>
            <a:endParaRPr lang="en-IN" sz="3200" dirty="0">
              <a:solidFill>
                <a:schemeClr val="bg1"/>
              </a:solidFill>
            </a:endParaRPr>
          </a:p>
        </p:txBody>
      </p:sp>
      <p:sp>
        <p:nvSpPr>
          <p:cNvPr id="6" name="TextBox 5">
            <a:extLst>
              <a:ext uri="{FF2B5EF4-FFF2-40B4-BE49-F238E27FC236}">
                <a16:creationId xmlns:a16="http://schemas.microsoft.com/office/drawing/2014/main" id="{9DDC192E-4A46-8CFD-2D6A-60BAAD59C4D9}"/>
              </a:ext>
            </a:extLst>
          </p:cNvPr>
          <p:cNvSpPr txBox="1"/>
          <p:nvPr/>
        </p:nvSpPr>
        <p:spPr>
          <a:xfrm>
            <a:off x="847079" y="3695131"/>
            <a:ext cx="7578673" cy="646331"/>
          </a:xfrm>
          <a:prstGeom prst="rect">
            <a:avLst/>
          </a:prstGeom>
          <a:noFill/>
        </p:spPr>
        <p:txBody>
          <a:bodyPr wrap="square" rtlCol="0">
            <a:spAutoFit/>
          </a:bodyPr>
          <a:lstStyle/>
          <a:p>
            <a:pPr marL="0" indent="0" algn="just">
              <a:buNone/>
            </a:pPr>
            <a:r>
              <a:rPr lang="en-US" dirty="0"/>
              <a:t>	</a:t>
            </a:r>
            <a:r>
              <a:rPr lang="en-US" dirty="0">
                <a:latin typeface="Times New Roman" panose="02020603050405020304" pitchFamily="18" charset="0"/>
                <a:cs typeface="Times New Roman" panose="02020603050405020304" pitchFamily="18" charset="0"/>
              </a:rPr>
              <a:t>For our project the fourth module is to exit from the program. To exit from the program you have to enter the ‘4’ option.</a:t>
            </a:r>
          </a:p>
        </p:txBody>
      </p:sp>
    </p:spTree>
    <p:extLst>
      <p:ext uri="{BB962C8B-B14F-4D97-AF65-F5344CB8AC3E}">
        <p14:creationId xmlns:p14="http://schemas.microsoft.com/office/powerpoint/2010/main" val="324001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C310-4740-0D91-63D2-C30C2B8C8474}"/>
              </a:ext>
            </a:extLst>
          </p:cNvPr>
          <p:cNvSpPr>
            <a:spLocks noGrp="1"/>
          </p:cNvSpPr>
          <p:nvPr>
            <p:ph type="title"/>
          </p:nvPr>
        </p:nvSpPr>
        <p:spPr/>
        <p:txBody>
          <a:bodyPr>
            <a:normAutofit/>
          </a:bodyPr>
          <a:lstStyle/>
          <a:p>
            <a:r>
              <a:rPr lang="en-US" sz="3200" b="1" u="sng" dirty="0">
                <a:latin typeface="Algerian" panose="04020705040A02060702" pitchFamily="82" charset="0"/>
              </a:rPr>
              <a:t>Code </a:t>
            </a:r>
            <a:endParaRPr lang="en-IN" sz="3200" b="1" u="sng"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47552F6C-662F-96C2-D117-4C8217EC02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641E21FE-2576-8C18-656D-02CCF8C7BFEE}"/>
              </a:ext>
            </a:extLst>
          </p:cNvPr>
          <p:cNvSpPr txBox="1"/>
          <p:nvPr/>
        </p:nvSpPr>
        <p:spPr>
          <a:xfrm>
            <a:off x="240224" y="1477456"/>
            <a:ext cx="9144000" cy="3785652"/>
          </a:xfrm>
          <a:prstGeom prst="rect">
            <a:avLst/>
          </a:prstGeom>
          <a:noFill/>
        </p:spPr>
        <p:txBody>
          <a:bodyPr wrap="square" rtlCol="0">
            <a:spAutoFit/>
          </a:bodyPr>
          <a:lstStyle/>
          <a:p>
            <a:r>
              <a:rPr lang="en-IN" sz="1600" dirty="0"/>
              <a:t>void greetings()</a:t>
            </a:r>
            <a:br>
              <a:rPr lang="en-IN" sz="1600" dirty="0"/>
            </a:br>
            <a:r>
              <a:rPr lang="en-IN" sz="1600" dirty="0"/>
              <a:t>{ </a:t>
            </a:r>
            <a:br>
              <a:rPr lang="en-IN" sz="1600" dirty="0"/>
            </a:br>
            <a:r>
              <a:rPr lang="en-IN" sz="1600" dirty="0" err="1"/>
              <a:t>printf</a:t>
            </a:r>
            <a:r>
              <a:rPr lang="en-IN" sz="1600" dirty="0"/>
              <a:t>("\t\t\t * ---------------------------- *\n");</a:t>
            </a:r>
            <a:br>
              <a:rPr lang="en-IN" sz="1600" dirty="0"/>
            </a:br>
            <a:r>
              <a:rPr lang="en-IN" sz="1600" dirty="0"/>
              <a:t> </a:t>
            </a:r>
            <a:r>
              <a:rPr lang="en-IN" sz="1600" dirty="0" err="1"/>
              <a:t>printf</a:t>
            </a:r>
            <a:r>
              <a:rPr lang="en-IN" sz="1600" dirty="0"/>
              <a:t>("\t\t\t * WELCOME TO STUDENT LIBRARY *\n"); </a:t>
            </a:r>
            <a:br>
              <a:rPr lang="en-IN" sz="1600" dirty="0"/>
            </a:br>
            <a:r>
              <a:rPr lang="en-IN" sz="1600" dirty="0"/>
              <a:t> </a:t>
            </a:r>
            <a:r>
              <a:rPr lang="en-IN" sz="1600" dirty="0" err="1"/>
              <a:t>printf</a:t>
            </a:r>
            <a:r>
              <a:rPr lang="en-IN" sz="1600" dirty="0"/>
              <a:t>("\t\t\t * ------------------------ *\n");</a:t>
            </a:r>
            <a:br>
              <a:rPr lang="en-IN" sz="1600" dirty="0"/>
            </a:br>
            <a:r>
              <a:rPr lang="en-IN" sz="1600" dirty="0"/>
              <a:t> </a:t>
            </a:r>
            <a:r>
              <a:rPr lang="en-IN" sz="1600" dirty="0" err="1"/>
              <a:t>printf</a:t>
            </a:r>
            <a:r>
              <a:rPr lang="en-IN" sz="1600" dirty="0"/>
              <a:t>("\t\t\t * STUDENT LIBRARY *\n");</a:t>
            </a:r>
            <a:br>
              <a:rPr lang="en-IN" sz="1600" dirty="0"/>
            </a:br>
            <a:r>
              <a:rPr lang="en-IN" sz="1600" dirty="0"/>
              <a:t> </a:t>
            </a:r>
            <a:r>
              <a:rPr lang="en-IN" sz="1600" dirty="0" err="1"/>
              <a:t>printf</a:t>
            </a:r>
            <a:r>
              <a:rPr lang="en-IN" sz="1600" dirty="0"/>
              <a:t>("\t\t\t * ------------------------ *\n");</a:t>
            </a:r>
            <a:br>
              <a:rPr lang="en-IN" sz="1600" dirty="0"/>
            </a:br>
            <a:r>
              <a:rPr lang="en-IN" sz="1600" dirty="0" err="1"/>
              <a:t>printf</a:t>
            </a:r>
            <a:r>
              <a:rPr lang="en-IN" sz="1600" dirty="0"/>
              <a:t>("\t\t\t * WARANGAL,TELANGANA,INDIA *\n");</a:t>
            </a:r>
            <a:br>
              <a:rPr lang="en-IN" sz="1600" dirty="0"/>
            </a:br>
            <a:r>
              <a:rPr lang="en-IN" sz="1600" dirty="0"/>
              <a:t> </a:t>
            </a:r>
            <a:r>
              <a:rPr lang="en-IN" sz="1600" dirty="0" err="1"/>
              <a:t>printf</a:t>
            </a:r>
            <a:r>
              <a:rPr lang="en-IN" sz="1600" dirty="0"/>
              <a:t>("\t\t\t * Email: studentlib@gmail.com *\n");</a:t>
            </a:r>
            <a:br>
              <a:rPr lang="en-IN" sz="1600" dirty="0"/>
            </a:br>
            <a:r>
              <a:rPr lang="en-IN" sz="1600" dirty="0"/>
              <a:t> </a:t>
            </a:r>
            <a:r>
              <a:rPr lang="en-IN" sz="1600" dirty="0" err="1"/>
              <a:t>printf</a:t>
            </a:r>
            <a:r>
              <a:rPr lang="en-IN" sz="1600" dirty="0"/>
              <a:t>("\t\t\t * Contact:8800991099 *\n"); </a:t>
            </a:r>
            <a:br>
              <a:rPr lang="en-IN" sz="1600" dirty="0"/>
            </a:br>
            <a:r>
              <a:rPr lang="en-IN" sz="1600" dirty="0"/>
              <a:t> </a:t>
            </a:r>
            <a:r>
              <a:rPr lang="en-IN" sz="1600" dirty="0" err="1"/>
              <a:t>printf</a:t>
            </a:r>
            <a:r>
              <a:rPr lang="en-IN" sz="1600" dirty="0"/>
              <a:t>("\t\t\t ****************************************\n");</a:t>
            </a:r>
            <a:br>
              <a:rPr lang="en-IN" sz="1600" dirty="0"/>
            </a:br>
            <a:r>
              <a:rPr lang="en-IN" sz="1600" dirty="0"/>
              <a:t> </a:t>
            </a:r>
            <a:r>
              <a:rPr lang="en-IN" sz="1600" dirty="0" err="1"/>
              <a:t>printf</a:t>
            </a:r>
            <a:r>
              <a:rPr lang="en-IN" sz="1600" dirty="0"/>
              <a:t>("\n\n\t\t\t Press any key to continue: "); </a:t>
            </a:r>
            <a:br>
              <a:rPr lang="en-IN" sz="1600" dirty="0"/>
            </a:br>
            <a:r>
              <a:rPr lang="en-IN" sz="1600" dirty="0" err="1"/>
              <a:t>getch</a:t>
            </a:r>
            <a:r>
              <a:rPr lang="en-IN" sz="1600" dirty="0"/>
              <a:t>(); </a:t>
            </a:r>
            <a:br>
              <a:rPr lang="en-IN" sz="1600" dirty="0"/>
            </a:br>
            <a:r>
              <a:rPr lang="en-IN" sz="1600" dirty="0"/>
              <a:t>} </a:t>
            </a:r>
            <a:br>
              <a:rPr lang="en-IN" sz="1600" dirty="0"/>
            </a:br>
            <a:endParaRPr lang="en-IN" sz="1600" dirty="0"/>
          </a:p>
        </p:txBody>
      </p:sp>
    </p:spTree>
    <p:extLst>
      <p:ext uri="{BB962C8B-B14F-4D97-AF65-F5344CB8AC3E}">
        <p14:creationId xmlns:p14="http://schemas.microsoft.com/office/powerpoint/2010/main" val="34399309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1667</TotalTime>
  <Words>1943</Words>
  <Application>Microsoft Office PowerPoint</Application>
  <PresentationFormat>On-screen Show (16:9)</PresentationFormat>
  <Paragraphs>67</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Times New Roman</vt:lpstr>
      <vt:lpstr>Trebuchet MS</vt:lpstr>
      <vt:lpstr>Wingdings</vt:lpstr>
      <vt:lpstr>Berlin</vt:lpstr>
      <vt:lpstr>PowerPoint Presentation</vt:lpstr>
      <vt:lpstr>LIBRARY MANAGEMENT SYSTEM</vt:lpstr>
      <vt:lpstr>Introduction  A library management project that manages and stores book information.  The system helps students to keep a constant track of all the books available in the library.  </vt:lpstr>
      <vt:lpstr>PowerPoint Presentation</vt:lpstr>
      <vt:lpstr>abstract</vt:lpstr>
      <vt:lpstr>Modules of our project</vt:lpstr>
      <vt:lpstr>2dff222</vt:lpstr>
      <vt:lpstr>3.Displaying student details</vt:lpstr>
      <vt:lpstr>Code </vt:lpstr>
      <vt:lpstr>void main_menu(){     int choice;     do{         printf("\n\n");         printf("\n\t\t\t*************************************************\n");         printf("\n\t\t\t\t      MAIN MENU: ");         printf("\n\t\t\t\t     1.ISSUE OF BOOKS ");         printf("\n\t\t\t\t     2.RETURN OF BOOKS ");         printf("\n\t\t\t\t     3.DISPLAY STUDENT DETAILS ");         printf("\n\t\t\t\t     4.EXIT\n ");         printf("\n\t\t\t*************************************************\n");         printf("\n\t\t\t\t      Enter your choice: ");         scanf("%d",&amp;choice);</vt:lpstr>
      <vt:lpstr>struct student *book_issue(struct student *start){     struct book *ptr;     struct student *ptr2,*new_student;     int i=1,id,flag=0;     if(start_lib==NULL){         printf("\n\t\t\t\t No books left in the library to issue!\n\t\t\t\t Sorry for the inconvenience!\n");     }else{         system("cls");         ptr=start_lib;         printf("\n\t*************** Books Available: ****************\n");         while(ptr!=NULL){             printf("\n\t_________________________________________________\n");             printf("\n\t Book %d",i);             printf("\n\t Book Title: %s",ptr-&gt;name);             printf("\n\t Name of Author: %s",ptr-&gt;author);             printf("\n\t Book ID: %d",ptr-&gt;id);             printf("\n\t_________________________________________________\n");             ptr=ptr-&gt;next;             i++;         }</vt:lpstr>
      <vt:lpstr>printf("\n\n\t Enter the Book ID: ");         scanf("%d",&amp;id);         ptr=start_lib;         while(ptr!=NULL){             if(ptr-&gt;id==id){                 flag=1;                 break;             }             ptr=ptr-&gt;next;         }         if(flag==1){             ptr=start_lib;             while(ptr-&gt;id!=id){                 ptr=ptr-&gt;next;             }             new_student=(struct student *)malloc(sizeof(struct student));             printf("\n\t Enter Student Details:\n ");             printf("\n\t Enter your Name: ");             scanf("%s",new_student-&gt;name);             printf("\n\t Enter your Email: ");             scanf("%s",new_student-&gt;email);             strcpy(new_student-&gt;book,ptr-&gt;name);             strcpy(new_student-&gt;a,ptr-&gt;author);             new_student-&gt;id=ptr-&gt;id;             new_student-&gt;next=NULL;             printf("\n\t Issue of Book ID %d done successfully!\n",new_student-&gt;id);             </vt:lpstr>
      <vt:lpstr>struct student *book_return(struct student *start){     struct student *ptr,*preptr;     char bookname[30],authorname[30];     int flag=0,id,identity,c=0,d=1;     printf("\n\n\t*************** Books Submission: ****************\n");     printf("\n\n\t Enter your Book ID: ");     scanf("%d",&amp;identity);     ptr=start;     while(ptr!=NULL){         if(ptr-&gt;id==identity){             flag=1;             break;         }         ptr=ptr-&gt;next;     }     if(flag==1){         ptr=start;         while(ptr!=NULL){             c++;             ptr=ptr-&gt;next;         }</vt:lpstr>
      <vt:lpstr>ptr=start;         while(ptr-&gt;id!=identity){                 d++;             ptr=ptr-&gt;next;         }         ptr=start;         if( d==1 ){             printf("\n\t_________________________________________________\n");             printf("\n\t Student Name: %s",start-&gt;name);             printf("\n\t Student Email: %s",start-&gt;email);             printf("\n\t Name of Book Issued: %s",start-&gt;book);             printf("\n\t_________________________________________________\n");             printf("\n\n\t Return of Book ID %d done successfully!\n",identity);             printf("\n\n\t*************************************************\n");             strcpy(bookname,start-&gt;book);             strcpy(authorname,start-&gt;a);             id=start-&gt;id;             start=start-&gt;next;             free(ptr);             add_book(bookname,authorname,id);         }</vt:lpstr>
      <vt:lpstr>void display(struct student *start){     struct student *ptr;     ptr=start;     while(ptr!=NULL){         printf("\n\t************* Details of Students: **************\n");         printf("\n\t_________________________________________________\n");         printf("\n\t\t Student Name: %s",ptr-&gt;name);         printf("\n\t\t Student Email: %s",ptr-&gt;email);         printf("\n\t\t Name of Book Issued: %s",ptr-&gt;book);         printf("\n\t\t Book ID: %d",ptr-&gt;id);         printf("\n\t_________________________________________________\n");         printf("\n\n\t*************************************************\n");         ptr=ptr-&gt;next;     }     printf("\n\n\t Press any key to go to the main menu: ");     getch();     system("cls"); } </vt:lpstr>
      <vt:lpstr>Outputs of our code</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Airlines Reservation System</dc:title>
  <dc:creator>Jivan Acharya</dc:creator>
  <cp:lastModifiedBy>Revanth Shyamala</cp:lastModifiedBy>
  <cp:revision>51</cp:revision>
  <dcterms:modified xsi:type="dcterms:W3CDTF">2022-12-05T08:15:34Z</dcterms:modified>
</cp:coreProperties>
</file>