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18"/>
  </p:notesMasterIdLst>
  <p:handoutMasterIdLst>
    <p:handoutMasterId r:id="rId19"/>
  </p:handoutMasterIdLst>
  <p:sldIdLst>
    <p:sldId id="256" r:id="rId5"/>
    <p:sldId id="257" r:id="rId6"/>
    <p:sldId id="275" r:id="rId7"/>
    <p:sldId id="276" r:id="rId8"/>
    <p:sldId id="281" r:id="rId9"/>
    <p:sldId id="282" r:id="rId10"/>
    <p:sldId id="283" r:id="rId11"/>
    <p:sldId id="278" r:id="rId12"/>
    <p:sldId id="277" r:id="rId13"/>
    <p:sldId id="279" r:id="rId14"/>
    <p:sldId id="280" r:id="rId15"/>
    <p:sldId id="274"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704" autoAdjust="0"/>
  </p:normalViewPr>
  <p:slideViewPr>
    <p:cSldViewPr snapToGrid="0">
      <p:cViewPr varScale="1">
        <p:scale>
          <a:sx n="60" d="100"/>
          <a:sy n="60" d="100"/>
        </p:scale>
        <p:origin x="884" y="4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11/28/2022</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11/28/2022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12745425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1" y="3657600"/>
            <a:ext cx="5574855" cy="1380967"/>
          </a:xfrm>
        </p:spPr>
        <p:txBody>
          <a:bodyPr/>
          <a:lstStyle/>
          <a:p>
            <a:r>
              <a:rPr lang="en-US" sz="3200" dirty="0"/>
              <a:t>Multilabel Plant Disease Classification Using Deep learning</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172111"/>
            <a:ext cx="4941770" cy="993020"/>
          </a:xfrm>
        </p:spPr>
        <p:txBody>
          <a:bodyPr>
            <a:normAutofit lnSpcReduction="10000"/>
          </a:bodyPr>
          <a:lstStyle/>
          <a:p>
            <a:pPr algn="r"/>
            <a:r>
              <a:rPr lang="en-US" dirty="0"/>
              <a:t>Settipalli Sai Teja</a:t>
            </a:r>
          </a:p>
          <a:p>
            <a:pPr algn="r"/>
            <a:r>
              <a:rPr lang="en-US" b="1" dirty="0"/>
              <a:t>Advisor</a:t>
            </a:r>
          </a:p>
          <a:p>
            <a:pPr algn="r"/>
            <a:r>
              <a:rPr lang="en-US" dirty="0"/>
              <a:t>Dr. Subhasish Dhal</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870DF-2167-6F11-548A-95A1BE87E719}"/>
              </a:ext>
            </a:extLst>
          </p:cNvPr>
          <p:cNvSpPr>
            <a:spLocks noGrp="1"/>
          </p:cNvSpPr>
          <p:nvPr>
            <p:ph type="title"/>
          </p:nvPr>
        </p:nvSpPr>
        <p:spPr>
          <a:xfrm>
            <a:off x="838200" y="515953"/>
            <a:ext cx="10515600" cy="558702"/>
          </a:xfrm>
        </p:spPr>
        <p:txBody>
          <a:bodyPr/>
          <a:lstStyle/>
          <a:p>
            <a:pPr algn="l"/>
            <a:r>
              <a:rPr lang="en-IN" b="1" dirty="0"/>
              <a:t>Results</a:t>
            </a:r>
          </a:p>
        </p:txBody>
      </p:sp>
      <p:sp>
        <p:nvSpPr>
          <p:cNvPr id="5" name="Slide Number Placeholder 4">
            <a:extLst>
              <a:ext uri="{FF2B5EF4-FFF2-40B4-BE49-F238E27FC236}">
                <a16:creationId xmlns:a16="http://schemas.microsoft.com/office/drawing/2014/main" id="{03528BB7-499B-9C82-06A3-D767F20E4935}"/>
              </a:ext>
            </a:extLst>
          </p:cNvPr>
          <p:cNvSpPr>
            <a:spLocks noGrp="1"/>
          </p:cNvSpPr>
          <p:nvPr>
            <p:ph type="sldNum" sz="quarter" idx="12"/>
          </p:nvPr>
        </p:nvSpPr>
        <p:spPr/>
        <p:txBody>
          <a:bodyPr/>
          <a:lstStyle/>
          <a:p>
            <a:fld id="{A49DFD55-3C28-40EF-9E31-A92D2E4017FF}" type="slidenum">
              <a:rPr lang="en-US" smtClean="0"/>
              <a:pPr/>
              <a:t>10</a:t>
            </a:fld>
            <a:endParaRPr lang="en-US" dirty="0"/>
          </a:p>
        </p:txBody>
      </p:sp>
      <p:sp>
        <p:nvSpPr>
          <p:cNvPr id="8" name="TextBox 7">
            <a:extLst>
              <a:ext uri="{FF2B5EF4-FFF2-40B4-BE49-F238E27FC236}">
                <a16:creationId xmlns:a16="http://schemas.microsoft.com/office/drawing/2014/main" id="{BA9CAD5C-0457-AB65-CB79-01B301AC4687}"/>
              </a:ext>
            </a:extLst>
          </p:cNvPr>
          <p:cNvSpPr txBox="1"/>
          <p:nvPr/>
        </p:nvSpPr>
        <p:spPr>
          <a:xfrm>
            <a:off x="838201" y="1216057"/>
            <a:ext cx="7315199" cy="4247317"/>
          </a:xfrm>
          <a:prstGeom prst="rect">
            <a:avLst/>
          </a:prstGeom>
          <a:noFill/>
        </p:spPr>
        <p:txBody>
          <a:bodyPr wrap="square" rtlCol="0">
            <a:spAutoFit/>
          </a:bodyPr>
          <a:lstStyle/>
          <a:p>
            <a:pPr marL="285750" indent="-285750">
              <a:buFont typeface="Arial" panose="020B0604020202020204" pitchFamily="34" charset="0"/>
              <a:buChar char="•"/>
            </a:pPr>
            <a:r>
              <a:rPr lang="en-US" dirty="0"/>
              <a:t>The Inception V3 model had a training accuracy of 95% with a validation accuracy of 89%.</a:t>
            </a:r>
          </a:p>
          <a:p>
            <a:pPr marL="285750" indent="-285750">
              <a:buFont typeface="Arial" panose="020B0604020202020204" pitchFamily="34" charset="0"/>
              <a:buChar char="•"/>
            </a:pPr>
            <a:r>
              <a:rPr lang="en-US" dirty="0"/>
              <a:t>The model was finally evaluated on testing set yielding an accuracy of 88.6% with a loss of 0.2066</a:t>
            </a:r>
          </a:p>
          <a:p>
            <a:pPr marL="285750" indent="-285750">
              <a:buFont typeface="Arial" panose="020B0604020202020204" pitchFamily="34" charset="0"/>
              <a:buChar char="•"/>
            </a:pPr>
            <a:r>
              <a:rPr lang="en-US" dirty="0"/>
              <a:t>The Xception model had a training accuracy of 97.3% and a validation accuracy of 93.5%.</a:t>
            </a:r>
          </a:p>
          <a:p>
            <a:pPr marL="285750" indent="-285750">
              <a:buFont typeface="Arial" panose="020B0604020202020204" pitchFamily="34" charset="0"/>
              <a:buChar char="•"/>
            </a:pPr>
            <a:r>
              <a:rPr lang="en-US" dirty="0"/>
              <a:t>On evaluating the model on the testing set, obtained an accuracy of 93.1% with a loss of 0.1515.</a:t>
            </a:r>
          </a:p>
          <a:p>
            <a:pPr marL="285750" indent="-285750">
              <a:buFont typeface="Arial" panose="020B0604020202020204" pitchFamily="34" charset="0"/>
              <a:buChar char="•"/>
            </a:pPr>
            <a:r>
              <a:rPr lang="en-US" dirty="0"/>
              <a:t>Inception V3 model took an average of 460s per epoch while Xception Model took an average of 775s per epoch.</a:t>
            </a:r>
          </a:p>
          <a:p>
            <a:pPr marL="285750" indent="-285750">
              <a:buFont typeface="Arial" panose="020B0604020202020204" pitchFamily="34" charset="0"/>
              <a:buChar char="•"/>
            </a:pPr>
            <a:r>
              <a:rPr lang="en-US" dirty="0"/>
              <a:t>The difference in training and validation accuracy is quite less so there is little to no overfitting in either of the models</a:t>
            </a:r>
          </a:p>
          <a:p>
            <a:pPr marL="285750" indent="-285750">
              <a:buFont typeface="Arial" panose="020B0604020202020204" pitchFamily="34" charset="0"/>
              <a:buChar char="•"/>
            </a:pPr>
            <a:r>
              <a:rPr lang="en-US" dirty="0"/>
              <a:t>The difference in validation and test accuracy is marginal hence making the model usable.</a:t>
            </a:r>
          </a:p>
          <a:p>
            <a:pPr marL="285750" indent="-285750">
              <a:buFont typeface="Arial" panose="020B0604020202020204" pitchFamily="34" charset="0"/>
              <a:buChar char="•"/>
            </a:pPr>
            <a:endParaRPr lang="en-IN" dirty="0"/>
          </a:p>
        </p:txBody>
      </p:sp>
      <p:pic>
        <p:nvPicPr>
          <p:cNvPr id="6" name="Picture 5">
            <a:extLst>
              <a:ext uri="{FF2B5EF4-FFF2-40B4-BE49-F238E27FC236}">
                <a16:creationId xmlns:a16="http://schemas.microsoft.com/office/drawing/2014/main" id="{E96134A7-4D00-E151-C0DD-B02C97D4C4E8}"/>
              </a:ext>
            </a:extLst>
          </p:cNvPr>
          <p:cNvPicPr>
            <a:picLocks noChangeAspect="1"/>
          </p:cNvPicPr>
          <p:nvPr/>
        </p:nvPicPr>
        <p:blipFill>
          <a:blip r:embed="rId2"/>
          <a:stretch>
            <a:fillRect/>
          </a:stretch>
        </p:blipFill>
        <p:spPr>
          <a:xfrm>
            <a:off x="8181992" y="795304"/>
            <a:ext cx="3600416" cy="5153009"/>
          </a:xfrm>
          <a:prstGeom prst="rect">
            <a:avLst/>
          </a:prstGeom>
        </p:spPr>
      </p:pic>
    </p:spTree>
    <p:extLst>
      <p:ext uri="{BB962C8B-B14F-4D97-AF65-F5344CB8AC3E}">
        <p14:creationId xmlns:p14="http://schemas.microsoft.com/office/powerpoint/2010/main" val="887978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15">
            <a:extLst>
              <a:ext uri="{FF2B5EF4-FFF2-40B4-BE49-F238E27FC236}">
                <a16:creationId xmlns:a16="http://schemas.microsoft.com/office/drawing/2014/main" id="{8C77C413-5182-0206-FB03-967BC23CFD45}"/>
              </a:ext>
            </a:extLst>
          </p:cNvPr>
          <p:cNvSpPr>
            <a:spLocks noGrp="1"/>
          </p:cNvSpPr>
          <p:nvPr>
            <p:ph type="sldNum" sz="quarter" idx="12"/>
          </p:nvPr>
        </p:nvSpPr>
        <p:spPr/>
        <p:txBody>
          <a:bodyPr/>
          <a:lstStyle/>
          <a:p>
            <a:fld id="{A49DFD55-3C28-40EF-9E31-A92D2E4017FF}" type="slidenum">
              <a:rPr lang="en-US" smtClean="0"/>
              <a:pPr/>
              <a:t>11</a:t>
            </a:fld>
            <a:endParaRPr lang="en-US" dirty="0"/>
          </a:p>
        </p:txBody>
      </p:sp>
      <p:graphicFrame>
        <p:nvGraphicFramePr>
          <p:cNvPr id="5" name="Table 5">
            <a:extLst>
              <a:ext uri="{FF2B5EF4-FFF2-40B4-BE49-F238E27FC236}">
                <a16:creationId xmlns:a16="http://schemas.microsoft.com/office/drawing/2014/main" id="{0434DB41-6307-4B9A-1F82-F72A8E8CF4C2}"/>
              </a:ext>
            </a:extLst>
          </p:cNvPr>
          <p:cNvGraphicFramePr>
            <a:graphicFrameLocks noGrp="1"/>
          </p:cNvGraphicFramePr>
          <p:nvPr>
            <p:extLst>
              <p:ext uri="{D42A27DB-BD31-4B8C-83A1-F6EECF244321}">
                <p14:modId xmlns:p14="http://schemas.microsoft.com/office/powerpoint/2010/main" val="1072931885"/>
              </p:ext>
            </p:extLst>
          </p:nvPr>
        </p:nvGraphicFramePr>
        <p:xfrm>
          <a:off x="542564" y="974903"/>
          <a:ext cx="2160000" cy="1080000"/>
        </p:xfrm>
        <a:graphic>
          <a:graphicData uri="http://schemas.openxmlformats.org/drawingml/2006/table">
            <a:tbl>
              <a:tblPr firstRow="1" bandRow="1">
                <a:tableStyleId>{3C2FFA5D-87B4-456A-9821-1D502468CF0F}</a:tableStyleId>
              </a:tblPr>
              <a:tblGrid>
                <a:gridCol w="1080000">
                  <a:extLst>
                    <a:ext uri="{9D8B030D-6E8A-4147-A177-3AD203B41FA5}">
                      <a16:colId xmlns:a16="http://schemas.microsoft.com/office/drawing/2014/main" val="1475035552"/>
                    </a:ext>
                  </a:extLst>
                </a:gridCol>
                <a:gridCol w="1080000">
                  <a:extLst>
                    <a:ext uri="{9D8B030D-6E8A-4147-A177-3AD203B41FA5}">
                      <a16:colId xmlns:a16="http://schemas.microsoft.com/office/drawing/2014/main" val="1465003113"/>
                    </a:ext>
                  </a:extLst>
                </a:gridCol>
              </a:tblGrid>
              <a:tr h="346940">
                <a:tc gridSpan="2">
                  <a:txBody>
                    <a:bodyPr/>
                    <a:lstStyle/>
                    <a:p>
                      <a:pPr algn="ctr"/>
                      <a:r>
                        <a:rPr lang="en-IN" sz="1200" dirty="0">
                          <a:solidFill>
                            <a:schemeClr val="tx1"/>
                          </a:solidFill>
                        </a:rPr>
                        <a:t>Bacterial Spot</a:t>
                      </a:r>
                    </a:p>
                  </a:txBody>
                  <a:tcPr/>
                </a:tc>
                <a:tc hMerge="1">
                  <a:txBody>
                    <a:bodyPr/>
                    <a:lstStyle/>
                    <a:p>
                      <a:endParaRPr lang="en-IN" dirty="0"/>
                    </a:p>
                  </a:txBody>
                  <a:tcPr/>
                </a:tc>
                <a:extLst>
                  <a:ext uri="{0D108BD9-81ED-4DB2-BD59-A6C34878D82A}">
                    <a16:rowId xmlns:a16="http://schemas.microsoft.com/office/drawing/2014/main" val="1412445571"/>
                  </a:ext>
                </a:extLst>
              </a:tr>
              <a:tr h="366530">
                <a:tc>
                  <a:txBody>
                    <a:bodyPr/>
                    <a:lstStyle/>
                    <a:p>
                      <a:pPr algn="ctr"/>
                      <a:r>
                        <a:rPr lang="en-IN" sz="1200" dirty="0"/>
                        <a:t>371</a:t>
                      </a:r>
                    </a:p>
                  </a:txBody>
                  <a:tcPr/>
                </a:tc>
                <a:tc>
                  <a:txBody>
                    <a:bodyPr/>
                    <a:lstStyle/>
                    <a:p>
                      <a:pPr algn="ctr"/>
                      <a:r>
                        <a:rPr lang="en-IN" sz="1200" dirty="0"/>
                        <a:t>19</a:t>
                      </a:r>
                    </a:p>
                  </a:txBody>
                  <a:tcPr/>
                </a:tc>
                <a:extLst>
                  <a:ext uri="{0D108BD9-81ED-4DB2-BD59-A6C34878D82A}">
                    <a16:rowId xmlns:a16="http://schemas.microsoft.com/office/drawing/2014/main" val="4245246281"/>
                  </a:ext>
                </a:extLst>
              </a:tr>
              <a:tr h="366530">
                <a:tc>
                  <a:txBody>
                    <a:bodyPr/>
                    <a:lstStyle/>
                    <a:p>
                      <a:pPr algn="ctr"/>
                      <a:r>
                        <a:rPr lang="en-IN" sz="1200" dirty="0"/>
                        <a:t>12</a:t>
                      </a:r>
                    </a:p>
                  </a:txBody>
                  <a:tcPr/>
                </a:tc>
                <a:tc>
                  <a:txBody>
                    <a:bodyPr/>
                    <a:lstStyle/>
                    <a:p>
                      <a:pPr algn="ctr"/>
                      <a:r>
                        <a:rPr lang="en-IN" sz="1200" dirty="0"/>
                        <a:t>92</a:t>
                      </a:r>
                    </a:p>
                  </a:txBody>
                  <a:tcPr/>
                </a:tc>
                <a:extLst>
                  <a:ext uri="{0D108BD9-81ED-4DB2-BD59-A6C34878D82A}">
                    <a16:rowId xmlns:a16="http://schemas.microsoft.com/office/drawing/2014/main" val="2599740372"/>
                  </a:ext>
                </a:extLst>
              </a:tr>
            </a:tbl>
          </a:graphicData>
        </a:graphic>
      </p:graphicFrame>
      <p:graphicFrame>
        <p:nvGraphicFramePr>
          <p:cNvPr id="6" name="Table 5">
            <a:extLst>
              <a:ext uri="{FF2B5EF4-FFF2-40B4-BE49-F238E27FC236}">
                <a16:creationId xmlns:a16="http://schemas.microsoft.com/office/drawing/2014/main" id="{C6E3BD59-F3A1-402F-FEE3-EC8ADFBE3980}"/>
              </a:ext>
            </a:extLst>
          </p:cNvPr>
          <p:cNvGraphicFramePr>
            <a:graphicFrameLocks noGrp="1"/>
          </p:cNvGraphicFramePr>
          <p:nvPr>
            <p:extLst>
              <p:ext uri="{D42A27DB-BD31-4B8C-83A1-F6EECF244321}">
                <p14:modId xmlns:p14="http://schemas.microsoft.com/office/powerpoint/2010/main" val="1560904811"/>
              </p:ext>
            </p:extLst>
          </p:nvPr>
        </p:nvGraphicFramePr>
        <p:xfrm>
          <a:off x="3071042" y="974903"/>
          <a:ext cx="2160000" cy="1080000"/>
        </p:xfrm>
        <a:graphic>
          <a:graphicData uri="http://schemas.openxmlformats.org/drawingml/2006/table">
            <a:tbl>
              <a:tblPr firstRow="1" bandRow="1">
                <a:tableStyleId>{3C2FFA5D-87B4-456A-9821-1D502468CF0F}</a:tableStyleId>
              </a:tblPr>
              <a:tblGrid>
                <a:gridCol w="1080000">
                  <a:extLst>
                    <a:ext uri="{9D8B030D-6E8A-4147-A177-3AD203B41FA5}">
                      <a16:colId xmlns:a16="http://schemas.microsoft.com/office/drawing/2014/main" val="1475035552"/>
                    </a:ext>
                  </a:extLst>
                </a:gridCol>
                <a:gridCol w="1080000">
                  <a:extLst>
                    <a:ext uri="{9D8B030D-6E8A-4147-A177-3AD203B41FA5}">
                      <a16:colId xmlns:a16="http://schemas.microsoft.com/office/drawing/2014/main" val="1465003113"/>
                    </a:ext>
                  </a:extLst>
                </a:gridCol>
              </a:tblGrid>
              <a:tr h="360000">
                <a:tc gridSpan="2">
                  <a:txBody>
                    <a:bodyPr/>
                    <a:lstStyle/>
                    <a:p>
                      <a:pPr algn="ctr"/>
                      <a:r>
                        <a:rPr lang="en-IN" sz="1200" dirty="0">
                          <a:solidFill>
                            <a:schemeClr val="tx1"/>
                          </a:solidFill>
                        </a:rPr>
                        <a:t>Blight</a:t>
                      </a:r>
                    </a:p>
                  </a:txBody>
                  <a:tcPr/>
                </a:tc>
                <a:tc hMerge="1">
                  <a:txBody>
                    <a:bodyPr/>
                    <a:lstStyle/>
                    <a:p>
                      <a:endParaRPr lang="en-IN" dirty="0"/>
                    </a:p>
                  </a:txBody>
                  <a:tcPr/>
                </a:tc>
                <a:extLst>
                  <a:ext uri="{0D108BD9-81ED-4DB2-BD59-A6C34878D82A}">
                    <a16:rowId xmlns:a16="http://schemas.microsoft.com/office/drawing/2014/main" val="1412445571"/>
                  </a:ext>
                </a:extLst>
              </a:tr>
              <a:tr h="360000">
                <a:tc>
                  <a:txBody>
                    <a:bodyPr/>
                    <a:lstStyle/>
                    <a:p>
                      <a:pPr algn="ctr"/>
                      <a:r>
                        <a:rPr lang="en-IN" sz="1200" dirty="0"/>
                        <a:t>350</a:t>
                      </a:r>
                    </a:p>
                  </a:txBody>
                  <a:tcPr/>
                </a:tc>
                <a:tc>
                  <a:txBody>
                    <a:bodyPr/>
                    <a:lstStyle/>
                    <a:p>
                      <a:pPr algn="ctr"/>
                      <a:r>
                        <a:rPr lang="en-IN" sz="1200" dirty="0"/>
                        <a:t>12</a:t>
                      </a:r>
                    </a:p>
                  </a:txBody>
                  <a:tcPr/>
                </a:tc>
                <a:extLst>
                  <a:ext uri="{0D108BD9-81ED-4DB2-BD59-A6C34878D82A}">
                    <a16:rowId xmlns:a16="http://schemas.microsoft.com/office/drawing/2014/main" val="4245246281"/>
                  </a:ext>
                </a:extLst>
              </a:tr>
              <a:tr h="360000">
                <a:tc>
                  <a:txBody>
                    <a:bodyPr/>
                    <a:lstStyle/>
                    <a:p>
                      <a:pPr algn="ctr"/>
                      <a:r>
                        <a:rPr lang="en-IN" sz="1200" dirty="0"/>
                        <a:t>8</a:t>
                      </a:r>
                    </a:p>
                  </a:txBody>
                  <a:tcPr/>
                </a:tc>
                <a:tc>
                  <a:txBody>
                    <a:bodyPr/>
                    <a:lstStyle/>
                    <a:p>
                      <a:pPr algn="ctr"/>
                      <a:r>
                        <a:rPr lang="en-IN" sz="1200" dirty="0"/>
                        <a:t>122</a:t>
                      </a:r>
                    </a:p>
                  </a:txBody>
                  <a:tcPr/>
                </a:tc>
                <a:extLst>
                  <a:ext uri="{0D108BD9-81ED-4DB2-BD59-A6C34878D82A}">
                    <a16:rowId xmlns:a16="http://schemas.microsoft.com/office/drawing/2014/main" val="2599740372"/>
                  </a:ext>
                </a:extLst>
              </a:tr>
            </a:tbl>
          </a:graphicData>
        </a:graphic>
      </p:graphicFrame>
      <p:graphicFrame>
        <p:nvGraphicFramePr>
          <p:cNvPr id="7" name="Table 5">
            <a:extLst>
              <a:ext uri="{FF2B5EF4-FFF2-40B4-BE49-F238E27FC236}">
                <a16:creationId xmlns:a16="http://schemas.microsoft.com/office/drawing/2014/main" id="{02017812-795E-00ED-3B64-AB65D9FB7ECF}"/>
              </a:ext>
            </a:extLst>
          </p:cNvPr>
          <p:cNvGraphicFramePr>
            <a:graphicFrameLocks noGrp="1"/>
          </p:cNvGraphicFramePr>
          <p:nvPr>
            <p:extLst>
              <p:ext uri="{D42A27DB-BD31-4B8C-83A1-F6EECF244321}">
                <p14:modId xmlns:p14="http://schemas.microsoft.com/office/powerpoint/2010/main" val="2079122146"/>
              </p:ext>
            </p:extLst>
          </p:nvPr>
        </p:nvGraphicFramePr>
        <p:xfrm>
          <a:off x="542564" y="3854903"/>
          <a:ext cx="2160000" cy="1080000"/>
        </p:xfrm>
        <a:graphic>
          <a:graphicData uri="http://schemas.openxmlformats.org/drawingml/2006/table">
            <a:tbl>
              <a:tblPr firstRow="1" bandRow="1">
                <a:tableStyleId>{3C2FFA5D-87B4-456A-9821-1D502468CF0F}</a:tableStyleId>
              </a:tblPr>
              <a:tblGrid>
                <a:gridCol w="1080000">
                  <a:extLst>
                    <a:ext uri="{9D8B030D-6E8A-4147-A177-3AD203B41FA5}">
                      <a16:colId xmlns:a16="http://schemas.microsoft.com/office/drawing/2014/main" val="1475035552"/>
                    </a:ext>
                  </a:extLst>
                </a:gridCol>
                <a:gridCol w="1080000">
                  <a:extLst>
                    <a:ext uri="{9D8B030D-6E8A-4147-A177-3AD203B41FA5}">
                      <a16:colId xmlns:a16="http://schemas.microsoft.com/office/drawing/2014/main" val="1465003113"/>
                    </a:ext>
                  </a:extLst>
                </a:gridCol>
              </a:tblGrid>
              <a:tr h="360000">
                <a:tc gridSpan="2">
                  <a:txBody>
                    <a:bodyPr/>
                    <a:lstStyle/>
                    <a:p>
                      <a:pPr algn="ctr"/>
                      <a:r>
                        <a:rPr lang="en-IN" sz="1200" dirty="0">
                          <a:solidFill>
                            <a:schemeClr val="tx1"/>
                          </a:solidFill>
                        </a:rPr>
                        <a:t>Septoria Leaf Spot</a:t>
                      </a:r>
                    </a:p>
                  </a:txBody>
                  <a:tcPr/>
                </a:tc>
                <a:tc hMerge="1">
                  <a:txBody>
                    <a:bodyPr/>
                    <a:lstStyle/>
                    <a:p>
                      <a:endParaRPr lang="en-IN" dirty="0"/>
                    </a:p>
                  </a:txBody>
                  <a:tcPr/>
                </a:tc>
                <a:extLst>
                  <a:ext uri="{0D108BD9-81ED-4DB2-BD59-A6C34878D82A}">
                    <a16:rowId xmlns:a16="http://schemas.microsoft.com/office/drawing/2014/main" val="1412445571"/>
                  </a:ext>
                </a:extLst>
              </a:tr>
              <a:tr h="360000">
                <a:tc>
                  <a:txBody>
                    <a:bodyPr/>
                    <a:lstStyle/>
                    <a:p>
                      <a:pPr algn="ctr"/>
                      <a:r>
                        <a:rPr lang="en-IN" sz="1200" dirty="0"/>
                        <a:t>388</a:t>
                      </a:r>
                    </a:p>
                  </a:txBody>
                  <a:tcPr/>
                </a:tc>
                <a:tc>
                  <a:txBody>
                    <a:bodyPr/>
                    <a:lstStyle/>
                    <a:p>
                      <a:pPr algn="ctr"/>
                      <a:r>
                        <a:rPr lang="en-IN" sz="1200" dirty="0"/>
                        <a:t>6</a:t>
                      </a:r>
                    </a:p>
                  </a:txBody>
                  <a:tcPr/>
                </a:tc>
                <a:extLst>
                  <a:ext uri="{0D108BD9-81ED-4DB2-BD59-A6C34878D82A}">
                    <a16:rowId xmlns:a16="http://schemas.microsoft.com/office/drawing/2014/main" val="4245246281"/>
                  </a:ext>
                </a:extLst>
              </a:tr>
              <a:tr h="360000">
                <a:tc>
                  <a:txBody>
                    <a:bodyPr/>
                    <a:lstStyle/>
                    <a:p>
                      <a:pPr algn="ctr"/>
                      <a:r>
                        <a:rPr lang="en-IN" sz="1200" dirty="0"/>
                        <a:t>14</a:t>
                      </a:r>
                    </a:p>
                  </a:txBody>
                  <a:tcPr/>
                </a:tc>
                <a:tc>
                  <a:txBody>
                    <a:bodyPr/>
                    <a:lstStyle/>
                    <a:p>
                      <a:pPr algn="ctr"/>
                      <a:r>
                        <a:rPr lang="en-IN" sz="1200" dirty="0"/>
                        <a:t>84</a:t>
                      </a:r>
                    </a:p>
                  </a:txBody>
                  <a:tcPr/>
                </a:tc>
                <a:extLst>
                  <a:ext uri="{0D108BD9-81ED-4DB2-BD59-A6C34878D82A}">
                    <a16:rowId xmlns:a16="http://schemas.microsoft.com/office/drawing/2014/main" val="2599740372"/>
                  </a:ext>
                </a:extLst>
              </a:tr>
            </a:tbl>
          </a:graphicData>
        </a:graphic>
      </p:graphicFrame>
      <p:graphicFrame>
        <p:nvGraphicFramePr>
          <p:cNvPr id="8" name="Table 5">
            <a:extLst>
              <a:ext uri="{FF2B5EF4-FFF2-40B4-BE49-F238E27FC236}">
                <a16:creationId xmlns:a16="http://schemas.microsoft.com/office/drawing/2014/main" id="{A785165C-143B-E4B5-2F0A-E5EA49286F09}"/>
              </a:ext>
            </a:extLst>
          </p:cNvPr>
          <p:cNvGraphicFramePr>
            <a:graphicFrameLocks noGrp="1"/>
          </p:cNvGraphicFramePr>
          <p:nvPr>
            <p:extLst>
              <p:ext uri="{D42A27DB-BD31-4B8C-83A1-F6EECF244321}">
                <p14:modId xmlns:p14="http://schemas.microsoft.com/office/powerpoint/2010/main" val="2518312146"/>
              </p:ext>
            </p:extLst>
          </p:nvPr>
        </p:nvGraphicFramePr>
        <p:xfrm>
          <a:off x="542564" y="2414903"/>
          <a:ext cx="2160000" cy="1080000"/>
        </p:xfrm>
        <a:graphic>
          <a:graphicData uri="http://schemas.openxmlformats.org/drawingml/2006/table">
            <a:tbl>
              <a:tblPr firstRow="1" bandRow="1">
                <a:tableStyleId>{3C2FFA5D-87B4-456A-9821-1D502468CF0F}</a:tableStyleId>
              </a:tblPr>
              <a:tblGrid>
                <a:gridCol w="1080000">
                  <a:extLst>
                    <a:ext uri="{9D8B030D-6E8A-4147-A177-3AD203B41FA5}">
                      <a16:colId xmlns:a16="http://schemas.microsoft.com/office/drawing/2014/main" val="1475035552"/>
                    </a:ext>
                  </a:extLst>
                </a:gridCol>
                <a:gridCol w="1080000">
                  <a:extLst>
                    <a:ext uri="{9D8B030D-6E8A-4147-A177-3AD203B41FA5}">
                      <a16:colId xmlns:a16="http://schemas.microsoft.com/office/drawing/2014/main" val="1465003113"/>
                    </a:ext>
                  </a:extLst>
                </a:gridCol>
              </a:tblGrid>
              <a:tr h="360000">
                <a:tc gridSpan="2">
                  <a:txBody>
                    <a:bodyPr/>
                    <a:lstStyle/>
                    <a:p>
                      <a:pPr algn="ctr"/>
                      <a:r>
                        <a:rPr lang="en-IN" sz="1200" dirty="0">
                          <a:solidFill>
                            <a:schemeClr val="tx1"/>
                          </a:solidFill>
                        </a:rPr>
                        <a:t>Mosaic Virus</a:t>
                      </a:r>
                    </a:p>
                  </a:txBody>
                  <a:tcPr/>
                </a:tc>
                <a:tc hMerge="1">
                  <a:txBody>
                    <a:bodyPr/>
                    <a:lstStyle/>
                    <a:p>
                      <a:endParaRPr lang="en-IN" dirty="0"/>
                    </a:p>
                  </a:txBody>
                  <a:tcPr/>
                </a:tc>
                <a:extLst>
                  <a:ext uri="{0D108BD9-81ED-4DB2-BD59-A6C34878D82A}">
                    <a16:rowId xmlns:a16="http://schemas.microsoft.com/office/drawing/2014/main" val="1412445571"/>
                  </a:ext>
                </a:extLst>
              </a:tr>
              <a:tr h="360000">
                <a:tc>
                  <a:txBody>
                    <a:bodyPr/>
                    <a:lstStyle/>
                    <a:p>
                      <a:pPr algn="ctr"/>
                      <a:r>
                        <a:rPr lang="en-IN" sz="1200" dirty="0"/>
                        <a:t>436</a:t>
                      </a:r>
                    </a:p>
                  </a:txBody>
                  <a:tcPr/>
                </a:tc>
                <a:tc>
                  <a:txBody>
                    <a:bodyPr/>
                    <a:lstStyle/>
                    <a:p>
                      <a:pPr algn="ctr"/>
                      <a:r>
                        <a:rPr lang="en-IN" sz="1200" dirty="0"/>
                        <a:t>4</a:t>
                      </a:r>
                    </a:p>
                  </a:txBody>
                  <a:tcPr/>
                </a:tc>
                <a:extLst>
                  <a:ext uri="{0D108BD9-81ED-4DB2-BD59-A6C34878D82A}">
                    <a16:rowId xmlns:a16="http://schemas.microsoft.com/office/drawing/2014/main" val="4245246281"/>
                  </a:ext>
                </a:extLst>
              </a:tr>
              <a:tr h="360000">
                <a:tc>
                  <a:txBody>
                    <a:bodyPr/>
                    <a:lstStyle/>
                    <a:p>
                      <a:pPr algn="ctr"/>
                      <a:r>
                        <a:rPr lang="en-IN" sz="1200" dirty="0"/>
                        <a:t>0</a:t>
                      </a:r>
                    </a:p>
                  </a:txBody>
                  <a:tcPr/>
                </a:tc>
                <a:tc>
                  <a:txBody>
                    <a:bodyPr/>
                    <a:lstStyle/>
                    <a:p>
                      <a:pPr algn="ctr"/>
                      <a:r>
                        <a:rPr lang="en-IN" sz="1200" dirty="0"/>
                        <a:t>54</a:t>
                      </a:r>
                    </a:p>
                  </a:txBody>
                  <a:tcPr/>
                </a:tc>
                <a:extLst>
                  <a:ext uri="{0D108BD9-81ED-4DB2-BD59-A6C34878D82A}">
                    <a16:rowId xmlns:a16="http://schemas.microsoft.com/office/drawing/2014/main" val="2599740372"/>
                  </a:ext>
                </a:extLst>
              </a:tr>
            </a:tbl>
          </a:graphicData>
        </a:graphic>
      </p:graphicFrame>
      <p:graphicFrame>
        <p:nvGraphicFramePr>
          <p:cNvPr id="9" name="Table 5">
            <a:extLst>
              <a:ext uri="{FF2B5EF4-FFF2-40B4-BE49-F238E27FC236}">
                <a16:creationId xmlns:a16="http://schemas.microsoft.com/office/drawing/2014/main" id="{B7FB286D-B8E1-F2C2-9F92-07497E01A2BF}"/>
              </a:ext>
            </a:extLst>
          </p:cNvPr>
          <p:cNvGraphicFramePr>
            <a:graphicFrameLocks noGrp="1"/>
          </p:cNvGraphicFramePr>
          <p:nvPr>
            <p:extLst>
              <p:ext uri="{D42A27DB-BD31-4B8C-83A1-F6EECF244321}">
                <p14:modId xmlns:p14="http://schemas.microsoft.com/office/powerpoint/2010/main" val="490224327"/>
              </p:ext>
            </p:extLst>
          </p:nvPr>
        </p:nvGraphicFramePr>
        <p:xfrm>
          <a:off x="3071042" y="2414903"/>
          <a:ext cx="2160000" cy="1080000"/>
        </p:xfrm>
        <a:graphic>
          <a:graphicData uri="http://schemas.openxmlformats.org/drawingml/2006/table">
            <a:tbl>
              <a:tblPr firstRow="1" bandRow="1">
                <a:tableStyleId>{3C2FFA5D-87B4-456A-9821-1D502468CF0F}</a:tableStyleId>
              </a:tblPr>
              <a:tblGrid>
                <a:gridCol w="1070074">
                  <a:extLst>
                    <a:ext uri="{9D8B030D-6E8A-4147-A177-3AD203B41FA5}">
                      <a16:colId xmlns:a16="http://schemas.microsoft.com/office/drawing/2014/main" val="1475035552"/>
                    </a:ext>
                  </a:extLst>
                </a:gridCol>
                <a:gridCol w="1089926">
                  <a:extLst>
                    <a:ext uri="{9D8B030D-6E8A-4147-A177-3AD203B41FA5}">
                      <a16:colId xmlns:a16="http://schemas.microsoft.com/office/drawing/2014/main" val="1465003113"/>
                    </a:ext>
                  </a:extLst>
                </a:gridCol>
              </a:tblGrid>
              <a:tr h="360000">
                <a:tc gridSpan="2">
                  <a:txBody>
                    <a:bodyPr/>
                    <a:lstStyle/>
                    <a:p>
                      <a:pPr algn="ctr"/>
                      <a:r>
                        <a:rPr lang="en-IN" sz="1200" dirty="0">
                          <a:solidFill>
                            <a:schemeClr val="tx1"/>
                          </a:solidFill>
                        </a:rPr>
                        <a:t>Nutritional Def</a:t>
                      </a:r>
                    </a:p>
                  </a:txBody>
                  <a:tcPr/>
                </a:tc>
                <a:tc hMerge="1">
                  <a:txBody>
                    <a:bodyPr/>
                    <a:lstStyle/>
                    <a:p>
                      <a:endParaRPr lang="en-IN" dirty="0"/>
                    </a:p>
                  </a:txBody>
                  <a:tcPr/>
                </a:tc>
                <a:extLst>
                  <a:ext uri="{0D108BD9-81ED-4DB2-BD59-A6C34878D82A}">
                    <a16:rowId xmlns:a16="http://schemas.microsoft.com/office/drawing/2014/main" val="1412445571"/>
                  </a:ext>
                </a:extLst>
              </a:tr>
              <a:tr h="360000">
                <a:tc>
                  <a:txBody>
                    <a:bodyPr/>
                    <a:lstStyle/>
                    <a:p>
                      <a:pPr algn="ctr"/>
                      <a:r>
                        <a:rPr lang="en-IN" sz="1200" dirty="0"/>
                        <a:t>434</a:t>
                      </a:r>
                    </a:p>
                  </a:txBody>
                  <a:tcPr/>
                </a:tc>
                <a:tc>
                  <a:txBody>
                    <a:bodyPr/>
                    <a:lstStyle/>
                    <a:p>
                      <a:pPr algn="ctr"/>
                      <a:r>
                        <a:rPr lang="en-IN" sz="1200" dirty="0"/>
                        <a:t>3</a:t>
                      </a:r>
                    </a:p>
                  </a:txBody>
                  <a:tcPr/>
                </a:tc>
                <a:extLst>
                  <a:ext uri="{0D108BD9-81ED-4DB2-BD59-A6C34878D82A}">
                    <a16:rowId xmlns:a16="http://schemas.microsoft.com/office/drawing/2014/main" val="4245246281"/>
                  </a:ext>
                </a:extLst>
              </a:tr>
              <a:tr h="360000">
                <a:tc>
                  <a:txBody>
                    <a:bodyPr/>
                    <a:lstStyle/>
                    <a:p>
                      <a:pPr algn="ctr"/>
                      <a:r>
                        <a:rPr lang="en-IN" sz="1200" dirty="0"/>
                        <a:t>42</a:t>
                      </a:r>
                    </a:p>
                  </a:txBody>
                  <a:tcPr/>
                </a:tc>
                <a:tc>
                  <a:txBody>
                    <a:bodyPr/>
                    <a:lstStyle/>
                    <a:p>
                      <a:pPr algn="ctr"/>
                      <a:r>
                        <a:rPr lang="en-IN" sz="1200" dirty="0"/>
                        <a:t>13</a:t>
                      </a:r>
                    </a:p>
                  </a:txBody>
                  <a:tcPr/>
                </a:tc>
                <a:extLst>
                  <a:ext uri="{0D108BD9-81ED-4DB2-BD59-A6C34878D82A}">
                    <a16:rowId xmlns:a16="http://schemas.microsoft.com/office/drawing/2014/main" val="2599740372"/>
                  </a:ext>
                </a:extLst>
              </a:tr>
            </a:tbl>
          </a:graphicData>
        </a:graphic>
      </p:graphicFrame>
      <p:graphicFrame>
        <p:nvGraphicFramePr>
          <p:cNvPr id="10" name="Table 5">
            <a:extLst>
              <a:ext uri="{FF2B5EF4-FFF2-40B4-BE49-F238E27FC236}">
                <a16:creationId xmlns:a16="http://schemas.microsoft.com/office/drawing/2014/main" id="{B22064FB-5DB3-9D36-E8CC-4EA635C74322}"/>
              </a:ext>
            </a:extLst>
          </p:cNvPr>
          <p:cNvGraphicFramePr>
            <a:graphicFrameLocks noGrp="1"/>
          </p:cNvGraphicFramePr>
          <p:nvPr>
            <p:extLst>
              <p:ext uri="{D42A27DB-BD31-4B8C-83A1-F6EECF244321}">
                <p14:modId xmlns:p14="http://schemas.microsoft.com/office/powerpoint/2010/main" val="2494004059"/>
              </p:ext>
            </p:extLst>
          </p:nvPr>
        </p:nvGraphicFramePr>
        <p:xfrm>
          <a:off x="3071042" y="3854903"/>
          <a:ext cx="2160000" cy="1080000"/>
        </p:xfrm>
        <a:graphic>
          <a:graphicData uri="http://schemas.openxmlformats.org/drawingml/2006/table">
            <a:tbl>
              <a:tblPr firstRow="1" bandRow="1">
                <a:tableStyleId>{3C2FFA5D-87B4-456A-9821-1D502468CF0F}</a:tableStyleId>
              </a:tblPr>
              <a:tblGrid>
                <a:gridCol w="1080000">
                  <a:extLst>
                    <a:ext uri="{9D8B030D-6E8A-4147-A177-3AD203B41FA5}">
                      <a16:colId xmlns:a16="http://schemas.microsoft.com/office/drawing/2014/main" val="1475035552"/>
                    </a:ext>
                  </a:extLst>
                </a:gridCol>
                <a:gridCol w="1080000">
                  <a:extLst>
                    <a:ext uri="{9D8B030D-6E8A-4147-A177-3AD203B41FA5}">
                      <a16:colId xmlns:a16="http://schemas.microsoft.com/office/drawing/2014/main" val="1465003113"/>
                    </a:ext>
                  </a:extLst>
                </a:gridCol>
              </a:tblGrid>
              <a:tr h="360000">
                <a:tc gridSpan="2">
                  <a:txBody>
                    <a:bodyPr/>
                    <a:lstStyle/>
                    <a:p>
                      <a:pPr algn="ctr"/>
                      <a:r>
                        <a:rPr lang="en-IN" sz="1200" dirty="0">
                          <a:solidFill>
                            <a:schemeClr val="tx1"/>
                          </a:solidFill>
                        </a:rPr>
                        <a:t>Healthy</a:t>
                      </a:r>
                    </a:p>
                  </a:txBody>
                  <a:tcPr/>
                </a:tc>
                <a:tc hMerge="1">
                  <a:txBody>
                    <a:bodyPr/>
                    <a:lstStyle/>
                    <a:p>
                      <a:endParaRPr lang="en-IN" dirty="0"/>
                    </a:p>
                  </a:txBody>
                  <a:tcPr/>
                </a:tc>
                <a:extLst>
                  <a:ext uri="{0D108BD9-81ED-4DB2-BD59-A6C34878D82A}">
                    <a16:rowId xmlns:a16="http://schemas.microsoft.com/office/drawing/2014/main" val="1412445571"/>
                  </a:ext>
                </a:extLst>
              </a:tr>
              <a:tr h="360000">
                <a:tc>
                  <a:txBody>
                    <a:bodyPr/>
                    <a:lstStyle/>
                    <a:p>
                      <a:pPr algn="ctr"/>
                      <a:r>
                        <a:rPr lang="en-IN" sz="1200" dirty="0"/>
                        <a:t>377</a:t>
                      </a:r>
                    </a:p>
                  </a:txBody>
                  <a:tcPr/>
                </a:tc>
                <a:tc>
                  <a:txBody>
                    <a:bodyPr/>
                    <a:lstStyle/>
                    <a:p>
                      <a:pPr algn="ctr"/>
                      <a:r>
                        <a:rPr lang="en-IN" sz="1200" dirty="0"/>
                        <a:t>4</a:t>
                      </a:r>
                    </a:p>
                  </a:txBody>
                  <a:tcPr/>
                </a:tc>
                <a:extLst>
                  <a:ext uri="{0D108BD9-81ED-4DB2-BD59-A6C34878D82A}">
                    <a16:rowId xmlns:a16="http://schemas.microsoft.com/office/drawing/2014/main" val="4245246281"/>
                  </a:ext>
                </a:extLst>
              </a:tr>
              <a:tr h="360000">
                <a:tc>
                  <a:txBody>
                    <a:bodyPr/>
                    <a:lstStyle/>
                    <a:p>
                      <a:pPr algn="ctr"/>
                      <a:r>
                        <a:rPr lang="en-IN" sz="1200" dirty="0"/>
                        <a:t>2</a:t>
                      </a:r>
                    </a:p>
                  </a:txBody>
                  <a:tcPr/>
                </a:tc>
                <a:tc>
                  <a:txBody>
                    <a:bodyPr/>
                    <a:lstStyle/>
                    <a:p>
                      <a:pPr algn="ctr"/>
                      <a:r>
                        <a:rPr lang="en-IN" sz="1200" dirty="0"/>
                        <a:t>109</a:t>
                      </a:r>
                    </a:p>
                  </a:txBody>
                  <a:tcPr/>
                </a:tc>
                <a:extLst>
                  <a:ext uri="{0D108BD9-81ED-4DB2-BD59-A6C34878D82A}">
                    <a16:rowId xmlns:a16="http://schemas.microsoft.com/office/drawing/2014/main" val="2599740372"/>
                  </a:ext>
                </a:extLst>
              </a:tr>
            </a:tbl>
          </a:graphicData>
        </a:graphic>
      </p:graphicFrame>
      <p:sp>
        <p:nvSpPr>
          <p:cNvPr id="11" name="TextBox 10">
            <a:extLst>
              <a:ext uri="{FF2B5EF4-FFF2-40B4-BE49-F238E27FC236}">
                <a16:creationId xmlns:a16="http://schemas.microsoft.com/office/drawing/2014/main" id="{493530D4-53FF-614B-45DD-E92867C7D198}"/>
              </a:ext>
            </a:extLst>
          </p:cNvPr>
          <p:cNvSpPr txBox="1"/>
          <p:nvPr/>
        </p:nvSpPr>
        <p:spPr>
          <a:xfrm>
            <a:off x="3567521" y="199350"/>
            <a:ext cx="5056957" cy="523220"/>
          </a:xfrm>
          <a:prstGeom prst="rect">
            <a:avLst/>
          </a:prstGeom>
          <a:noFill/>
        </p:spPr>
        <p:txBody>
          <a:bodyPr wrap="square" rtlCol="0">
            <a:spAutoFit/>
          </a:bodyPr>
          <a:lstStyle/>
          <a:p>
            <a:pPr algn="ctr"/>
            <a:r>
              <a:rPr lang="en-IN" sz="2800" b="1" dirty="0"/>
              <a:t>Confusion Matrices</a:t>
            </a:r>
          </a:p>
        </p:txBody>
      </p:sp>
      <p:sp>
        <p:nvSpPr>
          <p:cNvPr id="12" name="TextBox 11">
            <a:extLst>
              <a:ext uri="{FF2B5EF4-FFF2-40B4-BE49-F238E27FC236}">
                <a16:creationId xmlns:a16="http://schemas.microsoft.com/office/drawing/2014/main" id="{332ACC0D-651C-4EFE-72F5-28FCA03839E0}"/>
              </a:ext>
            </a:extLst>
          </p:cNvPr>
          <p:cNvSpPr txBox="1"/>
          <p:nvPr/>
        </p:nvSpPr>
        <p:spPr>
          <a:xfrm>
            <a:off x="904973" y="5222449"/>
            <a:ext cx="3808429" cy="369332"/>
          </a:xfrm>
          <a:prstGeom prst="rect">
            <a:avLst/>
          </a:prstGeom>
          <a:noFill/>
        </p:spPr>
        <p:txBody>
          <a:bodyPr wrap="square" rtlCol="0">
            <a:spAutoFit/>
          </a:bodyPr>
          <a:lstStyle/>
          <a:p>
            <a:pPr algn="ctr"/>
            <a:r>
              <a:rPr lang="en-IN" b="1" dirty="0"/>
              <a:t>Xception Model</a:t>
            </a:r>
          </a:p>
        </p:txBody>
      </p:sp>
      <p:graphicFrame>
        <p:nvGraphicFramePr>
          <p:cNvPr id="13" name="Table 5">
            <a:extLst>
              <a:ext uri="{FF2B5EF4-FFF2-40B4-BE49-F238E27FC236}">
                <a16:creationId xmlns:a16="http://schemas.microsoft.com/office/drawing/2014/main" id="{AFAAFA3D-0B33-10C2-9A48-295DB0F63DC9}"/>
              </a:ext>
            </a:extLst>
          </p:cNvPr>
          <p:cNvGraphicFramePr>
            <a:graphicFrameLocks noGrp="1"/>
          </p:cNvGraphicFramePr>
          <p:nvPr>
            <p:extLst>
              <p:ext uri="{D42A27DB-BD31-4B8C-83A1-F6EECF244321}">
                <p14:modId xmlns:p14="http://schemas.microsoft.com/office/powerpoint/2010/main" val="3088933712"/>
              </p:ext>
            </p:extLst>
          </p:nvPr>
        </p:nvGraphicFramePr>
        <p:xfrm>
          <a:off x="6665322" y="974903"/>
          <a:ext cx="2160000" cy="1080000"/>
        </p:xfrm>
        <a:graphic>
          <a:graphicData uri="http://schemas.openxmlformats.org/drawingml/2006/table">
            <a:tbl>
              <a:tblPr firstRow="1" bandRow="1">
                <a:tableStyleId>{3C2FFA5D-87B4-456A-9821-1D502468CF0F}</a:tableStyleId>
              </a:tblPr>
              <a:tblGrid>
                <a:gridCol w="1080000">
                  <a:extLst>
                    <a:ext uri="{9D8B030D-6E8A-4147-A177-3AD203B41FA5}">
                      <a16:colId xmlns:a16="http://schemas.microsoft.com/office/drawing/2014/main" val="1475035552"/>
                    </a:ext>
                  </a:extLst>
                </a:gridCol>
                <a:gridCol w="1080000">
                  <a:extLst>
                    <a:ext uri="{9D8B030D-6E8A-4147-A177-3AD203B41FA5}">
                      <a16:colId xmlns:a16="http://schemas.microsoft.com/office/drawing/2014/main" val="1465003113"/>
                    </a:ext>
                  </a:extLst>
                </a:gridCol>
              </a:tblGrid>
              <a:tr h="346940">
                <a:tc gridSpan="2">
                  <a:txBody>
                    <a:bodyPr/>
                    <a:lstStyle/>
                    <a:p>
                      <a:pPr algn="ctr"/>
                      <a:r>
                        <a:rPr lang="en-IN" sz="1200" dirty="0">
                          <a:solidFill>
                            <a:schemeClr val="tx1"/>
                          </a:solidFill>
                        </a:rPr>
                        <a:t>Bacterial Spot</a:t>
                      </a:r>
                    </a:p>
                  </a:txBody>
                  <a:tcPr/>
                </a:tc>
                <a:tc hMerge="1">
                  <a:txBody>
                    <a:bodyPr/>
                    <a:lstStyle/>
                    <a:p>
                      <a:endParaRPr lang="en-IN" dirty="0"/>
                    </a:p>
                  </a:txBody>
                  <a:tcPr/>
                </a:tc>
                <a:extLst>
                  <a:ext uri="{0D108BD9-81ED-4DB2-BD59-A6C34878D82A}">
                    <a16:rowId xmlns:a16="http://schemas.microsoft.com/office/drawing/2014/main" val="1412445571"/>
                  </a:ext>
                </a:extLst>
              </a:tr>
              <a:tr h="366530">
                <a:tc>
                  <a:txBody>
                    <a:bodyPr/>
                    <a:lstStyle/>
                    <a:p>
                      <a:pPr algn="ctr"/>
                      <a:r>
                        <a:rPr lang="en-IN" sz="1200" dirty="0"/>
                        <a:t>377</a:t>
                      </a:r>
                    </a:p>
                  </a:txBody>
                  <a:tcPr/>
                </a:tc>
                <a:tc>
                  <a:txBody>
                    <a:bodyPr/>
                    <a:lstStyle/>
                    <a:p>
                      <a:pPr algn="ctr"/>
                      <a:r>
                        <a:rPr lang="en-IN" sz="1200" dirty="0"/>
                        <a:t>11</a:t>
                      </a:r>
                    </a:p>
                  </a:txBody>
                  <a:tcPr/>
                </a:tc>
                <a:extLst>
                  <a:ext uri="{0D108BD9-81ED-4DB2-BD59-A6C34878D82A}">
                    <a16:rowId xmlns:a16="http://schemas.microsoft.com/office/drawing/2014/main" val="4245246281"/>
                  </a:ext>
                </a:extLst>
              </a:tr>
              <a:tr h="366530">
                <a:tc>
                  <a:txBody>
                    <a:bodyPr/>
                    <a:lstStyle/>
                    <a:p>
                      <a:pPr algn="ctr"/>
                      <a:r>
                        <a:rPr lang="en-IN" sz="1200" dirty="0"/>
                        <a:t>20</a:t>
                      </a:r>
                    </a:p>
                  </a:txBody>
                  <a:tcPr/>
                </a:tc>
                <a:tc>
                  <a:txBody>
                    <a:bodyPr/>
                    <a:lstStyle/>
                    <a:p>
                      <a:pPr algn="ctr"/>
                      <a:r>
                        <a:rPr lang="en-IN" sz="1200" dirty="0"/>
                        <a:t>84</a:t>
                      </a:r>
                    </a:p>
                  </a:txBody>
                  <a:tcPr/>
                </a:tc>
                <a:extLst>
                  <a:ext uri="{0D108BD9-81ED-4DB2-BD59-A6C34878D82A}">
                    <a16:rowId xmlns:a16="http://schemas.microsoft.com/office/drawing/2014/main" val="2599740372"/>
                  </a:ext>
                </a:extLst>
              </a:tr>
            </a:tbl>
          </a:graphicData>
        </a:graphic>
      </p:graphicFrame>
      <p:graphicFrame>
        <p:nvGraphicFramePr>
          <p:cNvPr id="14" name="Table 13">
            <a:extLst>
              <a:ext uri="{FF2B5EF4-FFF2-40B4-BE49-F238E27FC236}">
                <a16:creationId xmlns:a16="http://schemas.microsoft.com/office/drawing/2014/main" id="{4C20078F-B9B0-2873-F1C3-C8144FB479BD}"/>
              </a:ext>
            </a:extLst>
          </p:cNvPr>
          <p:cNvGraphicFramePr>
            <a:graphicFrameLocks noGrp="1"/>
          </p:cNvGraphicFramePr>
          <p:nvPr>
            <p:extLst>
              <p:ext uri="{D42A27DB-BD31-4B8C-83A1-F6EECF244321}">
                <p14:modId xmlns:p14="http://schemas.microsoft.com/office/powerpoint/2010/main" val="4294157595"/>
              </p:ext>
            </p:extLst>
          </p:nvPr>
        </p:nvGraphicFramePr>
        <p:xfrm>
          <a:off x="9193800" y="974903"/>
          <a:ext cx="2160000" cy="1080000"/>
        </p:xfrm>
        <a:graphic>
          <a:graphicData uri="http://schemas.openxmlformats.org/drawingml/2006/table">
            <a:tbl>
              <a:tblPr firstRow="1" bandRow="1">
                <a:tableStyleId>{3C2FFA5D-87B4-456A-9821-1D502468CF0F}</a:tableStyleId>
              </a:tblPr>
              <a:tblGrid>
                <a:gridCol w="1080000">
                  <a:extLst>
                    <a:ext uri="{9D8B030D-6E8A-4147-A177-3AD203B41FA5}">
                      <a16:colId xmlns:a16="http://schemas.microsoft.com/office/drawing/2014/main" val="1475035552"/>
                    </a:ext>
                  </a:extLst>
                </a:gridCol>
                <a:gridCol w="1080000">
                  <a:extLst>
                    <a:ext uri="{9D8B030D-6E8A-4147-A177-3AD203B41FA5}">
                      <a16:colId xmlns:a16="http://schemas.microsoft.com/office/drawing/2014/main" val="1465003113"/>
                    </a:ext>
                  </a:extLst>
                </a:gridCol>
              </a:tblGrid>
              <a:tr h="360000">
                <a:tc gridSpan="2">
                  <a:txBody>
                    <a:bodyPr/>
                    <a:lstStyle/>
                    <a:p>
                      <a:pPr algn="ctr"/>
                      <a:r>
                        <a:rPr lang="en-IN" sz="1200" dirty="0">
                          <a:solidFill>
                            <a:schemeClr val="tx1"/>
                          </a:solidFill>
                        </a:rPr>
                        <a:t>Blight</a:t>
                      </a:r>
                    </a:p>
                  </a:txBody>
                  <a:tcPr/>
                </a:tc>
                <a:tc hMerge="1">
                  <a:txBody>
                    <a:bodyPr/>
                    <a:lstStyle/>
                    <a:p>
                      <a:endParaRPr lang="en-IN" dirty="0"/>
                    </a:p>
                  </a:txBody>
                  <a:tcPr/>
                </a:tc>
                <a:extLst>
                  <a:ext uri="{0D108BD9-81ED-4DB2-BD59-A6C34878D82A}">
                    <a16:rowId xmlns:a16="http://schemas.microsoft.com/office/drawing/2014/main" val="1412445571"/>
                  </a:ext>
                </a:extLst>
              </a:tr>
              <a:tr h="360000">
                <a:tc>
                  <a:txBody>
                    <a:bodyPr/>
                    <a:lstStyle/>
                    <a:p>
                      <a:pPr algn="ctr"/>
                      <a:r>
                        <a:rPr lang="en-IN" sz="1200" dirty="0"/>
                        <a:t>331</a:t>
                      </a:r>
                    </a:p>
                  </a:txBody>
                  <a:tcPr/>
                </a:tc>
                <a:tc>
                  <a:txBody>
                    <a:bodyPr/>
                    <a:lstStyle/>
                    <a:p>
                      <a:pPr algn="ctr"/>
                      <a:r>
                        <a:rPr lang="en-IN" sz="1200" dirty="0"/>
                        <a:t>31</a:t>
                      </a:r>
                    </a:p>
                  </a:txBody>
                  <a:tcPr/>
                </a:tc>
                <a:extLst>
                  <a:ext uri="{0D108BD9-81ED-4DB2-BD59-A6C34878D82A}">
                    <a16:rowId xmlns:a16="http://schemas.microsoft.com/office/drawing/2014/main" val="4245246281"/>
                  </a:ext>
                </a:extLst>
              </a:tr>
              <a:tr h="360000">
                <a:tc>
                  <a:txBody>
                    <a:bodyPr/>
                    <a:lstStyle/>
                    <a:p>
                      <a:pPr algn="ctr"/>
                      <a:r>
                        <a:rPr lang="en-IN" sz="1200" dirty="0"/>
                        <a:t>12</a:t>
                      </a:r>
                    </a:p>
                  </a:txBody>
                  <a:tcPr/>
                </a:tc>
                <a:tc>
                  <a:txBody>
                    <a:bodyPr/>
                    <a:lstStyle/>
                    <a:p>
                      <a:pPr algn="ctr"/>
                      <a:r>
                        <a:rPr lang="en-IN" sz="1200" dirty="0"/>
                        <a:t>118</a:t>
                      </a:r>
                    </a:p>
                  </a:txBody>
                  <a:tcPr/>
                </a:tc>
                <a:extLst>
                  <a:ext uri="{0D108BD9-81ED-4DB2-BD59-A6C34878D82A}">
                    <a16:rowId xmlns:a16="http://schemas.microsoft.com/office/drawing/2014/main" val="2599740372"/>
                  </a:ext>
                </a:extLst>
              </a:tr>
            </a:tbl>
          </a:graphicData>
        </a:graphic>
      </p:graphicFrame>
      <p:graphicFrame>
        <p:nvGraphicFramePr>
          <p:cNvPr id="19" name="Table 5">
            <a:extLst>
              <a:ext uri="{FF2B5EF4-FFF2-40B4-BE49-F238E27FC236}">
                <a16:creationId xmlns:a16="http://schemas.microsoft.com/office/drawing/2014/main" id="{3C031AD1-EDA1-1B4A-6E48-5753BF66B88A}"/>
              </a:ext>
            </a:extLst>
          </p:cNvPr>
          <p:cNvGraphicFramePr>
            <a:graphicFrameLocks noGrp="1"/>
          </p:cNvGraphicFramePr>
          <p:nvPr>
            <p:extLst>
              <p:ext uri="{D42A27DB-BD31-4B8C-83A1-F6EECF244321}">
                <p14:modId xmlns:p14="http://schemas.microsoft.com/office/powerpoint/2010/main" val="3780161404"/>
              </p:ext>
            </p:extLst>
          </p:nvPr>
        </p:nvGraphicFramePr>
        <p:xfrm>
          <a:off x="6665322" y="3854903"/>
          <a:ext cx="2160000" cy="1080000"/>
        </p:xfrm>
        <a:graphic>
          <a:graphicData uri="http://schemas.openxmlformats.org/drawingml/2006/table">
            <a:tbl>
              <a:tblPr firstRow="1" bandRow="1">
                <a:tableStyleId>{3C2FFA5D-87B4-456A-9821-1D502468CF0F}</a:tableStyleId>
              </a:tblPr>
              <a:tblGrid>
                <a:gridCol w="1080000">
                  <a:extLst>
                    <a:ext uri="{9D8B030D-6E8A-4147-A177-3AD203B41FA5}">
                      <a16:colId xmlns:a16="http://schemas.microsoft.com/office/drawing/2014/main" val="1475035552"/>
                    </a:ext>
                  </a:extLst>
                </a:gridCol>
                <a:gridCol w="1080000">
                  <a:extLst>
                    <a:ext uri="{9D8B030D-6E8A-4147-A177-3AD203B41FA5}">
                      <a16:colId xmlns:a16="http://schemas.microsoft.com/office/drawing/2014/main" val="1465003113"/>
                    </a:ext>
                  </a:extLst>
                </a:gridCol>
              </a:tblGrid>
              <a:tr h="360000">
                <a:tc gridSpan="2">
                  <a:txBody>
                    <a:bodyPr/>
                    <a:lstStyle/>
                    <a:p>
                      <a:pPr algn="ctr"/>
                      <a:r>
                        <a:rPr lang="en-IN" sz="1200" dirty="0">
                          <a:solidFill>
                            <a:schemeClr val="tx1"/>
                          </a:solidFill>
                        </a:rPr>
                        <a:t>Septoria Leaf Spot</a:t>
                      </a:r>
                    </a:p>
                  </a:txBody>
                  <a:tcPr/>
                </a:tc>
                <a:tc hMerge="1">
                  <a:txBody>
                    <a:bodyPr/>
                    <a:lstStyle/>
                    <a:p>
                      <a:endParaRPr lang="en-IN" dirty="0"/>
                    </a:p>
                  </a:txBody>
                  <a:tcPr/>
                </a:tc>
                <a:extLst>
                  <a:ext uri="{0D108BD9-81ED-4DB2-BD59-A6C34878D82A}">
                    <a16:rowId xmlns:a16="http://schemas.microsoft.com/office/drawing/2014/main" val="1412445571"/>
                  </a:ext>
                </a:extLst>
              </a:tr>
              <a:tr h="360000">
                <a:tc>
                  <a:txBody>
                    <a:bodyPr/>
                    <a:lstStyle/>
                    <a:p>
                      <a:pPr algn="ctr"/>
                      <a:r>
                        <a:rPr lang="en-IN" sz="1200" dirty="0"/>
                        <a:t>383</a:t>
                      </a:r>
                    </a:p>
                  </a:txBody>
                  <a:tcPr/>
                </a:tc>
                <a:tc>
                  <a:txBody>
                    <a:bodyPr/>
                    <a:lstStyle/>
                    <a:p>
                      <a:pPr algn="ctr"/>
                      <a:r>
                        <a:rPr lang="en-IN" sz="1200" dirty="0"/>
                        <a:t>11</a:t>
                      </a:r>
                    </a:p>
                  </a:txBody>
                  <a:tcPr/>
                </a:tc>
                <a:extLst>
                  <a:ext uri="{0D108BD9-81ED-4DB2-BD59-A6C34878D82A}">
                    <a16:rowId xmlns:a16="http://schemas.microsoft.com/office/drawing/2014/main" val="4245246281"/>
                  </a:ext>
                </a:extLst>
              </a:tr>
              <a:tr h="360000">
                <a:tc>
                  <a:txBody>
                    <a:bodyPr/>
                    <a:lstStyle/>
                    <a:p>
                      <a:pPr algn="ctr"/>
                      <a:r>
                        <a:rPr lang="en-IN" sz="1200" dirty="0"/>
                        <a:t>25</a:t>
                      </a:r>
                    </a:p>
                  </a:txBody>
                  <a:tcPr/>
                </a:tc>
                <a:tc>
                  <a:txBody>
                    <a:bodyPr/>
                    <a:lstStyle/>
                    <a:p>
                      <a:pPr algn="ctr"/>
                      <a:r>
                        <a:rPr lang="en-IN" sz="1200" dirty="0"/>
                        <a:t>73</a:t>
                      </a:r>
                    </a:p>
                  </a:txBody>
                  <a:tcPr/>
                </a:tc>
                <a:extLst>
                  <a:ext uri="{0D108BD9-81ED-4DB2-BD59-A6C34878D82A}">
                    <a16:rowId xmlns:a16="http://schemas.microsoft.com/office/drawing/2014/main" val="2599740372"/>
                  </a:ext>
                </a:extLst>
              </a:tr>
            </a:tbl>
          </a:graphicData>
        </a:graphic>
      </p:graphicFrame>
      <p:graphicFrame>
        <p:nvGraphicFramePr>
          <p:cNvPr id="20" name="Table 5">
            <a:extLst>
              <a:ext uri="{FF2B5EF4-FFF2-40B4-BE49-F238E27FC236}">
                <a16:creationId xmlns:a16="http://schemas.microsoft.com/office/drawing/2014/main" id="{AEF31A0B-8602-83E4-C587-1E583E1957B7}"/>
              </a:ext>
            </a:extLst>
          </p:cNvPr>
          <p:cNvGraphicFramePr>
            <a:graphicFrameLocks noGrp="1"/>
          </p:cNvGraphicFramePr>
          <p:nvPr>
            <p:extLst>
              <p:ext uri="{D42A27DB-BD31-4B8C-83A1-F6EECF244321}">
                <p14:modId xmlns:p14="http://schemas.microsoft.com/office/powerpoint/2010/main" val="242907646"/>
              </p:ext>
            </p:extLst>
          </p:nvPr>
        </p:nvGraphicFramePr>
        <p:xfrm>
          <a:off x="6665322" y="2414903"/>
          <a:ext cx="2160000" cy="1080000"/>
        </p:xfrm>
        <a:graphic>
          <a:graphicData uri="http://schemas.openxmlformats.org/drawingml/2006/table">
            <a:tbl>
              <a:tblPr firstRow="1" bandRow="1">
                <a:tableStyleId>{3C2FFA5D-87B4-456A-9821-1D502468CF0F}</a:tableStyleId>
              </a:tblPr>
              <a:tblGrid>
                <a:gridCol w="1080000">
                  <a:extLst>
                    <a:ext uri="{9D8B030D-6E8A-4147-A177-3AD203B41FA5}">
                      <a16:colId xmlns:a16="http://schemas.microsoft.com/office/drawing/2014/main" val="1475035552"/>
                    </a:ext>
                  </a:extLst>
                </a:gridCol>
                <a:gridCol w="1080000">
                  <a:extLst>
                    <a:ext uri="{9D8B030D-6E8A-4147-A177-3AD203B41FA5}">
                      <a16:colId xmlns:a16="http://schemas.microsoft.com/office/drawing/2014/main" val="1465003113"/>
                    </a:ext>
                  </a:extLst>
                </a:gridCol>
              </a:tblGrid>
              <a:tr h="360000">
                <a:tc gridSpan="2">
                  <a:txBody>
                    <a:bodyPr/>
                    <a:lstStyle/>
                    <a:p>
                      <a:pPr algn="ctr"/>
                      <a:r>
                        <a:rPr lang="en-IN" sz="1200" dirty="0">
                          <a:solidFill>
                            <a:schemeClr val="tx1"/>
                          </a:solidFill>
                        </a:rPr>
                        <a:t>Mosaic Virus</a:t>
                      </a:r>
                    </a:p>
                  </a:txBody>
                  <a:tcPr/>
                </a:tc>
                <a:tc hMerge="1">
                  <a:txBody>
                    <a:bodyPr/>
                    <a:lstStyle/>
                    <a:p>
                      <a:endParaRPr lang="en-IN" dirty="0"/>
                    </a:p>
                  </a:txBody>
                  <a:tcPr/>
                </a:tc>
                <a:extLst>
                  <a:ext uri="{0D108BD9-81ED-4DB2-BD59-A6C34878D82A}">
                    <a16:rowId xmlns:a16="http://schemas.microsoft.com/office/drawing/2014/main" val="1412445571"/>
                  </a:ext>
                </a:extLst>
              </a:tr>
              <a:tr h="360000">
                <a:tc>
                  <a:txBody>
                    <a:bodyPr/>
                    <a:lstStyle/>
                    <a:p>
                      <a:pPr algn="ctr"/>
                      <a:r>
                        <a:rPr lang="en-IN" sz="1200" dirty="0"/>
                        <a:t>437</a:t>
                      </a:r>
                    </a:p>
                  </a:txBody>
                  <a:tcPr/>
                </a:tc>
                <a:tc>
                  <a:txBody>
                    <a:bodyPr/>
                    <a:lstStyle/>
                    <a:p>
                      <a:pPr algn="ctr"/>
                      <a:r>
                        <a:rPr lang="en-IN" sz="1200" dirty="0"/>
                        <a:t>1</a:t>
                      </a:r>
                    </a:p>
                  </a:txBody>
                  <a:tcPr/>
                </a:tc>
                <a:extLst>
                  <a:ext uri="{0D108BD9-81ED-4DB2-BD59-A6C34878D82A}">
                    <a16:rowId xmlns:a16="http://schemas.microsoft.com/office/drawing/2014/main" val="4245246281"/>
                  </a:ext>
                </a:extLst>
              </a:tr>
              <a:tr h="360000">
                <a:tc>
                  <a:txBody>
                    <a:bodyPr/>
                    <a:lstStyle/>
                    <a:p>
                      <a:pPr algn="ctr"/>
                      <a:r>
                        <a:rPr lang="en-IN" sz="1200" dirty="0"/>
                        <a:t>10</a:t>
                      </a:r>
                    </a:p>
                  </a:txBody>
                  <a:tcPr/>
                </a:tc>
                <a:tc>
                  <a:txBody>
                    <a:bodyPr/>
                    <a:lstStyle/>
                    <a:p>
                      <a:pPr algn="ctr"/>
                      <a:r>
                        <a:rPr lang="en-IN" sz="1200" dirty="0"/>
                        <a:t>44</a:t>
                      </a:r>
                    </a:p>
                  </a:txBody>
                  <a:tcPr/>
                </a:tc>
                <a:extLst>
                  <a:ext uri="{0D108BD9-81ED-4DB2-BD59-A6C34878D82A}">
                    <a16:rowId xmlns:a16="http://schemas.microsoft.com/office/drawing/2014/main" val="2599740372"/>
                  </a:ext>
                </a:extLst>
              </a:tr>
            </a:tbl>
          </a:graphicData>
        </a:graphic>
      </p:graphicFrame>
      <p:graphicFrame>
        <p:nvGraphicFramePr>
          <p:cNvPr id="21" name="Table 5">
            <a:extLst>
              <a:ext uri="{FF2B5EF4-FFF2-40B4-BE49-F238E27FC236}">
                <a16:creationId xmlns:a16="http://schemas.microsoft.com/office/drawing/2014/main" id="{33693D34-7534-8EA0-C1CA-14275CD18BE9}"/>
              </a:ext>
            </a:extLst>
          </p:cNvPr>
          <p:cNvGraphicFramePr>
            <a:graphicFrameLocks noGrp="1"/>
          </p:cNvGraphicFramePr>
          <p:nvPr>
            <p:extLst>
              <p:ext uri="{D42A27DB-BD31-4B8C-83A1-F6EECF244321}">
                <p14:modId xmlns:p14="http://schemas.microsoft.com/office/powerpoint/2010/main" val="3134779978"/>
              </p:ext>
            </p:extLst>
          </p:nvPr>
        </p:nvGraphicFramePr>
        <p:xfrm>
          <a:off x="9193800" y="2414903"/>
          <a:ext cx="2160000" cy="1080000"/>
        </p:xfrm>
        <a:graphic>
          <a:graphicData uri="http://schemas.openxmlformats.org/drawingml/2006/table">
            <a:tbl>
              <a:tblPr firstRow="1" bandRow="1">
                <a:tableStyleId>{3C2FFA5D-87B4-456A-9821-1D502468CF0F}</a:tableStyleId>
              </a:tblPr>
              <a:tblGrid>
                <a:gridCol w="1070074">
                  <a:extLst>
                    <a:ext uri="{9D8B030D-6E8A-4147-A177-3AD203B41FA5}">
                      <a16:colId xmlns:a16="http://schemas.microsoft.com/office/drawing/2014/main" val="1475035552"/>
                    </a:ext>
                  </a:extLst>
                </a:gridCol>
                <a:gridCol w="1089926">
                  <a:extLst>
                    <a:ext uri="{9D8B030D-6E8A-4147-A177-3AD203B41FA5}">
                      <a16:colId xmlns:a16="http://schemas.microsoft.com/office/drawing/2014/main" val="1465003113"/>
                    </a:ext>
                  </a:extLst>
                </a:gridCol>
              </a:tblGrid>
              <a:tr h="360000">
                <a:tc gridSpan="2">
                  <a:txBody>
                    <a:bodyPr/>
                    <a:lstStyle/>
                    <a:p>
                      <a:pPr algn="ctr"/>
                      <a:r>
                        <a:rPr lang="en-IN" sz="1200" dirty="0">
                          <a:solidFill>
                            <a:schemeClr val="tx1"/>
                          </a:solidFill>
                        </a:rPr>
                        <a:t>Nutritional Def</a:t>
                      </a:r>
                    </a:p>
                  </a:txBody>
                  <a:tcPr/>
                </a:tc>
                <a:tc hMerge="1">
                  <a:txBody>
                    <a:bodyPr/>
                    <a:lstStyle/>
                    <a:p>
                      <a:endParaRPr lang="en-IN" dirty="0"/>
                    </a:p>
                  </a:txBody>
                  <a:tcPr/>
                </a:tc>
                <a:extLst>
                  <a:ext uri="{0D108BD9-81ED-4DB2-BD59-A6C34878D82A}">
                    <a16:rowId xmlns:a16="http://schemas.microsoft.com/office/drawing/2014/main" val="1412445571"/>
                  </a:ext>
                </a:extLst>
              </a:tr>
              <a:tr h="360000">
                <a:tc>
                  <a:txBody>
                    <a:bodyPr/>
                    <a:lstStyle/>
                    <a:p>
                      <a:pPr algn="ctr"/>
                      <a:r>
                        <a:rPr lang="en-IN" sz="1200" dirty="0"/>
                        <a:t>433</a:t>
                      </a:r>
                    </a:p>
                  </a:txBody>
                  <a:tcPr/>
                </a:tc>
                <a:tc>
                  <a:txBody>
                    <a:bodyPr/>
                    <a:lstStyle/>
                    <a:p>
                      <a:pPr algn="ctr"/>
                      <a:r>
                        <a:rPr lang="en-IN" sz="1200" dirty="0"/>
                        <a:t>4</a:t>
                      </a:r>
                    </a:p>
                  </a:txBody>
                  <a:tcPr/>
                </a:tc>
                <a:extLst>
                  <a:ext uri="{0D108BD9-81ED-4DB2-BD59-A6C34878D82A}">
                    <a16:rowId xmlns:a16="http://schemas.microsoft.com/office/drawing/2014/main" val="4245246281"/>
                  </a:ext>
                </a:extLst>
              </a:tr>
              <a:tr h="360000">
                <a:tc>
                  <a:txBody>
                    <a:bodyPr/>
                    <a:lstStyle/>
                    <a:p>
                      <a:pPr algn="ctr"/>
                      <a:r>
                        <a:rPr lang="en-IN" sz="1200" dirty="0"/>
                        <a:t>42</a:t>
                      </a:r>
                    </a:p>
                  </a:txBody>
                  <a:tcPr/>
                </a:tc>
                <a:tc>
                  <a:txBody>
                    <a:bodyPr/>
                    <a:lstStyle/>
                    <a:p>
                      <a:pPr algn="ctr"/>
                      <a:r>
                        <a:rPr lang="en-IN" sz="1200" dirty="0"/>
                        <a:t>13</a:t>
                      </a:r>
                    </a:p>
                  </a:txBody>
                  <a:tcPr/>
                </a:tc>
                <a:extLst>
                  <a:ext uri="{0D108BD9-81ED-4DB2-BD59-A6C34878D82A}">
                    <a16:rowId xmlns:a16="http://schemas.microsoft.com/office/drawing/2014/main" val="2599740372"/>
                  </a:ext>
                </a:extLst>
              </a:tr>
            </a:tbl>
          </a:graphicData>
        </a:graphic>
      </p:graphicFrame>
      <p:graphicFrame>
        <p:nvGraphicFramePr>
          <p:cNvPr id="22" name="Table 5">
            <a:extLst>
              <a:ext uri="{FF2B5EF4-FFF2-40B4-BE49-F238E27FC236}">
                <a16:creationId xmlns:a16="http://schemas.microsoft.com/office/drawing/2014/main" id="{F2E8BEAF-1148-9A08-54E6-6264D1C9B1EA}"/>
              </a:ext>
            </a:extLst>
          </p:cNvPr>
          <p:cNvGraphicFramePr>
            <a:graphicFrameLocks noGrp="1"/>
          </p:cNvGraphicFramePr>
          <p:nvPr>
            <p:extLst>
              <p:ext uri="{D42A27DB-BD31-4B8C-83A1-F6EECF244321}">
                <p14:modId xmlns:p14="http://schemas.microsoft.com/office/powerpoint/2010/main" val="149186904"/>
              </p:ext>
            </p:extLst>
          </p:nvPr>
        </p:nvGraphicFramePr>
        <p:xfrm>
          <a:off x="9193800" y="3854903"/>
          <a:ext cx="2160000" cy="1080000"/>
        </p:xfrm>
        <a:graphic>
          <a:graphicData uri="http://schemas.openxmlformats.org/drawingml/2006/table">
            <a:tbl>
              <a:tblPr firstRow="1" bandRow="1">
                <a:tableStyleId>{3C2FFA5D-87B4-456A-9821-1D502468CF0F}</a:tableStyleId>
              </a:tblPr>
              <a:tblGrid>
                <a:gridCol w="1080000">
                  <a:extLst>
                    <a:ext uri="{9D8B030D-6E8A-4147-A177-3AD203B41FA5}">
                      <a16:colId xmlns:a16="http://schemas.microsoft.com/office/drawing/2014/main" val="1475035552"/>
                    </a:ext>
                  </a:extLst>
                </a:gridCol>
                <a:gridCol w="1080000">
                  <a:extLst>
                    <a:ext uri="{9D8B030D-6E8A-4147-A177-3AD203B41FA5}">
                      <a16:colId xmlns:a16="http://schemas.microsoft.com/office/drawing/2014/main" val="1465003113"/>
                    </a:ext>
                  </a:extLst>
                </a:gridCol>
              </a:tblGrid>
              <a:tr h="360000">
                <a:tc gridSpan="2">
                  <a:txBody>
                    <a:bodyPr/>
                    <a:lstStyle/>
                    <a:p>
                      <a:pPr algn="ctr"/>
                      <a:r>
                        <a:rPr lang="en-IN" sz="1200" dirty="0">
                          <a:solidFill>
                            <a:schemeClr val="tx1"/>
                          </a:solidFill>
                        </a:rPr>
                        <a:t>Healthy</a:t>
                      </a:r>
                    </a:p>
                  </a:txBody>
                  <a:tcPr/>
                </a:tc>
                <a:tc hMerge="1">
                  <a:txBody>
                    <a:bodyPr/>
                    <a:lstStyle/>
                    <a:p>
                      <a:endParaRPr lang="en-IN" dirty="0"/>
                    </a:p>
                  </a:txBody>
                  <a:tcPr/>
                </a:tc>
                <a:extLst>
                  <a:ext uri="{0D108BD9-81ED-4DB2-BD59-A6C34878D82A}">
                    <a16:rowId xmlns:a16="http://schemas.microsoft.com/office/drawing/2014/main" val="1412445571"/>
                  </a:ext>
                </a:extLst>
              </a:tr>
              <a:tr h="360000">
                <a:tc>
                  <a:txBody>
                    <a:bodyPr/>
                    <a:lstStyle/>
                    <a:p>
                      <a:pPr algn="ctr"/>
                      <a:r>
                        <a:rPr lang="en-IN" sz="1200" dirty="0"/>
                        <a:t>376</a:t>
                      </a:r>
                    </a:p>
                  </a:txBody>
                  <a:tcPr/>
                </a:tc>
                <a:tc>
                  <a:txBody>
                    <a:bodyPr/>
                    <a:lstStyle/>
                    <a:p>
                      <a:pPr algn="ctr"/>
                      <a:r>
                        <a:rPr lang="en-IN" sz="1200" dirty="0"/>
                        <a:t>5</a:t>
                      </a:r>
                    </a:p>
                  </a:txBody>
                  <a:tcPr/>
                </a:tc>
                <a:extLst>
                  <a:ext uri="{0D108BD9-81ED-4DB2-BD59-A6C34878D82A}">
                    <a16:rowId xmlns:a16="http://schemas.microsoft.com/office/drawing/2014/main" val="4245246281"/>
                  </a:ext>
                </a:extLst>
              </a:tr>
              <a:tr h="360000">
                <a:tc>
                  <a:txBody>
                    <a:bodyPr/>
                    <a:lstStyle/>
                    <a:p>
                      <a:pPr algn="ctr"/>
                      <a:r>
                        <a:rPr lang="en-IN" sz="1200" dirty="0"/>
                        <a:t>2</a:t>
                      </a:r>
                    </a:p>
                  </a:txBody>
                  <a:tcPr/>
                </a:tc>
                <a:tc>
                  <a:txBody>
                    <a:bodyPr/>
                    <a:lstStyle/>
                    <a:p>
                      <a:pPr algn="ctr"/>
                      <a:r>
                        <a:rPr lang="en-IN" sz="1200" dirty="0"/>
                        <a:t>109</a:t>
                      </a:r>
                    </a:p>
                  </a:txBody>
                  <a:tcPr/>
                </a:tc>
                <a:extLst>
                  <a:ext uri="{0D108BD9-81ED-4DB2-BD59-A6C34878D82A}">
                    <a16:rowId xmlns:a16="http://schemas.microsoft.com/office/drawing/2014/main" val="2599740372"/>
                  </a:ext>
                </a:extLst>
              </a:tr>
            </a:tbl>
          </a:graphicData>
        </a:graphic>
      </p:graphicFrame>
      <p:sp>
        <p:nvSpPr>
          <p:cNvPr id="23" name="TextBox 22">
            <a:extLst>
              <a:ext uri="{FF2B5EF4-FFF2-40B4-BE49-F238E27FC236}">
                <a16:creationId xmlns:a16="http://schemas.microsoft.com/office/drawing/2014/main" id="{F58B41AA-885D-537F-C529-451A5AB4B981}"/>
              </a:ext>
            </a:extLst>
          </p:cNvPr>
          <p:cNvSpPr txBox="1"/>
          <p:nvPr/>
        </p:nvSpPr>
        <p:spPr>
          <a:xfrm>
            <a:off x="7027731" y="5222449"/>
            <a:ext cx="3808429" cy="369332"/>
          </a:xfrm>
          <a:prstGeom prst="rect">
            <a:avLst/>
          </a:prstGeom>
          <a:noFill/>
        </p:spPr>
        <p:txBody>
          <a:bodyPr wrap="square" rtlCol="0">
            <a:spAutoFit/>
          </a:bodyPr>
          <a:lstStyle/>
          <a:p>
            <a:pPr algn="ctr"/>
            <a:r>
              <a:rPr lang="en-IN" b="1" dirty="0"/>
              <a:t>Inception V3 Model</a:t>
            </a:r>
          </a:p>
        </p:txBody>
      </p:sp>
    </p:spTree>
    <p:extLst>
      <p:ext uri="{BB962C8B-B14F-4D97-AF65-F5344CB8AC3E}">
        <p14:creationId xmlns:p14="http://schemas.microsoft.com/office/powerpoint/2010/main" val="1028440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870DF-2167-6F11-548A-95A1BE87E719}"/>
              </a:ext>
            </a:extLst>
          </p:cNvPr>
          <p:cNvSpPr>
            <a:spLocks noGrp="1"/>
          </p:cNvSpPr>
          <p:nvPr>
            <p:ph type="title"/>
          </p:nvPr>
        </p:nvSpPr>
        <p:spPr>
          <a:xfrm>
            <a:off x="838200" y="695062"/>
            <a:ext cx="10515600" cy="558702"/>
          </a:xfrm>
        </p:spPr>
        <p:txBody>
          <a:bodyPr/>
          <a:lstStyle/>
          <a:p>
            <a:pPr algn="l"/>
            <a:r>
              <a:rPr lang="en-IN" b="1" dirty="0"/>
              <a:t>Conclusion</a:t>
            </a:r>
          </a:p>
        </p:txBody>
      </p:sp>
      <p:sp>
        <p:nvSpPr>
          <p:cNvPr id="5" name="Slide Number Placeholder 4">
            <a:extLst>
              <a:ext uri="{FF2B5EF4-FFF2-40B4-BE49-F238E27FC236}">
                <a16:creationId xmlns:a16="http://schemas.microsoft.com/office/drawing/2014/main" id="{03528BB7-499B-9C82-06A3-D767F20E4935}"/>
              </a:ext>
            </a:extLst>
          </p:cNvPr>
          <p:cNvSpPr>
            <a:spLocks noGrp="1"/>
          </p:cNvSpPr>
          <p:nvPr>
            <p:ph type="sldNum" sz="quarter" idx="12"/>
          </p:nvPr>
        </p:nvSpPr>
        <p:spPr/>
        <p:txBody>
          <a:bodyPr/>
          <a:lstStyle/>
          <a:p>
            <a:fld id="{A49DFD55-3C28-40EF-9E31-A92D2E4017FF}" type="slidenum">
              <a:rPr lang="en-US" smtClean="0"/>
              <a:pPr/>
              <a:t>12</a:t>
            </a:fld>
            <a:endParaRPr lang="en-US" dirty="0"/>
          </a:p>
        </p:txBody>
      </p:sp>
      <p:sp>
        <p:nvSpPr>
          <p:cNvPr id="6" name="TextBox 5">
            <a:extLst>
              <a:ext uri="{FF2B5EF4-FFF2-40B4-BE49-F238E27FC236}">
                <a16:creationId xmlns:a16="http://schemas.microsoft.com/office/drawing/2014/main" id="{2CF4AD0C-4152-4072-0AF9-0C55E9984475}"/>
              </a:ext>
            </a:extLst>
          </p:cNvPr>
          <p:cNvSpPr txBox="1"/>
          <p:nvPr/>
        </p:nvSpPr>
        <p:spPr>
          <a:xfrm>
            <a:off x="838200" y="1385739"/>
            <a:ext cx="10515600" cy="3693319"/>
          </a:xfrm>
          <a:prstGeom prst="rect">
            <a:avLst/>
          </a:prstGeom>
          <a:noFill/>
        </p:spPr>
        <p:txBody>
          <a:bodyPr wrap="square" rtlCol="0">
            <a:spAutoFit/>
          </a:bodyPr>
          <a:lstStyle/>
          <a:p>
            <a:pPr marL="285750" indent="-285750">
              <a:buFont typeface="Arial" panose="020B0604020202020204" pitchFamily="34" charset="0"/>
              <a:buChar char="•"/>
            </a:pPr>
            <a:r>
              <a:rPr lang="en-IN" dirty="0"/>
              <a:t>Both Inception V3 and Xception Models give sufficiently good results when it comes to accuracy with Xception performing slightly better than Inception based Model.</a:t>
            </a:r>
          </a:p>
          <a:p>
            <a:pPr marL="285750" indent="-285750">
              <a:buFont typeface="Arial" panose="020B0604020202020204" pitchFamily="34" charset="0"/>
              <a:buChar char="•"/>
            </a:pPr>
            <a:r>
              <a:rPr lang="en-IN" dirty="0"/>
              <a:t>The Xception model requires more computation than Inception V3 model but the difference is quite low and hence Xception model is preferred.</a:t>
            </a:r>
          </a:p>
          <a:p>
            <a:pPr marL="285750" indent="-285750">
              <a:buFont typeface="Arial" panose="020B0604020202020204" pitchFamily="34" charset="0"/>
              <a:buChar char="•"/>
            </a:pPr>
            <a:r>
              <a:rPr lang="en-IN" dirty="0"/>
              <a:t>Other transfer learning models requiring significantly higher computation are also available and they can be used if accuracy is the only determining factor. Such models would give a marginal improvement in performance with greatly heightened computation cost.</a:t>
            </a:r>
          </a:p>
          <a:p>
            <a:pPr marL="285750" indent="-285750">
              <a:buFont typeface="Arial" panose="020B0604020202020204" pitchFamily="34" charset="0"/>
              <a:buChar char="•"/>
            </a:pPr>
            <a:r>
              <a:rPr lang="en-IN" dirty="0"/>
              <a:t>Our model is currently constrained by the number of samples available and having a much larger dataset might help improve the accuracy.</a:t>
            </a:r>
          </a:p>
          <a:p>
            <a:pPr marL="285750" indent="-285750">
              <a:buFont typeface="Arial" panose="020B0604020202020204" pitchFamily="34" charset="0"/>
              <a:buChar char="•"/>
            </a:pPr>
            <a:r>
              <a:rPr lang="en-US" dirty="0"/>
              <a:t>We believe the accuracy obtained for the Multi Label Disease Classification model for tomato data set is satisfactory and thus it would safe to say that this approach can also be utilized for other plant diseases as well</a:t>
            </a:r>
            <a:r>
              <a:rPr lang="en-IN" dirty="0"/>
              <a:t>.</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712524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a:normAutofit/>
          </a:bodyPr>
          <a:lstStyle/>
          <a:p>
            <a:r>
              <a:rPr lang="en-US" dirty="0"/>
              <a:t>Settipalli Sai Teja</a:t>
            </a:r>
          </a:p>
          <a:p>
            <a:r>
              <a:rPr lang="en-US" dirty="0"/>
              <a:t>1901180</a:t>
            </a:r>
          </a:p>
          <a:p>
            <a:r>
              <a:rPr lang="en-US" dirty="0"/>
              <a:t>settipalli.teja@iiitg.ac.in</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13</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776509"/>
            <a:ext cx="2895600" cy="497270"/>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1835157"/>
            <a:ext cx="2895600" cy="4246334"/>
          </a:xfrm>
        </p:spPr>
        <p:txBody>
          <a:bodyPr>
            <a:normAutofit/>
          </a:bodyPr>
          <a:lstStyle/>
          <a:p>
            <a:r>
              <a:rPr lang="en-US" dirty="0"/>
              <a:t>Introduction</a:t>
            </a:r>
          </a:p>
          <a:p>
            <a:r>
              <a:rPr lang="en-US" dirty="0"/>
              <a:t>Approach</a:t>
            </a:r>
          </a:p>
          <a:p>
            <a:r>
              <a:rPr lang="en-US" dirty="0"/>
              <a:t>Models</a:t>
            </a:r>
          </a:p>
          <a:p>
            <a:r>
              <a:rPr lang="en-US" dirty="0"/>
              <a:t>Dataset</a:t>
            </a:r>
          </a:p>
          <a:p>
            <a:r>
              <a:rPr lang="en-US" dirty="0"/>
              <a:t>Training</a:t>
            </a:r>
          </a:p>
          <a:p>
            <a:r>
              <a:rPr lang="en-US" dirty="0"/>
              <a:t>Results</a:t>
            </a:r>
          </a:p>
          <a:p>
            <a:r>
              <a:rPr lang="en-US" dirty="0"/>
              <a:t>Conclusion</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870DF-2167-6F11-548A-95A1BE87E719}"/>
              </a:ext>
            </a:extLst>
          </p:cNvPr>
          <p:cNvSpPr>
            <a:spLocks noGrp="1"/>
          </p:cNvSpPr>
          <p:nvPr>
            <p:ph type="title"/>
          </p:nvPr>
        </p:nvSpPr>
        <p:spPr>
          <a:xfrm>
            <a:off x="838200" y="633530"/>
            <a:ext cx="10515600" cy="558702"/>
          </a:xfrm>
        </p:spPr>
        <p:txBody>
          <a:bodyPr/>
          <a:lstStyle/>
          <a:p>
            <a:pPr algn="l"/>
            <a:r>
              <a:rPr lang="en-IN" b="1" dirty="0"/>
              <a:t>Introduction</a:t>
            </a:r>
          </a:p>
        </p:txBody>
      </p:sp>
      <p:sp>
        <p:nvSpPr>
          <p:cNvPr id="5" name="Slide Number Placeholder 4">
            <a:extLst>
              <a:ext uri="{FF2B5EF4-FFF2-40B4-BE49-F238E27FC236}">
                <a16:creationId xmlns:a16="http://schemas.microsoft.com/office/drawing/2014/main" id="{03528BB7-499B-9C82-06A3-D767F20E4935}"/>
              </a:ext>
            </a:extLst>
          </p:cNvPr>
          <p:cNvSpPr>
            <a:spLocks noGrp="1"/>
          </p:cNvSpPr>
          <p:nvPr>
            <p:ph type="sldNum" sz="quarter" idx="12"/>
          </p:nvPr>
        </p:nvSpPr>
        <p:spPr/>
        <p:txBody>
          <a:bodyPr/>
          <a:lstStyle/>
          <a:p>
            <a:fld id="{A49DFD55-3C28-40EF-9E31-A92D2E4017FF}" type="slidenum">
              <a:rPr lang="en-US" smtClean="0"/>
              <a:pPr/>
              <a:t>3</a:t>
            </a:fld>
            <a:endParaRPr lang="en-US" dirty="0"/>
          </a:p>
        </p:txBody>
      </p:sp>
      <p:sp>
        <p:nvSpPr>
          <p:cNvPr id="6" name="TextBox 5">
            <a:extLst>
              <a:ext uri="{FF2B5EF4-FFF2-40B4-BE49-F238E27FC236}">
                <a16:creationId xmlns:a16="http://schemas.microsoft.com/office/drawing/2014/main" id="{2CF4AD0C-4152-4072-0AF9-0C55E9984475}"/>
              </a:ext>
            </a:extLst>
          </p:cNvPr>
          <p:cNvSpPr txBox="1"/>
          <p:nvPr/>
        </p:nvSpPr>
        <p:spPr>
          <a:xfrm>
            <a:off x="838200" y="1289953"/>
            <a:ext cx="7561082" cy="4278094"/>
          </a:xfrm>
          <a:prstGeom prst="rect">
            <a:avLst/>
          </a:prstGeom>
          <a:noFill/>
        </p:spPr>
        <p:txBody>
          <a:bodyPr wrap="square" rtlCol="0">
            <a:spAutoFit/>
          </a:bodyPr>
          <a:lstStyle/>
          <a:p>
            <a:pPr marL="285750" indent="-285750">
              <a:buFont typeface="Arial" panose="020B0604020202020204" pitchFamily="34" charset="0"/>
              <a:buChar char="•"/>
            </a:pPr>
            <a:r>
              <a:rPr lang="en-IN" sz="1700" dirty="0"/>
              <a:t>Plant disease Classification is done by taking the Leaf images of the infected plant and then using the patterns formed on this leaf to make the prediction. In essence it is a image classification problem.</a:t>
            </a:r>
          </a:p>
          <a:p>
            <a:pPr marL="285750" indent="-285750">
              <a:buFont typeface="Arial" panose="020B0604020202020204" pitchFamily="34" charset="0"/>
              <a:buChar char="•"/>
            </a:pPr>
            <a:r>
              <a:rPr lang="en-IN" sz="1700" dirty="0"/>
              <a:t>In the current day there are two approaches for an image classification problem. The traditional machine learning approach or the deep learning based approach.</a:t>
            </a:r>
          </a:p>
          <a:p>
            <a:pPr marL="285750" indent="-285750">
              <a:buFont typeface="Arial" panose="020B0604020202020204" pitchFamily="34" charset="0"/>
              <a:buChar char="•"/>
            </a:pPr>
            <a:r>
              <a:rPr lang="en-IN" sz="1700" dirty="0"/>
              <a:t>Machine Learning based approach requires manual feature extraction which involves utilising multiple filters to process the image. These extracted features are then used to train machine learning models like SVM for classification.</a:t>
            </a:r>
          </a:p>
          <a:p>
            <a:pPr marL="285750" indent="-285750">
              <a:buFont typeface="Arial" panose="020B0604020202020204" pitchFamily="34" charset="0"/>
              <a:buChar char="•"/>
            </a:pPr>
            <a:r>
              <a:rPr lang="en-IN" sz="1700" dirty="0"/>
              <a:t>The Deep Learning based approach provides an end to end solution as the Convolution part of the model is capable of extracting features from the image and the Fully connected layers are capable of making the Classification.</a:t>
            </a:r>
          </a:p>
          <a:p>
            <a:pPr marL="285750" indent="-285750">
              <a:buFont typeface="Arial" panose="020B0604020202020204" pitchFamily="34" charset="0"/>
              <a:buChar char="•"/>
            </a:pPr>
            <a:r>
              <a:rPr lang="en-IN" sz="1700" dirty="0"/>
              <a:t>Deep Learning models also have better performance in classifying the data provided to them along with added comfort of being in an all in one system.</a:t>
            </a:r>
          </a:p>
        </p:txBody>
      </p:sp>
      <p:pic>
        <p:nvPicPr>
          <p:cNvPr id="7" name="Picture 6">
            <a:extLst>
              <a:ext uri="{FF2B5EF4-FFF2-40B4-BE49-F238E27FC236}">
                <a16:creationId xmlns:a16="http://schemas.microsoft.com/office/drawing/2014/main" id="{C3CABDDA-BDA2-4D75-379F-3D1E57CD0277}"/>
              </a:ext>
            </a:extLst>
          </p:cNvPr>
          <p:cNvPicPr>
            <a:picLocks noChangeAspect="1"/>
          </p:cNvPicPr>
          <p:nvPr/>
        </p:nvPicPr>
        <p:blipFill>
          <a:blip r:embed="rId2"/>
          <a:stretch>
            <a:fillRect/>
          </a:stretch>
        </p:blipFill>
        <p:spPr>
          <a:xfrm>
            <a:off x="8399282" y="1873619"/>
            <a:ext cx="3638503" cy="2733690"/>
          </a:xfrm>
          <a:prstGeom prst="rect">
            <a:avLst/>
          </a:prstGeom>
        </p:spPr>
      </p:pic>
    </p:spTree>
    <p:extLst>
      <p:ext uri="{BB962C8B-B14F-4D97-AF65-F5344CB8AC3E}">
        <p14:creationId xmlns:p14="http://schemas.microsoft.com/office/powerpoint/2010/main" val="1089849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15">
            <a:extLst>
              <a:ext uri="{FF2B5EF4-FFF2-40B4-BE49-F238E27FC236}">
                <a16:creationId xmlns:a16="http://schemas.microsoft.com/office/drawing/2014/main" id="{8C77C413-5182-0206-FB03-967BC23CFD45}"/>
              </a:ext>
            </a:extLst>
          </p:cNvPr>
          <p:cNvSpPr>
            <a:spLocks noGrp="1"/>
          </p:cNvSpPr>
          <p:nvPr>
            <p:ph type="sldNum" sz="quarter" idx="12"/>
          </p:nvPr>
        </p:nvSpPr>
        <p:spPr/>
        <p:txBody>
          <a:bodyPr/>
          <a:lstStyle/>
          <a:p>
            <a:fld id="{A49DFD55-3C28-40EF-9E31-A92D2E4017FF}" type="slidenum">
              <a:rPr lang="en-US" smtClean="0"/>
              <a:pPr/>
              <a:t>4</a:t>
            </a:fld>
            <a:endParaRPr lang="en-US" dirty="0"/>
          </a:p>
        </p:txBody>
      </p:sp>
      <p:sp>
        <p:nvSpPr>
          <p:cNvPr id="17" name="TextBox 16">
            <a:extLst>
              <a:ext uri="{FF2B5EF4-FFF2-40B4-BE49-F238E27FC236}">
                <a16:creationId xmlns:a16="http://schemas.microsoft.com/office/drawing/2014/main" id="{FC1D99BE-88A0-B924-DAA1-789274B865CA}"/>
              </a:ext>
            </a:extLst>
          </p:cNvPr>
          <p:cNvSpPr txBox="1"/>
          <p:nvPr/>
        </p:nvSpPr>
        <p:spPr>
          <a:xfrm>
            <a:off x="942681" y="443750"/>
            <a:ext cx="10515600" cy="523220"/>
          </a:xfrm>
          <a:prstGeom prst="rect">
            <a:avLst/>
          </a:prstGeom>
          <a:noFill/>
        </p:spPr>
        <p:txBody>
          <a:bodyPr wrap="square" rtlCol="0">
            <a:spAutoFit/>
          </a:bodyPr>
          <a:lstStyle/>
          <a:p>
            <a:r>
              <a:rPr lang="en-IN" sz="2800" b="1" dirty="0">
                <a:latin typeface="+mj-lt"/>
              </a:rPr>
              <a:t>Approach</a:t>
            </a:r>
          </a:p>
        </p:txBody>
      </p:sp>
      <p:sp>
        <p:nvSpPr>
          <p:cNvPr id="2" name="TextBox 1">
            <a:extLst>
              <a:ext uri="{FF2B5EF4-FFF2-40B4-BE49-F238E27FC236}">
                <a16:creationId xmlns:a16="http://schemas.microsoft.com/office/drawing/2014/main" id="{C5D4F365-711C-9A9E-6320-F4ACD735AA80}"/>
              </a:ext>
            </a:extLst>
          </p:cNvPr>
          <p:cNvSpPr txBox="1"/>
          <p:nvPr/>
        </p:nvSpPr>
        <p:spPr>
          <a:xfrm>
            <a:off x="942681" y="1073888"/>
            <a:ext cx="9530389" cy="4801314"/>
          </a:xfrm>
          <a:prstGeom prst="rect">
            <a:avLst/>
          </a:prstGeom>
          <a:noFill/>
        </p:spPr>
        <p:txBody>
          <a:bodyPr wrap="square" rtlCol="0">
            <a:spAutoFit/>
          </a:bodyPr>
          <a:lstStyle/>
          <a:p>
            <a:pPr marL="285750" indent="-285750">
              <a:buFont typeface="Arial" panose="020B0604020202020204" pitchFamily="34" charset="0"/>
              <a:buChar char="•"/>
            </a:pPr>
            <a:r>
              <a:rPr lang="en-US" dirty="0"/>
              <a:t>Based on many of the works in the field of image classification it clear that Deep Learning based approach is more favorable in comparison to the Machine Learning based approach both in terms of ease of implementation and performance.</a:t>
            </a:r>
          </a:p>
          <a:p>
            <a:pPr marL="285750" indent="-285750">
              <a:buFont typeface="Arial" panose="020B0604020202020204" pitchFamily="34" charset="0"/>
              <a:buChar char="•"/>
            </a:pPr>
            <a:r>
              <a:rPr lang="en-US" dirty="0"/>
              <a:t>Among the Deep learning models Transfer Learning based models seem to have an edge in terms of performance while utilizing lower computational resources.</a:t>
            </a:r>
          </a:p>
          <a:p>
            <a:pPr marL="285750" indent="-285750">
              <a:buFont typeface="Arial" panose="020B0604020202020204" pitchFamily="34" charset="0"/>
              <a:buChar char="•"/>
            </a:pPr>
            <a:r>
              <a:rPr lang="en-US" dirty="0"/>
              <a:t>Transfer learning is a Machine learning methodology where a model developed for a certain task is re-purposed on a second related task. Transfer learning provides an optimization technique that allows rapid progress or improved performance when modeling the second task.</a:t>
            </a:r>
          </a:p>
          <a:p>
            <a:pPr marL="285750" indent="-285750">
              <a:buFont typeface="Arial" panose="020B0604020202020204" pitchFamily="34" charset="0"/>
              <a:buChar char="•"/>
            </a:pPr>
            <a:r>
              <a:rPr lang="en-US" dirty="0"/>
              <a:t>The amount of time and computational power required to train custom deep learning models on large image data sets is really high and utilizing transfer learning cuts it down by a large margin.</a:t>
            </a:r>
          </a:p>
          <a:p>
            <a:pPr marL="285750" indent="-285750">
              <a:buFont typeface="Arial" panose="020B0604020202020204" pitchFamily="34" charset="0"/>
              <a:buChar char="•"/>
            </a:pPr>
            <a:r>
              <a:rPr lang="en-US" dirty="0"/>
              <a:t>The ImageNet project is a large visual database which contains nearly 14 million annotated images belonging to nearly 20000 classes.</a:t>
            </a:r>
          </a:p>
          <a:p>
            <a:pPr marL="285750" indent="-285750">
              <a:buFont typeface="Arial" panose="020B0604020202020204" pitchFamily="34" charset="0"/>
              <a:buChar char="•"/>
            </a:pPr>
            <a:r>
              <a:rPr lang="en-US" dirty="0" err="1"/>
              <a:t>AlexNet</a:t>
            </a:r>
            <a:r>
              <a:rPr lang="en-US" dirty="0"/>
              <a:t>, VGG series, </a:t>
            </a:r>
            <a:r>
              <a:rPr lang="en-US" dirty="0" err="1"/>
              <a:t>DenseNet</a:t>
            </a:r>
            <a:r>
              <a:rPr lang="en-US" dirty="0"/>
              <a:t> series, ResNet series, Inception Series, </a:t>
            </a:r>
            <a:r>
              <a:rPr lang="en-US" dirty="0" err="1"/>
              <a:t>AmoebaNet</a:t>
            </a:r>
            <a:r>
              <a:rPr lang="en-US" dirty="0"/>
              <a:t>, </a:t>
            </a:r>
            <a:r>
              <a:rPr lang="en-US" dirty="0" err="1"/>
              <a:t>MobileNet</a:t>
            </a:r>
            <a:r>
              <a:rPr lang="en-US" dirty="0"/>
              <a:t>, Xception, </a:t>
            </a:r>
            <a:r>
              <a:rPr lang="en-US" dirty="0" err="1"/>
              <a:t>EfficientNet</a:t>
            </a:r>
            <a:r>
              <a:rPr lang="en-US" dirty="0"/>
              <a:t> are some of the well know Image classification Architectures.</a:t>
            </a:r>
            <a:endParaRPr lang="en-IN" dirty="0"/>
          </a:p>
        </p:txBody>
      </p:sp>
    </p:spTree>
    <p:extLst>
      <p:ext uri="{BB962C8B-B14F-4D97-AF65-F5344CB8AC3E}">
        <p14:creationId xmlns:p14="http://schemas.microsoft.com/office/powerpoint/2010/main" val="363594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870DF-2167-6F11-548A-95A1BE87E719}"/>
              </a:ext>
            </a:extLst>
          </p:cNvPr>
          <p:cNvSpPr>
            <a:spLocks noGrp="1"/>
          </p:cNvSpPr>
          <p:nvPr>
            <p:ph type="title"/>
          </p:nvPr>
        </p:nvSpPr>
        <p:spPr>
          <a:xfrm>
            <a:off x="838200" y="515953"/>
            <a:ext cx="10515600" cy="558702"/>
          </a:xfrm>
        </p:spPr>
        <p:txBody>
          <a:bodyPr/>
          <a:lstStyle/>
          <a:p>
            <a:pPr algn="l"/>
            <a:r>
              <a:rPr lang="en-IN" b="1" dirty="0"/>
              <a:t>Inception V3</a:t>
            </a:r>
          </a:p>
        </p:txBody>
      </p:sp>
      <p:sp>
        <p:nvSpPr>
          <p:cNvPr id="5" name="Slide Number Placeholder 4">
            <a:extLst>
              <a:ext uri="{FF2B5EF4-FFF2-40B4-BE49-F238E27FC236}">
                <a16:creationId xmlns:a16="http://schemas.microsoft.com/office/drawing/2014/main" id="{03528BB7-499B-9C82-06A3-D767F20E4935}"/>
              </a:ext>
            </a:extLst>
          </p:cNvPr>
          <p:cNvSpPr>
            <a:spLocks noGrp="1"/>
          </p:cNvSpPr>
          <p:nvPr>
            <p:ph type="sldNum" sz="quarter" idx="12"/>
          </p:nvPr>
        </p:nvSpPr>
        <p:spPr/>
        <p:txBody>
          <a:bodyPr/>
          <a:lstStyle/>
          <a:p>
            <a:fld id="{A49DFD55-3C28-40EF-9E31-A92D2E4017FF}" type="slidenum">
              <a:rPr lang="en-US" smtClean="0"/>
              <a:pPr/>
              <a:t>5</a:t>
            </a:fld>
            <a:endParaRPr lang="en-US" dirty="0"/>
          </a:p>
        </p:txBody>
      </p:sp>
      <p:sp>
        <p:nvSpPr>
          <p:cNvPr id="8" name="TextBox 7">
            <a:extLst>
              <a:ext uri="{FF2B5EF4-FFF2-40B4-BE49-F238E27FC236}">
                <a16:creationId xmlns:a16="http://schemas.microsoft.com/office/drawing/2014/main" id="{BA9CAD5C-0457-AB65-CB79-01B301AC4687}"/>
              </a:ext>
            </a:extLst>
          </p:cNvPr>
          <p:cNvSpPr txBox="1"/>
          <p:nvPr/>
        </p:nvSpPr>
        <p:spPr>
          <a:xfrm>
            <a:off x="838200" y="1107319"/>
            <a:ext cx="10515600" cy="2862322"/>
          </a:xfrm>
          <a:prstGeom prst="rect">
            <a:avLst/>
          </a:prstGeom>
          <a:noFill/>
        </p:spPr>
        <p:txBody>
          <a:bodyPr wrap="square" rtlCol="0">
            <a:spAutoFit/>
          </a:bodyPr>
          <a:lstStyle/>
          <a:p>
            <a:pPr marL="285750" indent="-285750">
              <a:buFont typeface="Arial" panose="020B0604020202020204" pitchFamily="34" charset="0"/>
              <a:buChar char="•"/>
            </a:pPr>
            <a:r>
              <a:rPr lang="en-US" dirty="0"/>
              <a:t>In the inception models instead of having deep layers, we have parallel layers thus making our model wider rather than making it deeper.</a:t>
            </a:r>
          </a:p>
          <a:p>
            <a:pPr marL="285750" indent="-285750">
              <a:buFont typeface="Arial" panose="020B0604020202020204" pitchFamily="34" charset="0"/>
              <a:buChar char="•"/>
            </a:pPr>
            <a:r>
              <a:rPr lang="en-US" dirty="0"/>
              <a:t>The Inception V1 model had convolutional layers of size 1x1,3x3,5x5,3x3 running in parallel but the 5x5 convolution layer was computationally pretty expensive.</a:t>
            </a:r>
          </a:p>
          <a:p>
            <a:pPr marL="285750" indent="-285750">
              <a:buFont typeface="Arial" panose="020B0604020202020204" pitchFamily="34" charset="0"/>
              <a:buChar char="•"/>
            </a:pPr>
            <a:r>
              <a:rPr lang="en-US" dirty="0"/>
              <a:t>In Inception V3 larger Convolutions in the model were factorized into smaller Convolutions. To further improve the model spatial factorization into asymmetrical convolution was also followed.</a:t>
            </a:r>
          </a:p>
          <a:p>
            <a:pPr marL="285750" indent="-285750">
              <a:buFont typeface="Arial" panose="020B0604020202020204" pitchFamily="34" charset="0"/>
              <a:buChar char="•"/>
            </a:pPr>
            <a:r>
              <a:rPr lang="en-US" dirty="0"/>
              <a:t>To reduce the computational cost the 5×5 convolutional layer was replaced by two 3×3 convolutional layers and 3x3 convolution layers were replaced by 1x3 layer followed by 3x1 layer. </a:t>
            </a:r>
          </a:p>
          <a:p>
            <a:pPr marL="285750" indent="-285750">
              <a:buFont typeface="Arial" panose="020B0604020202020204" pitchFamily="34" charset="0"/>
              <a:buChar char="•"/>
            </a:pPr>
            <a:r>
              <a:rPr lang="en-US" dirty="0"/>
              <a:t>These changes along with Auxiliary classifier to improve the convergence of very deep neural networks and efficient grid sizing for dimensionality reduction further improved the model.</a:t>
            </a:r>
            <a:endParaRPr lang="en-IN" dirty="0"/>
          </a:p>
        </p:txBody>
      </p:sp>
      <p:pic>
        <p:nvPicPr>
          <p:cNvPr id="4" name="Picture 3">
            <a:extLst>
              <a:ext uri="{FF2B5EF4-FFF2-40B4-BE49-F238E27FC236}">
                <a16:creationId xmlns:a16="http://schemas.microsoft.com/office/drawing/2014/main" id="{B9A1D57F-8A7D-25D1-F066-EEAD1A717D6F}"/>
              </a:ext>
            </a:extLst>
          </p:cNvPr>
          <p:cNvPicPr>
            <a:picLocks noChangeAspect="1"/>
          </p:cNvPicPr>
          <p:nvPr/>
        </p:nvPicPr>
        <p:blipFill>
          <a:blip r:embed="rId2"/>
          <a:stretch>
            <a:fillRect/>
          </a:stretch>
        </p:blipFill>
        <p:spPr>
          <a:xfrm>
            <a:off x="2247363" y="4338083"/>
            <a:ext cx="7697274" cy="2383391"/>
          </a:xfrm>
          <a:prstGeom prst="rect">
            <a:avLst/>
          </a:prstGeom>
        </p:spPr>
      </p:pic>
    </p:spTree>
    <p:extLst>
      <p:ext uri="{BB962C8B-B14F-4D97-AF65-F5344CB8AC3E}">
        <p14:creationId xmlns:p14="http://schemas.microsoft.com/office/powerpoint/2010/main" val="1411634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15">
            <a:extLst>
              <a:ext uri="{FF2B5EF4-FFF2-40B4-BE49-F238E27FC236}">
                <a16:creationId xmlns:a16="http://schemas.microsoft.com/office/drawing/2014/main" id="{8C77C413-5182-0206-FB03-967BC23CFD45}"/>
              </a:ext>
            </a:extLst>
          </p:cNvPr>
          <p:cNvSpPr>
            <a:spLocks noGrp="1"/>
          </p:cNvSpPr>
          <p:nvPr>
            <p:ph type="sldNum" sz="quarter" idx="12"/>
          </p:nvPr>
        </p:nvSpPr>
        <p:spPr/>
        <p:txBody>
          <a:bodyPr/>
          <a:lstStyle/>
          <a:p>
            <a:fld id="{A49DFD55-3C28-40EF-9E31-A92D2E4017FF}" type="slidenum">
              <a:rPr lang="en-US" smtClean="0"/>
              <a:pPr/>
              <a:t>6</a:t>
            </a:fld>
            <a:endParaRPr lang="en-US" dirty="0"/>
          </a:p>
        </p:txBody>
      </p:sp>
      <p:sp>
        <p:nvSpPr>
          <p:cNvPr id="17" name="TextBox 16">
            <a:extLst>
              <a:ext uri="{FF2B5EF4-FFF2-40B4-BE49-F238E27FC236}">
                <a16:creationId xmlns:a16="http://schemas.microsoft.com/office/drawing/2014/main" id="{FC1D99BE-88A0-B924-DAA1-789274B865CA}"/>
              </a:ext>
            </a:extLst>
          </p:cNvPr>
          <p:cNvSpPr txBox="1"/>
          <p:nvPr/>
        </p:nvSpPr>
        <p:spPr>
          <a:xfrm>
            <a:off x="925033" y="533939"/>
            <a:ext cx="10515600" cy="523220"/>
          </a:xfrm>
          <a:prstGeom prst="rect">
            <a:avLst/>
          </a:prstGeom>
          <a:noFill/>
        </p:spPr>
        <p:txBody>
          <a:bodyPr wrap="square" rtlCol="0">
            <a:spAutoFit/>
          </a:bodyPr>
          <a:lstStyle/>
          <a:p>
            <a:r>
              <a:rPr lang="en-IN" sz="2800" b="1" dirty="0">
                <a:latin typeface="+mj-lt"/>
              </a:rPr>
              <a:t>Xception</a:t>
            </a:r>
          </a:p>
        </p:txBody>
      </p:sp>
      <p:sp>
        <p:nvSpPr>
          <p:cNvPr id="5" name="TextBox 4">
            <a:extLst>
              <a:ext uri="{FF2B5EF4-FFF2-40B4-BE49-F238E27FC236}">
                <a16:creationId xmlns:a16="http://schemas.microsoft.com/office/drawing/2014/main" id="{29D39037-66BF-212A-289A-E2BC3C45C4CD}"/>
              </a:ext>
            </a:extLst>
          </p:cNvPr>
          <p:cNvSpPr txBox="1"/>
          <p:nvPr/>
        </p:nvSpPr>
        <p:spPr>
          <a:xfrm>
            <a:off x="925033" y="1233377"/>
            <a:ext cx="10428767" cy="4247317"/>
          </a:xfrm>
          <a:prstGeom prst="rect">
            <a:avLst/>
          </a:prstGeom>
          <a:noFill/>
        </p:spPr>
        <p:txBody>
          <a:bodyPr wrap="square" rtlCol="0">
            <a:spAutoFit/>
          </a:bodyPr>
          <a:lstStyle/>
          <a:p>
            <a:pPr marL="285750" indent="-285750">
              <a:buFont typeface="Arial" panose="020B0604020202020204" pitchFamily="34" charset="0"/>
              <a:buChar char="•"/>
            </a:pPr>
            <a:r>
              <a:rPr lang="en-US" dirty="0"/>
              <a:t>Xception stands for “extreme inception”, it takes the principles of Inception to an extreme. The Xception model also has multiple convolution layers running in parallel just like in the case of Inception.</a:t>
            </a:r>
          </a:p>
          <a:p>
            <a:pPr marL="285750" indent="-285750">
              <a:buFont typeface="Arial" panose="020B0604020202020204" pitchFamily="34" charset="0"/>
              <a:buChar char="•"/>
            </a:pPr>
            <a:r>
              <a:rPr lang="en-US" dirty="0"/>
              <a:t> In Inception, 1x1 convolutions were used to compress the original input, and from each of those input spaces we used different type of filters on each of the depth space. Xception just reverses this step. Instead, it first applies the filters on each of the depth map and then finally compresses the input space using 1X1 convolution by applying it across the depth.</a:t>
            </a:r>
          </a:p>
          <a:p>
            <a:pPr marL="285750" indent="-285750">
              <a:buFont typeface="Arial" panose="020B0604020202020204" pitchFamily="34" charset="0"/>
              <a:buChar char="•"/>
            </a:pPr>
            <a:r>
              <a:rPr lang="en-US" dirty="0"/>
              <a:t>There is one more difference between Inception and Xception. Xception doesn’t introduce any non-linearity while Inception does.</a:t>
            </a:r>
          </a:p>
          <a:p>
            <a:pPr marL="285750" indent="-285750">
              <a:buFont typeface="Arial" panose="020B0604020202020204" pitchFamily="34" charset="0"/>
              <a:buChar char="•"/>
            </a:pPr>
            <a:r>
              <a:rPr lang="en-US" dirty="0"/>
              <a:t>Xception tells us that with both Depth wise Separable Convolution and Residual Connections, it really helps to improve the accuracy..</a:t>
            </a:r>
          </a:p>
          <a:p>
            <a:pPr marL="285750" indent="-285750">
              <a:buFont typeface="Arial" panose="020B0604020202020204" pitchFamily="34" charset="0"/>
              <a:buChar char="•"/>
            </a:pPr>
            <a:r>
              <a:rPr lang="en-US" dirty="0"/>
              <a:t> Xception is claimed to have similar model size with Inception V3 and requires slightly more computation than Inception V3.</a:t>
            </a:r>
          </a:p>
          <a:p>
            <a:pPr marL="285750" indent="-285750">
              <a:buFont typeface="Arial" panose="020B0604020202020204" pitchFamily="34" charset="0"/>
              <a:buChar char="•"/>
            </a:pPr>
            <a:r>
              <a:rPr lang="en-US" dirty="0"/>
              <a:t>It was also observed both Inception and Xception performed better than the models of their time like VGGNet and ResNet.</a:t>
            </a:r>
            <a:endParaRPr lang="en-IN" dirty="0"/>
          </a:p>
        </p:txBody>
      </p:sp>
    </p:spTree>
    <p:extLst>
      <p:ext uri="{BB962C8B-B14F-4D97-AF65-F5344CB8AC3E}">
        <p14:creationId xmlns:p14="http://schemas.microsoft.com/office/powerpoint/2010/main" val="2000175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FA255E1-2CA0-DEA3-A46B-8526C3046153}"/>
              </a:ext>
            </a:extLst>
          </p:cNvPr>
          <p:cNvSpPr>
            <a:spLocks noGrp="1"/>
          </p:cNvSpPr>
          <p:nvPr>
            <p:ph type="sldNum" sz="quarter" idx="12"/>
          </p:nvPr>
        </p:nvSpPr>
        <p:spPr/>
        <p:txBody>
          <a:bodyPr/>
          <a:lstStyle/>
          <a:p>
            <a:fld id="{A49DFD55-3C28-40EF-9E31-A92D2E4017FF}" type="slidenum">
              <a:rPr lang="en-US" smtClean="0"/>
              <a:pPr/>
              <a:t>7</a:t>
            </a:fld>
            <a:endParaRPr lang="en-US" dirty="0"/>
          </a:p>
        </p:txBody>
      </p:sp>
      <p:pic>
        <p:nvPicPr>
          <p:cNvPr id="7" name="Picture 6">
            <a:extLst>
              <a:ext uri="{FF2B5EF4-FFF2-40B4-BE49-F238E27FC236}">
                <a16:creationId xmlns:a16="http://schemas.microsoft.com/office/drawing/2014/main" id="{6880B018-9443-7868-C4E0-ED9132E129BC}"/>
              </a:ext>
            </a:extLst>
          </p:cNvPr>
          <p:cNvPicPr>
            <a:picLocks noChangeAspect="1"/>
          </p:cNvPicPr>
          <p:nvPr/>
        </p:nvPicPr>
        <p:blipFill>
          <a:blip r:embed="rId2"/>
          <a:stretch>
            <a:fillRect/>
          </a:stretch>
        </p:blipFill>
        <p:spPr>
          <a:xfrm>
            <a:off x="1796902" y="467834"/>
            <a:ext cx="8697433" cy="5699986"/>
          </a:xfrm>
          <a:prstGeom prst="rect">
            <a:avLst/>
          </a:prstGeom>
        </p:spPr>
      </p:pic>
    </p:spTree>
    <p:extLst>
      <p:ext uri="{BB962C8B-B14F-4D97-AF65-F5344CB8AC3E}">
        <p14:creationId xmlns:p14="http://schemas.microsoft.com/office/powerpoint/2010/main" val="3846050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870DF-2167-6F11-548A-95A1BE87E719}"/>
              </a:ext>
            </a:extLst>
          </p:cNvPr>
          <p:cNvSpPr>
            <a:spLocks noGrp="1"/>
          </p:cNvSpPr>
          <p:nvPr>
            <p:ph type="title"/>
          </p:nvPr>
        </p:nvSpPr>
        <p:spPr>
          <a:xfrm>
            <a:off x="838200" y="515953"/>
            <a:ext cx="10515600" cy="558702"/>
          </a:xfrm>
        </p:spPr>
        <p:txBody>
          <a:bodyPr/>
          <a:lstStyle/>
          <a:p>
            <a:pPr algn="l"/>
            <a:r>
              <a:rPr lang="en-IN" b="1" dirty="0"/>
              <a:t>Dataset</a:t>
            </a:r>
          </a:p>
        </p:txBody>
      </p:sp>
      <p:sp>
        <p:nvSpPr>
          <p:cNvPr id="5" name="Slide Number Placeholder 4">
            <a:extLst>
              <a:ext uri="{FF2B5EF4-FFF2-40B4-BE49-F238E27FC236}">
                <a16:creationId xmlns:a16="http://schemas.microsoft.com/office/drawing/2014/main" id="{03528BB7-499B-9C82-06A3-D767F20E4935}"/>
              </a:ext>
            </a:extLst>
          </p:cNvPr>
          <p:cNvSpPr>
            <a:spLocks noGrp="1"/>
          </p:cNvSpPr>
          <p:nvPr>
            <p:ph type="sldNum" sz="quarter" idx="12"/>
          </p:nvPr>
        </p:nvSpPr>
        <p:spPr/>
        <p:txBody>
          <a:bodyPr/>
          <a:lstStyle/>
          <a:p>
            <a:fld id="{A49DFD55-3C28-40EF-9E31-A92D2E4017FF}" type="slidenum">
              <a:rPr lang="en-US" smtClean="0"/>
              <a:pPr/>
              <a:t>8</a:t>
            </a:fld>
            <a:endParaRPr lang="en-US" dirty="0"/>
          </a:p>
        </p:txBody>
      </p:sp>
      <p:pic>
        <p:nvPicPr>
          <p:cNvPr id="7" name="Picture 6">
            <a:extLst>
              <a:ext uri="{FF2B5EF4-FFF2-40B4-BE49-F238E27FC236}">
                <a16:creationId xmlns:a16="http://schemas.microsoft.com/office/drawing/2014/main" id="{3CB6BD7F-AD1D-A9DC-F4D1-A7502E3F7B4D}"/>
              </a:ext>
            </a:extLst>
          </p:cNvPr>
          <p:cNvPicPr>
            <a:picLocks noChangeAspect="1"/>
          </p:cNvPicPr>
          <p:nvPr/>
        </p:nvPicPr>
        <p:blipFill>
          <a:blip r:embed="rId2"/>
          <a:stretch>
            <a:fillRect/>
          </a:stretch>
        </p:blipFill>
        <p:spPr>
          <a:xfrm>
            <a:off x="3916052" y="3936977"/>
            <a:ext cx="4114799" cy="2183951"/>
          </a:xfrm>
          <a:prstGeom prst="rect">
            <a:avLst/>
          </a:prstGeom>
        </p:spPr>
      </p:pic>
      <p:sp>
        <p:nvSpPr>
          <p:cNvPr id="8" name="TextBox 7">
            <a:extLst>
              <a:ext uri="{FF2B5EF4-FFF2-40B4-BE49-F238E27FC236}">
                <a16:creationId xmlns:a16="http://schemas.microsoft.com/office/drawing/2014/main" id="{BA9CAD5C-0457-AB65-CB79-01B301AC4687}"/>
              </a:ext>
            </a:extLst>
          </p:cNvPr>
          <p:cNvSpPr txBox="1"/>
          <p:nvPr/>
        </p:nvSpPr>
        <p:spPr>
          <a:xfrm>
            <a:off x="838200" y="1074655"/>
            <a:ext cx="10515600" cy="2862322"/>
          </a:xfrm>
          <a:prstGeom prst="rect">
            <a:avLst/>
          </a:prstGeom>
          <a:noFill/>
        </p:spPr>
        <p:txBody>
          <a:bodyPr wrap="square" rtlCol="0">
            <a:spAutoFit/>
          </a:bodyPr>
          <a:lstStyle/>
          <a:p>
            <a:pPr marL="285750" indent="-285750">
              <a:buFont typeface="Arial" panose="020B0604020202020204" pitchFamily="34" charset="0"/>
              <a:buChar char="•"/>
            </a:pPr>
            <a:r>
              <a:rPr lang="en-IN" dirty="0"/>
              <a:t>Custom Dataset with 3274 leaf images of tomato plant.</a:t>
            </a:r>
          </a:p>
          <a:p>
            <a:pPr marL="285750" indent="-285750">
              <a:buFont typeface="Arial" panose="020B0604020202020204" pitchFamily="34" charset="0"/>
              <a:buChar char="•"/>
            </a:pPr>
            <a:r>
              <a:rPr lang="en-US" dirty="0"/>
              <a:t>Images were segregated into 6 classes namely Bacterial Spot, Blight, Septoria Leaf Spot, Mosaic Virus, Nutritional Deficiency, Healthy.</a:t>
            </a:r>
          </a:p>
          <a:p>
            <a:pPr marL="285750" indent="-285750">
              <a:buFont typeface="Arial" panose="020B0604020202020204" pitchFamily="34" charset="0"/>
              <a:buChar char="•"/>
            </a:pPr>
            <a:r>
              <a:rPr lang="en-US" dirty="0"/>
              <a:t>It was ensured that only a portion of the images were multi labeled so that the model does not become biased to make multi label predictions all the time.</a:t>
            </a:r>
          </a:p>
          <a:p>
            <a:pPr marL="285750" indent="-285750">
              <a:buFont typeface="Arial" panose="020B0604020202020204" pitchFamily="34" charset="0"/>
              <a:buChar char="•"/>
            </a:pPr>
            <a:r>
              <a:rPr lang="en-US" dirty="0"/>
              <a:t>All the images were reshaped to the same size of (256,256,3) as CNN models need images to be of the same size.</a:t>
            </a:r>
          </a:p>
          <a:p>
            <a:pPr marL="285750" indent="-285750">
              <a:buFont typeface="Arial" panose="020B0604020202020204" pitchFamily="34" charset="0"/>
              <a:buChar char="•"/>
            </a:pPr>
            <a:r>
              <a:rPr lang="en-US" dirty="0"/>
              <a:t>One hot encoding of the labels was done both for ease of use and to facilitate multi label classification.</a:t>
            </a:r>
          </a:p>
          <a:p>
            <a:pPr marL="285750" indent="-285750">
              <a:buFont typeface="Arial" panose="020B0604020202020204" pitchFamily="34" charset="0"/>
              <a:buChar char="•"/>
            </a:pPr>
            <a:r>
              <a:rPr lang="en-US" dirty="0"/>
              <a:t>The entire data set was then split into training set (70%), validation set (15%) and testing set (15%).</a:t>
            </a:r>
            <a:endParaRPr lang="en-IN" dirty="0"/>
          </a:p>
        </p:txBody>
      </p:sp>
    </p:spTree>
    <p:extLst>
      <p:ext uri="{BB962C8B-B14F-4D97-AF65-F5344CB8AC3E}">
        <p14:creationId xmlns:p14="http://schemas.microsoft.com/office/powerpoint/2010/main" val="1013172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15">
            <a:extLst>
              <a:ext uri="{FF2B5EF4-FFF2-40B4-BE49-F238E27FC236}">
                <a16:creationId xmlns:a16="http://schemas.microsoft.com/office/drawing/2014/main" id="{8C77C413-5182-0206-FB03-967BC23CFD45}"/>
              </a:ext>
            </a:extLst>
          </p:cNvPr>
          <p:cNvSpPr>
            <a:spLocks noGrp="1"/>
          </p:cNvSpPr>
          <p:nvPr>
            <p:ph type="sldNum" sz="quarter" idx="12"/>
          </p:nvPr>
        </p:nvSpPr>
        <p:spPr/>
        <p:txBody>
          <a:bodyPr/>
          <a:lstStyle/>
          <a:p>
            <a:fld id="{A49DFD55-3C28-40EF-9E31-A92D2E4017FF}" type="slidenum">
              <a:rPr lang="en-US" smtClean="0"/>
              <a:pPr/>
              <a:t>9</a:t>
            </a:fld>
            <a:endParaRPr lang="en-US" dirty="0"/>
          </a:p>
        </p:txBody>
      </p:sp>
      <p:sp>
        <p:nvSpPr>
          <p:cNvPr id="17" name="TextBox 16">
            <a:extLst>
              <a:ext uri="{FF2B5EF4-FFF2-40B4-BE49-F238E27FC236}">
                <a16:creationId xmlns:a16="http://schemas.microsoft.com/office/drawing/2014/main" id="{FC1D99BE-88A0-B924-DAA1-789274B865CA}"/>
              </a:ext>
            </a:extLst>
          </p:cNvPr>
          <p:cNvSpPr txBox="1"/>
          <p:nvPr/>
        </p:nvSpPr>
        <p:spPr>
          <a:xfrm>
            <a:off x="942681" y="486280"/>
            <a:ext cx="10515600" cy="523220"/>
          </a:xfrm>
          <a:prstGeom prst="rect">
            <a:avLst/>
          </a:prstGeom>
          <a:noFill/>
        </p:spPr>
        <p:txBody>
          <a:bodyPr wrap="square" rtlCol="0">
            <a:spAutoFit/>
          </a:bodyPr>
          <a:lstStyle/>
          <a:p>
            <a:r>
              <a:rPr lang="en-IN" sz="2800" b="1" dirty="0"/>
              <a:t>Training</a:t>
            </a:r>
          </a:p>
        </p:txBody>
      </p:sp>
      <p:sp>
        <p:nvSpPr>
          <p:cNvPr id="18" name="TextBox 17">
            <a:extLst>
              <a:ext uri="{FF2B5EF4-FFF2-40B4-BE49-F238E27FC236}">
                <a16:creationId xmlns:a16="http://schemas.microsoft.com/office/drawing/2014/main" id="{33682A18-8560-43DA-FDF7-BB12C751BB1D}"/>
              </a:ext>
            </a:extLst>
          </p:cNvPr>
          <p:cNvSpPr txBox="1"/>
          <p:nvPr/>
        </p:nvSpPr>
        <p:spPr>
          <a:xfrm>
            <a:off x="942681" y="1028343"/>
            <a:ext cx="7210719" cy="4247317"/>
          </a:xfrm>
          <a:prstGeom prst="rect">
            <a:avLst/>
          </a:prstGeom>
          <a:noFill/>
        </p:spPr>
        <p:txBody>
          <a:bodyPr wrap="square" rtlCol="0">
            <a:spAutoFit/>
          </a:bodyPr>
          <a:lstStyle/>
          <a:p>
            <a:pPr marL="285750" indent="-285750">
              <a:buFont typeface="Arial" panose="020B0604020202020204" pitchFamily="34" charset="0"/>
              <a:buChar char="•"/>
            </a:pPr>
            <a:r>
              <a:rPr lang="en-US" dirty="0"/>
              <a:t>From the Original Transfer Learning models we have retained the entire architecture except the last layer as it specific to ImageNet data. </a:t>
            </a:r>
          </a:p>
          <a:p>
            <a:pPr marL="285750" indent="-285750">
              <a:buFont typeface="Arial" panose="020B0604020202020204" pitchFamily="34" charset="0"/>
              <a:buChar char="•"/>
            </a:pPr>
            <a:r>
              <a:rPr lang="en-US" dirty="0"/>
              <a:t>Added a flatten layer to smoothen the output of the model, A FC layer with 1024 nodes with ReLu activation followed by a drop out layer with a drop out factor of 0.3 </a:t>
            </a:r>
          </a:p>
          <a:p>
            <a:pPr marL="285750" indent="-285750">
              <a:buFont typeface="Arial" panose="020B0604020202020204" pitchFamily="34" charset="0"/>
              <a:buChar char="•"/>
            </a:pPr>
            <a:r>
              <a:rPr lang="en-US" dirty="0"/>
              <a:t>Final FC layer with 6 nodes corresponding to the total no of classes with sigmoid activation for the classification. </a:t>
            </a:r>
          </a:p>
          <a:p>
            <a:pPr marL="285750" indent="-285750">
              <a:buFont typeface="Arial" panose="020B0604020202020204" pitchFamily="34" charset="0"/>
              <a:buChar char="•"/>
            </a:pPr>
            <a:r>
              <a:rPr lang="en-US" dirty="0"/>
              <a:t>We have utilized binary cross entropy loss with Adam optimizer as the labels were one hot encoded. </a:t>
            </a:r>
          </a:p>
          <a:p>
            <a:pPr marL="285750" indent="-285750">
              <a:buFont typeface="Arial" panose="020B0604020202020204" pitchFamily="34" charset="0"/>
              <a:buChar char="•"/>
            </a:pPr>
            <a:r>
              <a:rPr lang="en-US" dirty="0"/>
              <a:t>The model was trained for 10 epochs with a batch size of 32 to optimize both accuracy and computation</a:t>
            </a:r>
          </a:p>
          <a:p>
            <a:pPr marL="285750" indent="-285750">
              <a:buFont typeface="Arial" panose="020B0604020202020204" pitchFamily="34" charset="0"/>
              <a:buChar char="•"/>
            </a:pPr>
            <a:r>
              <a:rPr lang="en-US" dirty="0"/>
              <a:t>Experimented with other values for no of nodes in first FC layer, Drop out factor and batch size but and found these values to give the best result.</a:t>
            </a:r>
            <a:endParaRPr lang="en-IN" dirty="0"/>
          </a:p>
        </p:txBody>
      </p:sp>
      <p:pic>
        <p:nvPicPr>
          <p:cNvPr id="3" name="Picture 2">
            <a:extLst>
              <a:ext uri="{FF2B5EF4-FFF2-40B4-BE49-F238E27FC236}">
                <a16:creationId xmlns:a16="http://schemas.microsoft.com/office/drawing/2014/main" id="{B53A02D8-D26F-C4AD-3A66-4E887898E12B}"/>
              </a:ext>
            </a:extLst>
          </p:cNvPr>
          <p:cNvPicPr>
            <a:picLocks noChangeAspect="1"/>
          </p:cNvPicPr>
          <p:nvPr/>
        </p:nvPicPr>
        <p:blipFill>
          <a:blip r:embed="rId2"/>
          <a:stretch>
            <a:fillRect/>
          </a:stretch>
        </p:blipFill>
        <p:spPr>
          <a:xfrm>
            <a:off x="8429133" y="3542122"/>
            <a:ext cx="3106133" cy="1715408"/>
          </a:xfrm>
          <a:prstGeom prst="rect">
            <a:avLst/>
          </a:prstGeom>
        </p:spPr>
      </p:pic>
      <p:pic>
        <p:nvPicPr>
          <p:cNvPr id="5" name="Picture 4">
            <a:extLst>
              <a:ext uri="{FF2B5EF4-FFF2-40B4-BE49-F238E27FC236}">
                <a16:creationId xmlns:a16="http://schemas.microsoft.com/office/drawing/2014/main" id="{049784EA-8E7D-E95B-6A2C-06077310B543}"/>
              </a:ext>
            </a:extLst>
          </p:cNvPr>
          <p:cNvPicPr>
            <a:picLocks noChangeAspect="1"/>
          </p:cNvPicPr>
          <p:nvPr/>
        </p:nvPicPr>
        <p:blipFill>
          <a:blip r:embed="rId3"/>
          <a:stretch>
            <a:fillRect/>
          </a:stretch>
        </p:blipFill>
        <p:spPr>
          <a:xfrm>
            <a:off x="8429132" y="1356552"/>
            <a:ext cx="3106134" cy="1715408"/>
          </a:xfrm>
          <a:prstGeom prst="rect">
            <a:avLst/>
          </a:prstGeom>
        </p:spPr>
      </p:pic>
      <p:sp>
        <p:nvSpPr>
          <p:cNvPr id="6" name="TextBox 5">
            <a:extLst>
              <a:ext uri="{FF2B5EF4-FFF2-40B4-BE49-F238E27FC236}">
                <a16:creationId xmlns:a16="http://schemas.microsoft.com/office/drawing/2014/main" id="{F7AF990C-9903-7B5F-3F73-B22B1393349B}"/>
              </a:ext>
            </a:extLst>
          </p:cNvPr>
          <p:cNvSpPr txBox="1"/>
          <p:nvPr/>
        </p:nvSpPr>
        <p:spPr>
          <a:xfrm>
            <a:off x="8429133" y="1028343"/>
            <a:ext cx="2924667" cy="276999"/>
          </a:xfrm>
          <a:prstGeom prst="rect">
            <a:avLst/>
          </a:prstGeom>
          <a:noFill/>
        </p:spPr>
        <p:txBody>
          <a:bodyPr wrap="square" rtlCol="0">
            <a:spAutoFit/>
          </a:bodyPr>
          <a:lstStyle/>
          <a:p>
            <a:pPr algn="ctr"/>
            <a:r>
              <a:rPr lang="en-IN" sz="1200" b="1" dirty="0"/>
              <a:t>Inception V3 Architecture</a:t>
            </a:r>
          </a:p>
        </p:txBody>
      </p:sp>
      <p:sp>
        <p:nvSpPr>
          <p:cNvPr id="7" name="TextBox 6">
            <a:extLst>
              <a:ext uri="{FF2B5EF4-FFF2-40B4-BE49-F238E27FC236}">
                <a16:creationId xmlns:a16="http://schemas.microsoft.com/office/drawing/2014/main" id="{DAA240B1-5600-8DA8-350A-ECB7A52ABD7E}"/>
              </a:ext>
            </a:extLst>
          </p:cNvPr>
          <p:cNvSpPr txBox="1"/>
          <p:nvPr/>
        </p:nvSpPr>
        <p:spPr>
          <a:xfrm>
            <a:off x="8519865" y="3177378"/>
            <a:ext cx="2924667" cy="276999"/>
          </a:xfrm>
          <a:prstGeom prst="rect">
            <a:avLst/>
          </a:prstGeom>
          <a:noFill/>
        </p:spPr>
        <p:txBody>
          <a:bodyPr wrap="square" rtlCol="0">
            <a:spAutoFit/>
          </a:bodyPr>
          <a:lstStyle/>
          <a:p>
            <a:pPr algn="ctr"/>
            <a:r>
              <a:rPr lang="en-IN" sz="1200" b="1" dirty="0"/>
              <a:t>Xception V3 Architecture</a:t>
            </a:r>
          </a:p>
        </p:txBody>
      </p:sp>
    </p:spTree>
    <p:extLst>
      <p:ext uri="{BB962C8B-B14F-4D97-AF65-F5344CB8AC3E}">
        <p14:creationId xmlns:p14="http://schemas.microsoft.com/office/powerpoint/2010/main" val="2661018415"/>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4DC6F004-8F9D-4F40-8394-6C4C67F709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3.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tf67328976_wac</Template>
  <TotalTime>0</TotalTime>
  <Words>1378</Words>
  <Application>Microsoft Office PowerPoint</Application>
  <PresentationFormat>Widescreen</PresentationFormat>
  <Paragraphs>148</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Tenorite</vt:lpstr>
      <vt:lpstr>Office Theme</vt:lpstr>
      <vt:lpstr>Multilabel Plant Disease Classification Using Deep learning</vt:lpstr>
      <vt:lpstr>AGENDA</vt:lpstr>
      <vt:lpstr>Introduction</vt:lpstr>
      <vt:lpstr>PowerPoint Presentation</vt:lpstr>
      <vt:lpstr>Inception V3</vt:lpstr>
      <vt:lpstr>PowerPoint Presentation</vt:lpstr>
      <vt:lpstr>PowerPoint Presentation</vt:lpstr>
      <vt:lpstr>Dataset</vt:lpstr>
      <vt:lpstr>PowerPoint Presentation</vt:lpstr>
      <vt:lpstr>Results</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2022-11-27T05:21:27Z</dcterms:created>
  <dcterms:modified xsi:type="dcterms:W3CDTF">2022-11-28T08:02:19Z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