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9" r:id="rId7"/>
    <p:sldId id="262" r:id="rId8"/>
    <p:sldId id="263" r:id="rId9"/>
    <p:sldId id="266" r:id="rId10"/>
    <p:sldId id="267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CCAFC-2888-474F-BD79-A759191FB013}" v="1" dt="2023-04-28T05:22:5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2BA62-F954-76D4-B377-507285541B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38DA8-159E-E4EE-55CC-3D0CBAB50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4F73B-0741-425F-8A91-6946191248E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E92D-A253-5134-6842-7044585A52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23A3-DA22-8570-F439-2D1B70C412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A4464-2734-4878-A609-42B5F473D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83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A785-04A5-4863-9D29-06E1C7D082E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B4C0-65A6-432C-B2B7-5DFF97ACC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3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60D-81F2-4E8D-8EF3-E9AE9EF3F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A3B65-141B-465A-FF5B-511862E65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052D-0F00-0ECB-56A1-49D852E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906A-21EE-4AFC-88C1-43008CEBF59E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379-1841-FED3-7AFA-B70A2E26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6FCB-EA85-DFF1-C6FE-45F46A1D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3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B713-3F60-2557-EBE5-883F3B4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37D63-2A7F-6F8A-4FF5-ABDEF40C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F488-43E8-7740-2E22-7E19ABB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AB1-8795-4C56-B7FD-489CFAEC211B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4523-0669-7AAF-35C1-10FA5D3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BADC-4079-A794-BDA7-9F6F35BE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732D0-2935-B6C5-2F88-191A1007B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DDFC-C0A1-6E4B-7A8B-BB5C580F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3A06-1CC1-304D-86B9-AB7D8856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0E59-7CDC-4176-8A39-6AC7CAA10320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6CCD-1DA2-78DC-1315-CD8122C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C091-9B4C-F2B1-2EEF-3747118D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EC4B-746D-3E1B-B000-5692F491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A9B2-43B5-DD68-7DA0-770BDC07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7686-7DA6-DE6D-149C-4DFF4BB8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EEC4-3DB9-346A-8075-579992D7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4837-2185-3039-2F7E-1ED578ED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52133-6627-6A55-8A28-33D6AB6CF6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8674" y="0"/>
            <a:ext cx="1333326" cy="13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925C-AD9B-BC83-DE5C-33522C6C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C5A8-14B3-78F3-8F18-AFBD33BB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633C-6BE7-6A39-0381-174C2C1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17F5-F9E8-47F1-A381-5127023F758D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1A0B-FE55-DBB1-A93D-4E6E24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EE8C-5107-3833-265F-7DFC685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1599-E5F9-8B00-4AEC-0864A828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185D-4CF2-A8AF-8FE0-8D90C9CF9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54418-21BA-52C0-D183-BA3D731A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AB5F-E21B-B8A9-0CCF-EBC4353F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1968-94CE-4839-848D-19BA0BACDF33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3D00C-3CA1-82C8-E494-5C632D1A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2B81-0B20-CC2C-CF59-D2B1814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DB33-65C4-E171-F301-1CAAA7BA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6C4C-A872-06DB-AA01-A72AC2F9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00C29-E87A-BE8A-4D5B-69ED34033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8FD6A-6CFB-B9BC-65C7-2667F0C09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134C5-434B-75F2-2D87-BD63B2269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0B177-D2FE-D1ED-2829-0BA8F72B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78BE-BA40-43AD-947E-2C688F08F27D}" type="datetime1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35361-80C3-5C72-EAC0-0CEDA7B4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AA6C5-8E67-A6FE-A2E1-68634392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38B3-2A65-6B6E-4832-318CF6F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254D-F57F-634A-A5CF-B79826A9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193D-0189-4E41-B95C-E108A71AEDF5}" type="datetime1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1F91B-B2D4-73FE-B64A-9798E71F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F9B2-D79B-B961-BB74-4EED0364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9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75A24-10F3-68D7-A680-05B4972E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E690-099D-4279-A11D-BEEE0367F64E}" type="datetime1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B62C9-BA18-478B-20B5-68E4A7E1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ADAC6-E4DA-13DD-A16F-3C4D18CB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2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220-4592-22ED-BDAE-C16DD250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09D8-A86C-AF7F-8978-39D5131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B192D-F2E0-C48E-08AF-4A9D3B08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9318-10F0-4F47-1A27-3E86B47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7F38-3CAF-48A9-8F59-62B3C72D30D7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B454A-1F55-019F-9BBC-63DB739D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BA7C-5836-D0B2-ABF4-826BFADE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D70C-6A59-D503-4FF4-8C73825A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5D3B3-0D0B-BE4B-2F1B-BF2DF947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8055B-66AD-277C-D0BB-79D69D6BE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2516-04A2-CB75-BB09-1E488E01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D4A8-A02A-49D8-B1CE-CE1B2314E76B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5ABA-4859-28DE-28D2-F5C19793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000D5-1676-8753-A360-56E309E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6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6FCE7-E846-28CA-FE77-72762FE8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6D27E-323E-27F7-0C73-7175FE84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A2F0-65E9-9219-6A9D-2982E08A0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C164-AFAD-44BA-81F4-ED024070A71A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AA7B-1A19-3F3D-ACFD-1A026AA7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B299-B8A0-B6CF-1A04-A11F0C76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05EA-5BB0-4103-9CD6-9957007D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8E1A-F47D-21B5-9F55-B94EFC2A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577" y="3021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The Performance Analysis of Supervised Machine Learning in Cooperative NOMA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5CD85-B1EF-13F8-25F6-2701976E4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489" y="3337378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Sai Teja &amp; Narveer</a:t>
            </a:r>
          </a:p>
          <a:p>
            <a:r>
              <a:rPr lang="en-IN" sz="32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FF31-57A1-DE1C-E105-0D207E28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5EEB-856A-4B48-A16F-1A9D9E930274}" type="datetime1">
              <a:rPr lang="en-IN" smtClean="0"/>
              <a:t>28-04-2023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DCAB-3F56-246C-73EE-C2B698C1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4533-921B-4161-FB17-64274A2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F79B0-3F33-D4F7-9EC7-53B50BF3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577" y="136525"/>
            <a:ext cx="1559690" cy="1596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00B00-E3D7-42AE-A4DC-B32D307E8AAA}"/>
              </a:ext>
            </a:extLst>
          </p:cNvPr>
          <p:cNvSpPr txBox="1"/>
          <p:nvPr/>
        </p:nvSpPr>
        <p:spPr>
          <a:xfrm>
            <a:off x="1489508" y="4294247"/>
            <a:ext cx="84926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ELL725 – Wireless Communication</a:t>
            </a:r>
          </a:p>
          <a:p>
            <a:pPr algn="ctr"/>
            <a:r>
              <a:rPr lang="en-IN" sz="3200" dirty="0"/>
              <a:t>Prof. Manav Bhatnagar </a:t>
            </a:r>
          </a:p>
          <a:p>
            <a:pPr algn="ctr"/>
            <a:r>
              <a:rPr lang="en-IN" sz="3200" dirty="0"/>
              <a:t>Department of  Electrical Engineering – IIT Delhi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5346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F3A5-0E14-BB80-88A7-91516F46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Comparison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4EE88-819E-0005-286B-BD5780F4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530" y="1825625"/>
            <a:ext cx="984093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B40A-ED11-C904-75C4-464D1199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FD55-2C2E-50D4-761B-A4ED4D5A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F41F-6467-4DCE-9D2E-C00BD25A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8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478E-EBF0-CACB-5A06-87CAFDD7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References: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B0DD-B491-705E-9189-53CE4E0E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M. </a:t>
            </a:r>
            <a:r>
              <a:rPr lang="en-US" dirty="0" err="1"/>
              <a:t>Alkhawatrah</a:t>
            </a:r>
            <a:r>
              <a:rPr lang="en-US" dirty="0"/>
              <a:t>, "The Performance of Supervised Machine Learning Based Relay Selection in Cooperative NOMA," in IEEE Access, vol. 11, pp. 1570-1577, 2023, </a:t>
            </a:r>
            <a:r>
              <a:rPr lang="en-US" dirty="0" err="1"/>
              <a:t>doi</a:t>
            </a:r>
            <a:r>
              <a:rPr lang="en-US" dirty="0"/>
              <a:t>: 10.1109/ACCESS.2022.3233443.</a:t>
            </a:r>
          </a:p>
          <a:p>
            <a:pPr marL="0" indent="0">
              <a:buNone/>
            </a:pPr>
            <a:r>
              <a:rPr lang="en-US" dirty="0"/>
              <a:t>[2] Z. Ding, H. Dai and H. V. Poor, "Relay Selection for Cooperative NOMA," in IEEE Wireless Communications Letters, vol. 5, no. 4, pp. 416-419, Aug. 2016, </a:t>
            </a:r>
            <a:r>
              <a:rPr lang="en-US" dirty="0" err="1"/>
              <a:t>doi</a:t>
            </a:r>
            <a:r>
              <a:rPr lang="en-US" dirty="0"/>
              <a:t>: 10.1109/LWC.2016.2574709.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98FB7-3CE8-29A1-E2C9-B74CCF32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5A8D-6409-8EF6-C09F-2389AF6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52C4-9C3C-1D66-E7B3-DAD9BFE7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1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C04C-A38D-46A2-64DE-D2EE136C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53" y="2749650"/>
            <a:ext cx="10856494" cy="1158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Thanks For Your Kind Attention </a:t>
            </a:r>
            <a:endParaRPr lang="en-IN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2159-8333-1568-0CDD-F3A9D9F9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9C37-AA71-3AF0-2DD0-62B55E09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D1E1-08CF-98A2-CC6F-CB2D620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6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2094-5501-9276-D705-8C1A8B33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46" y="77623"/>
            <a:ext cx="10515600" cy="1325563"/>
          </a:xfrm>
        </p:spPr>
        <p:txBody>
          <a:bodyPr/>
          <a:lstStyle/>
          <a:p>
            <a:r>
              <a:rPr lang="en-IN" sz="3600" b="1" dirty="0"/>
              <a:t>NOMA 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7B49-7574-2936-B5AB-7DB8AD04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46" y="966237"/>
            <a:ext cx="10094094" cy="223941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 allows multiple users to share the same frequency resources by using different power levels and/or codebooks to separate their signals at the receiver.</a:t>
            </a:r>
          </a:p>
          <a:p>
            <a:r>
              <a:rPr lang="en-US" sz="2400" dirty="0"/>
              <a:t>Advantages - </a:t>
            </a:r>
            <a:r>
              <a:rPr lang="en-IN" sz="2400" dirty="0"/>
              <a:t>Spectral Efficiency, Better User Fairness, Lower Latency</a:t>
            </a:r>
          </a:p>
          <a:p>
            <a:r>
              <a:rPr lang="en-IN" sz="2400" dirty="0"/>
              <a:t>More number of users can be served.</a:t>
            </a:r>
          </a:p>
          <a:p>
            <a:r>
              <a:rPr lang="en-US" sz="2400" dirty="0"/>
              <a:t>NOMA is being actively researched and developed for future wireless communication systems</a:t>
            </a:r>
            <a:endParaRPr lang="en-IN" sz="2400" dirty="0"/>
          </a:p>
          <a:p>
            <a:endParaRPr lang="en-IN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18BE-3ABA-D091-7628-FE9FCE4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4FA3-8564-089B-8254-A06FE7C6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A5BF-2032-4635-B739-89137C14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2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F804A-79D7-224D-B344-DA3038DA6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07" y="3283820"/>
            <a:ext cx="6508385" cy="26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CD01-6A8D-E064-8FC2-8E455C2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7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Cooperative  Communication </a:t>
            </a:r>
            <a:r>
              <a:rPr lang="en-IN" sz="3600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66E-8AE1-F207-5547-D7B33429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70" y="1019041"/>
            <a:ext cx="10124974" cy="2409959"/>
          </a:xfrm>
        </p:spPr>
        <p:txBody>
          <a:bodyPr/>
          <a:lstStyle/>
          <a:p>
            <a:r>
              <a:rPr lang="en-US" dirty="0"/>
              <a:t>Multiple users collaborate to transmit their signals to the receiver.</a:t>
            </a:r>
          </a:p>
          <a:p>
            <a:r>
              <a:rPr lang="en-US" dirty="0"/>
              <a:t>Relay, where one or more users act as relays to transmit signals from the base station to another user.</a:t>
            </a:r>
          </a:p>
          <a:p>
            <a:r>
              <a:rPr lang="en-US" dirty="0"/>
              <a:t>Relay can be a dedicated device or a user device.</a:t>
            </a:r>
          </a:p>
          <a:p>
            <a:r>
              <a:rPr lang="en-US" dirty="0"/>
              <a:t>Improved coverage area, increased reliability, and higher data rates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161B-D591-7149-7AF5-2DE2E63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3A631-CECE-0A65-706E-079916C0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687D-256D-2F63-43FA-5008D417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1: A simplified cooperative communication system model. | Download  Scientific Diagram">
            <a:extLst>
              <a:ext uri="{FF2B5EF4-FFF2-40B4-BE49-F238E27FC236}">
                <a16:creationId xmlns:a16="http://schemas.microsoft.com/office/drawing/2014/main" id="{4757B2BD-EABC-D55A-158B-F65F00343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97" y="4121181"/>
            <a:ext cx="4856746" cy="20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1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158E-9B11-8D17-E852-AA3B5AD6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E129-8D65-D8B5-F14E-F760EDB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E484-62E6-59E5-5606-616E0DA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67AAE-19BC-965D-4BE9-B8E228E5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30" y="661343"/>
            <a:ext cx="6443110" cy="2195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35A55-FFC4-5A97-B540-A3F967E77154}"/>
              </a:ext>
            </a:extLst>
          </p:cNvPr>
          <p:cNvSpPr txBox="1"/>
          <p:nvPr/>
        </p:nvSpPr>
        <p:spPr>
          <a:xfrm>
            <a:off x="651310" y="3336032"/>
            <a:ext cx="9162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Cooperative Noma: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users collaborate to transmit their signals to the receiver using superposition coding and cooperative relaying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18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FAED-3EB4-0B02-168B-ABE4B28B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System Model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99AE5C-6FC6-E135-3846-F9C0C8082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16" y="2470132"/>
            <a:ext cx="6558567" cy="34913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CA2E-D976-613C-1185-E5F4CCD8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5208-44E6-77F3-91C0-15D8D6F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E2B7-2805-9539-34EA-8CD0B28E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5A449-C1AF-E97E-FCA7-FC6A25083102}"/>
              </a:ext>
            </a:extLst>
          </p:cNvPr>
          <p:cNvSpPr txBox="1"/>
          <p:nvPr/>
        </p:nvSpPr>
        <p:spPr>
          <a:xfrm>
            <a:off x="933651" y="1209651"/>
            <a:ext cx="71034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Assumption: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Communication to user is via relay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channels are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43B7-F021-0A6D-C92F-CBBD61D1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E60A-4F83-1BD5-EFC7-BFA043F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DA2E-0E75-2A93-1754-5E5A6123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6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89D34C-04B3-B9AD-4676-4756F652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3" y="257717"/>
            <a:ext cx="48641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485F2-5D22-998D-0C03-AB3EFCA2D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4" y="991585"/>
            <a:ext cx="2743200" cy="365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B77EB-96A6-A216-EC58-58B51373D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5" y="4397413"/>
            <a:ext cx="5313702" cy="1373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38CEC-3243-9A01-68FC-E683289FD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23" y="4791195"/>
            <a:ext cx="3836680" cy="112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C663D3-8F44-09EF-7B6A-AFD7646C9DB1}"/>
                  </a:ext>
                </a:extLst>
              </p:cNvPr>
              <p:cNvSpPr txBox="1"/>
              <p:nvPr/>
            </p:nvSpPr>
            <p:spPr>
              <a:xfrm>
                <a:off x="6837323" y="4421863"/>
                <a:ext cx="2348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𝑟𝑘𝑢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18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C663D3-8F44-09EF-7B6A-AFD7646C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323" y="4421863"/>
                <a:ext cx="234888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B13E374-851C-B087-7D33-AF8B5C6B4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673" y="2105416"/>
            <a:ext cx="2335530" cy="242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251E4-B406-00EF-6FF4-769980DDB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94" y="2004427"/>
            <a:ext cx="1341706" cy="407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E2FC04-9CCC-05C0-7A19-5CC7F442123D}"/>
              </a:ext>
            </a:extLst>
          </p:cNvPr>
          <p:cNvSpPr txBox="1"/>
          <p:nvPr/>
        </p:nvSpPr>
        <p:spPr>
          <a:xfrm>
            <a:off x="677593" y="1502189"/>
            <a:ext cx="4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 For NOMA transmission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D54F21-FA0D-21B0-127C-32B8C9906B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595" y="2683055"/>
            <a:ext cx="3250005" cy="14264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3A64EA-3AE6-2354-4A0C-6F06FF2D6B59}"/>
              </a:ext>
            </a:extLst>
          </p:cNvPr>
          <p:cNvSpPr txBox="1"/>
          <p:nvPr/>
        </p:nvSpPr>
        <p:spPr>
          <a:xfrm>
            <a:off x="4369484" y="2915983"/>
            <a:ext cx="160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 User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F457A-789B-F76A-162E-EF9421D39AAA}"/>
              </a:ext>
            </a:extLst>
          </p:cNvPr>
          <p:cNvSpPr txBox="1"/>
          <p:nvPr/>
        </p:nvSpPr>
        <p:spPr>
          <a:xfrm>
            <a:off x="4473526" y="3459880"/>
            <a:ext cx="16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User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667E61-B01A-2F3A-F7ED-8D022E816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2062" y="3031166"/>
            <a:ext cx="3988282" cy="365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FB987E-CCAF-6ADD-9DAC-37B743B4E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7592" y="2544151"/>
            <a:ext cx="1433008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7349F1-39C0-7A76-01EC-F232D8A065FA}"/>
              </a:ext>
            </a:extLst>
          </p:cNvPr>
          <p:cNvSpPr txBox="1"/>
          <p:nvPr/>
        </p:nvSpPr>
        <p:spPr>
          <a:xfrm>
            <a:off x="6744408" y="1477367"/>
            <a:ext cx="33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For OMA transmission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AADD1A-E856-14C0-2110-043BF3BF0B7F}"/>
              </a:ext>
            </a:extLst>
          </p:cNvPr>
          <p:cNvCxnSpPr/>
          <p:nvPr/>
        </p:nvCxnSpPr>
        <p:spPr>
          <a:xfrm>
            <a:off x="6569612" y="1223889"/>
            <a:ext cx="0" cy="272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FA733F-19D9-4256-7E1C-B336DE7AF3B7}"/>
              </a:ext>
            </a:extLst>
          </p:cNvPr>
          <p:cNvCxnSpPr>
            <a:cxnSpLocks/>
          </p:cNvCxnSpPr>
          <p:nvPr/>
        </p:nvCxnSpPr>
        <p:spPr>
          <a:xfrm>
            <a:off x="6569612" y="1223889"/>
            <a:ext cx="5008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549B4E-52B1-025D-3C34-8E3996A6A846}"/>
              </a:ext>
            </a:extLst>
          </p:cNvPr>
          <p:cNvCxnSpPr>
            <a:cxnSpLocks/>
          </p:cNvCxnSpPr>
          <p:nvPr/>
        </p:nvCxnSpPr>
        <p:spPr>
          <a:xfrm>
            <a:off x="6569612" y="3950677"/>
            <a:ext cx="5008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5FA2E-6F88-A57D-7632-9B3C0CB84050}"/>
              </a:ext>
            </a:extLst>
          </p:cNvPr>
          <p:cNvCxnSpPr/>
          <p:nvPr/>
        </p:nvCxnSpPr>
        <p:spPr>
          <a:xfrm>
            <a:off x="11575366" y="1223889"/>
            <a:ext cx="0" cy="272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E8E0C4-22FD-5A33-422D-9721FE7D7E7F}"/>
              </a:ext>
            </a:extLst>
          </p:cNvPr>
          <p:cNvCxnSpPr>
            <a:cxnSpLocks/>
          </p:cNvCxnSpPr>
          <p:nvPr/>
        </p:nvCxnSpPr>
        <p:spPr>
          <a:xfrm>
            <a:off x="657665" y="255372"/>
            <a:ext cx="488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B4FBFA-4233-2CE1-0919-13076CEB83FE}"/>
              </a:ext>
            </a:extLst>
          </p:cNvPr>
          <p:cNvCxnSpPr>
            <a:cxnSpLocks/>
          </p:cNvCxnSpPr>
          <p:nvPr/>
        </p:nvCxnSpPr>
        <p:spPr>
          <a:xfrm>
            <a:off x="677593" y="1502189"/>
            <a:ext cx="488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3D9485-1413-060E-DA05-D1B937A31A04}"/>
              </a:ext>
            </a:extLst>
          </p:cNvPr>
          <p:cNvCxnSpPr>
            <a:cxnSpLocks/>
          </p:cNvCxnSpPr>
          <p:nvPr/>
        </p:nvCxnSpPr>
        <p:spPr>
          <a:xfrm>
            <a:off x="655320" y="255372"/>
            <a:ext cx="0" cy="124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8FEB26-79B3-362E-9BB2-9D0C5C42A5E6}"/>
              </a:ext>
            </a:extLst>
          </p:cNvPr>
          <p:cNvCxnSpPr>
            <a:cxnSpLocks/>
          </p:cNvCxnSpPr>
          <p:nvPr/>
        </p:nvCxnSpPr>
        <p:spPr>
          <a:xfrm>
            <a:off x="5541693" y="255372"/>
            <a:ext cx="0" cy="124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9A6A-8DA9-927A-4E2A-F18F81B1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25" y="233410"/>
            <a:ext cx="4973207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SVM :</a:t>
            </a:r>
          </a:p>
          <a:p>
            <a:r>
              <a:rPr lang="en-US" sz="2000" dirty="0"/>
              <a:t>SVMs are a type of supervised learning algorithm used in machine learning for classification and regression analysis.</a:t>
            </a:r>
          </a:p>
          <a:p>
            <a:r>
              <a:rPr lang="en-IN" sz="2000" dirty="0"/>
              <a:t> </a:t>
            </a:r>
            <a:r>
              <a:rPr lang="en-US" sz="2000" dirty="0"/>
              <a:t>The basic idea behind SVMs is to find the hyperplane that maximally separates the data points of different classes in the feature space.</a:t>
            </a:r>
          </a:p>
          <a:p>
            <a:r>
              <a:rPr lang="en-US" sz="2000" dirty="0"/>
              <a:t>For k class SVMs we model k different binary SVM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1026" name="Picture 2" descr="Support Vector Machine Algorithm">
            <a:extLst>
              <a:ext uri="{FF2B5EF4-FFF2-40B4-BE49-F238E27FC236}">
                <a16:creationId xmlns:a16="http://schemas.microsoft.com/office/drawing/2014/main" id="{B1E7DEA3-C42B-659E-7703-87BAF1706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4"/>
          <a:stretch/>
        </p:blipFill>
        <p:spPr bwMode="auto">
          <a:xfrm>
            <a:off x="1912452" y="3399882"/>
            <a:ext cx="4114801" cy="28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E237-ECCF-B947-CF4C-A8A84B6C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16897A0-5CCE-47D3-91D8-BC7587C80E83}" type="datetime1">
              <a:rPr lang="en-IN" smtClean="0"/>
              <a:pPr>
                <a:spcAft>
                  <a:spcPts val="600"/>
                </a:spcAft>
              </a:pPr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E79B-F054-93B8-0227-8EDC85F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D137-51C6-4D86-5B51-E7246700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DE05EA-5BB0-4103-9CD6-9957007D9B97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6609800-A1B9-4A4D-4BEB-0F94CB80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12" y="640711"/>
            <a:ext cx="4812976" cy="30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D66555-878E-B506-1E78-5BEBA917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097" y="0"/>
            <a:ext cx="1329854" cy="1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7420-4037-76C1-3481-0D8E312B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81D8-72A8-9F77-1B9D-75824C3C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6791-AB24-B12A-DFC0-DF33167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8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17DB-5F3B-3D96-BCB8-A9D4624C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87" y="136525"/>
            <a:ext cx="10452234" cy="4351338"/>
          </a:xfrm>
        </p:spPr>
        <p:txBody>
          <a:bodyPr/>
          <a:lstStyle/>
          <a:p>
            <a:r>
              <a:rPr lang="en-US" dirty="0"/>
              <a:t>For data classifier, we Kernel</a:t>
            </a:r>
          </a:p>
          <a:p>
            <a:pPr marL="0" indent="0">
              <a:buNone/>
            </a:pPr>
            <a:r>
              <a:rPr lang="en-US" dirty="0"/>
              <a:t>Kernel :  </a:t>
            </a:r>
          </a:p>
          <a:p>
            <a:r>
              <a:rPr lang="en-US" dirty="0"/>
              <a:t>Measures the similarity between two data points in a high-dimensional space. </a:t>
            </a:r>
          </a:p>
          <a:p>
            <a:r>
              <a:rPr lang="en-US" dirty="0"/>
              <a:t>It maps the input data into a high-dimensional feature space</a:t>
            </a:r>
          </a:p>
          <a:p>
            <a:r>
              <a:rPr lang="en-US" dirty="0"/>
              <a:t>Various types of kernels: linear kernels, polynomial kernels, and radial basis function (RBF) kernels.</a:t>
            </a:r>
          </a:p>
          <a:p>
            <a:r>
              <a:rPr lang="en-US" dirty="0"/>
              <a:t> Gaussian : K(x, x') = exp(-gamma * ||x - x'||^2)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32E8A7D-EEFB-3853-9467-96E02688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9892" y="3904315"/>
            <a:ext cx="5721416" cy="2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5CFB-4D37-872C-701E-B12F97B5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DDEE-2B35-EE44-8677-092E4C7F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Throughput comparison</a:t>
            </a:r>
          </a:p>
          <a:p>
            <a:r>
              <a:rPr lang="en-US" dirty="0"/>
              <a:t>All the stages have been implemented by us on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60D4-88C5-042A-AB0F-F77B87EA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97A0-5CCE-47D3-91D8-BC7587C80E8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950B-88EB-D123-8337-38AE0C30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Wireless Communication - Prof. Manav Bhatnagar, IIT Delhi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BEED-04BC-8314-FBCA-114FCB5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05EA-5BB0-4103-9CD6-9957007D9B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5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593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The Performance Analysis of Supervised Machine Learning in Cooperative NOMA </vt:lpstr>
      <vt:lpstr>NOMA :</vt:lpstr>
      <vt:lpstr>Cooperative  Communication : </vt:lpstr>
      <vt:lpstr>PowerPoint Presentation</vt:lpstr>
      <vt:lpstr>System Model</vt:lpstr>
      <vt:lpstr>PowerPoint Presentation</vt:lpstr>
      <vt:lpstr>PowerPoint Presentation</vt:lpstr>
      <vt:lpstr>PowerPoint Presentation</vt:lpstr>
      <vt:lpstr>Simulation</vt:lpstr>
      <vt:lpstr>Throughput Comparison</vt:lpstr>
      <vt:lpstr>References: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Performance of Supervised Machine Learning Based Relay Selection in Cooperative NOMA</dc:title>
  <dc:creator>narveer dhull</dc:creator>
  <cp:lastModifiedBy>Sai Teja Pabbisetti</cp:lastModifiedBy>
  <cp:revision>7</cp:revision>
  <dcterms:created xsi:type="dcterms:W3CDTF">2023-04-26T19:27:21Z</dcterms:created>
  <dcterms:modified xsi:type="dcterms:W3CDTF">2023-04-28T06:48:00Z</dcterms:modified>
</cp:coreProperties>
</file>