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60" r:id="rId3"/>
    <p:sldId id="269" r:id="rId4"/>
    <p:sldId id="267" r:id="rId5"/>
    <p:sldId id="272" r:id="rId6"/>
    <p:sldId id="276" r:id="rId7"/>
    <p:sldId id="268" r:id="rId8"/>
    <p:sldId id="274" r:id="rId9"/>
    <p:sldId id="275" r:id="rId10"/>
    <p:sldId id="277" r:id="rId11"/>
    <p:sldId id="278" r:id="rId12"/>
    <p:sldId id="279" r:id="rId13"/>
    <p:sldId id="280" r:id="rId14"/>
    <p:sldId id="273" r:id="rId15"/>
    <p:sldId id="270" r:id="rId16"/>
    <p:sldId id="281" r:id="rId17"/>
    <p:sldId id="271" r:id="rId18"/>
  </p:sldIdLst>
  <p:sldSz cx="12192000" cy="6858000"/>
  <p:notesSz cx="6858000" cy="9144000"/>
  <p:embeddedFontLst>
    <p:embeddedFont>
      <p:font typeface="Bodoni" panose="020B0604020202020204" charset="0"/>
      <p:regular r:id="rId20"/>
      <p:bold r:id="rId21"/>
      <p:italic r:id="rId22"/>
      <p:boldItalic r:id="rId23"/>
    </p:embeddedFont>
    <p:embeddedFont>
      <p:font typeface="Gill Sans" panose="020B0604020202020204" charset="0"/>
      <p:regular r:id="rId24"/>
      <p:bold r:id="rId25"/>
    </p:embeddedFont>
    <p:embeddedFont>
      <p:font typeface="Impact" panose="020B0806030902050204" pitchFamily="3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hz9DzoTsyPFT6fjlBHMi3cWXis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F6EFC376-CE96-935E-BF6E-0A447AF15ED0}"/>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A18B2617-D4F1-C10C-75C2-4F6ACF26A4F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6920809E-808F-5890-D1B4-8FAF455815F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209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AD842A6A-CF84-165D-190C-66CF233CE9B3}"/>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313973C9-D31E-6980-B847-12569380E10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92485E02-2F26-6FFA-9980-102E5F1F40D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6291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86C93332-2711-D564-D9A9-65F9F2BC877B}"/>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CF03131C-343D-7004-D81F-75C94E3691B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BA1CB197-F08D-0F98-C66C-B552A75C1E8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6835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336E1F2D-3935-4042-7D00-4ADF1593B997}"/>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2B92EA04-0F23-BCF3-1940-44FE423A746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D5EAFDF0-4476-0367-0AD8-D7A95011E0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693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5E7E73DF-D848-3623-C8A1-F8D47C236966}"/>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F8FCE9B0-59A4-8C5A-26A7-710513A0E36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28372968-2CC5-0F71-7327-19FEB5043DA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3007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8E1509D7-67EF-B546-1F28-9A5164DD1870}"/>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52E980BC-5B11-0EF6-BB07-9D37B9C31BE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E69AA639-CF38-2890-7E69-51BAF15E50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6982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797A97D3-6DD8-D003-21FE-EAFB1624354F}"/>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1330D02F-08FA-04AE-6852-FFF21FEC605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92D6B6B0-80FC-81E7-1AE6-78796C8D238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8046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2FF3CD0A-07EB-7957-15BE-F1F2C1E2153D}"/>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EA010215-E7C0-E539-ED91-F76DAA7F8E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F367A2D3-FBE8-D1FA-6707-47557307DA8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8173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A9E62490-0217-1093-8754-45B82910BBD1}"/>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01550921-341F-70F2-07B1-26F705BCCA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D0AB5E0C-91B3-EEED-79A0-B141005BC51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5638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4C41B84E-9EE5-C222-6CFF-F71ABC5FB50A}"/>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4430F98E-E3AE-095A-3BAA-5F883024A05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FA6BFF14-ABE3-D3F4-FBB0-7A827CD9D5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5024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A94BAF5F-16DE-01DE-E38A-F25E133A9671}"/>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319807DB-DC19-6136-03C6-2E36D288912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A2C86709-272F-C0A7-23D0-A28D30DA4F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393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0E64EC74-ED87-0332-8CC7-793F9D31DE45}"/>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6FE5A68C-ACE1-1B77-E1A7-43202EF01C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FC72D1F6-869D-2FCD-7B1E-F9FF78D10C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593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DF508ACE-B879-3919-84F0-ACCD6FEC6CEC}"/>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A50D60C0-B8D6-BFF8-CF12-F320AF5C349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64C0099A-22FE-E3E0-C09C-5657E2F587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740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CBEBF073-353C-777D-7B57-55E232348BEE}"/>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3A89F7AB-302A-7998-D7DF-64E77D65FE9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EF79760E-0125-9AA8-1B7B-60B58150FA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190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CD27E302-DA74-6AB8-7B36-A9ABF41FF2B0}"/>
            </a:ext>
          </a:extLst>
        </p:cNvPr>
        <p:cNvGrpSpPr/>
        <p:nvPr/>
      </p:nvGrpSpPr>
      <p:grpSpPr>
        <a:xfrm>
          <a:off x="0" y="0"/>
          <a:ext cx="0" cy="0"/>
          <a:chOff x="0" y="0"/>
          <a:chExt cx="0" cy="0"/>
        </a:xfrm>
      </p:grpSpPr>
      <p:sp>
        <p:nvSpPr>
          <p:cNvPr id="123" name="Google Shape;123;p5:notes">
            <a:extLst>
              <a:ext uri="{FF2B5EF4-FFF2-40B4-BE49-F238E27FC236}">
                <a16:creationId xmlns:a16="http://schemas.microsoft.com/office/drawing/2014/main" id="{C7565B1E-F671-9F47-C94C-34EE6C7AF51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a:extLst>
              <a:ext uri="{FF2B5EF4-FFF2-40B4-BE49-F238E27FC236}">
                <a16:creationId xmlns:a16="http://schemas.microsoft.com/office/drawing/2014/main" id="{261CB9C1-D81F-53EE-3836-826EE2215F3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224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7"/>
        <p:cNvGrpSpPr/>
        <p:nvPr/>
      </p:nvGrpSpPr>
      <p:grpSpPr>
        <a:xfrm>
          <a:off x="0" y="0"/>
          <a:ext cx="0" cy="0"/>
          <a:chOff x="0" y="0"/>
          <a:chExt cx="0" cy="0"/>
        </a:xfrm>
      </p:grpSpPr>
      <p:sp>
        <p:nvSpPr>
          <p:cNvPr id="18" name="Google Shape;18;p38" title="scalloped circle"/>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9" name="Google Shape;19;p38"/>
          <p:cNvSpPr txBox="1">
            <a:spLocks noGrp="1"/>
          </p:cNvSpPr>
          <p:nvPr>
            <p:ph type="ctrTitle"/>
          </p:nvPr>
        </p:nvSpPr>
        <p:spPr>
          <a:xfrm>
            <a:off x="1078523" y="1098388"/>
            <a:ext cx="10318418" cy="439498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0000"/>
              <a:buFont typeface="Impact"/>
              <a:buNone/>
              <a:defRPr sz="10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8"/>
          <p:cNvSpPr txBox="1">
            <a:spLocks noGrp="1"/>
          </p:cNvSpPr>
          <p:nvPr>
            <p:ph type="subTitle" idx="1"/>
          </p:nvPr>
        </p:nvSpPr>
        <p:spPr>
          <a:xfrm>
            <a:off x="2215045" y="5979196"/>
            <a:ext cx="8045373" cy="742279"/>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700"/>
              </a:spcBef>
              <a:spcAft>
                <a:spcPts val="0"/>
              </a:spcAft>
              <a:buSzPts val="2000"/>
              <a:buNone/>
              <a:defRPr sz="2000" b="1" i="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a:endParaRPr/>
          </a:p>
        </p:txBody>
      </p:sp>
      <p:sp>
        <p:nvSpPr>
          <p:cNvPr id="21" name="Google Shape;21;p38"/>
          <p:cNvSpPr txBox="1">
            <a:spLocks noGrp="1"/>
          </p:cNvSpPr>
          <p:nvPr>
            <p:ph type="dt" idx="10"/>
          </p:nvPr>
        </p:nvSpPr>
        <p:spPr>
          <a:xfrm>
            <a:off x="1078523"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8"/>
          <p:cNvSpPr txBox="1">
            <a:spLocks noGrp="1"/>
          </p:cNvSpPr>
          <p:nvPr>
            <p:ph type="ftr" idx="11"/>
          </p:nvPr>
        </p:nvSpPr>
        <p:spPr>
          <a:xfrm>
            <a:off x="4180332"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8"/>
          <p:cNvSpPr txBox="1">
            <a:spLocks noGrp="1"/>
          </p:cNvSpPr>
          <p:nvPr>
            <p:ph type="sldNum" idx="12"/>
          </p:nvPr>
        </p:nvSpPr>
        <p:spPr>
          <a:xfrm>
            <a:off x="9067218" y="6375679"/>
            <a:ext cx="2329723"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8" title="left edge border"/>
          <p:cNvSpPr/>
          <p:nvPr/>
        </p:nvSpPr>
        <p:spPr>
          <a:xfrm>
            <a:off x="0" y="0"/>
            <a:ext cx="283464"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9"/>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35" name="Google Shape;35;p39"/>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9"/>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9"/>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3"/>
        <p:cNvGrpSpPr/>
        <p:nvPr/>
      </p:nvGrpSpPr>
      <p:grpSpPr>
        <a:xfrm>
          <a:off x="0" y="0"/>
          <a:ext cx="0" cy="0"/>
          <a:chOff x="0" y="0"/>
          <a:chExt cx="0" cy="0"/>
        </a:xfrm>
      </p:grpSpPr>
      <p:sp>
        <p:nvSpPr>
          <p:cNvPr id="44" name="Google Shape;44;p43"/>
          <p:cNvSpPr txBox="1">
            <a:spLocks noGrp="1"/>
          </p:cNvSpPr>
          <p:nvPr>
            <p:ph type="title"/>
          </p:nvPr>
        </p:nvSpPr>
        <p:spPr>
          <a:xfrm>
            <a:off x="3242929" y="1073888"/>
            <a:ext cx="8187071" cy="40646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3"/>
          <p:cNvSpPr txBox="1">
            <a:spLocks noGrp="1"/>
          </p:cNvSpPr>
          <p:nvPr>
            <p:ph type="body" idx="1"/>
          </p:nvPr>
        </p:nvSpPr>
        <p:spPr>
          <a:xfrm>
            <a:off x="3242930" y="5159781"/>
            <a:ext cx="7017488" cy="95113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2000"/>
              <a:buNone/>
              <a:defRPr sz="2000" b="1" i="0" cap="none">
                <a:solidFill>
                  <a:schemeClr val="accent1"/>
                </a:solidFill>
              </a:defRPr>
            </a:lvl1pPr>
            <a:lvl2pPr marL="914400" lvl="1" indent="-228600" algn="l">
              <a:lnSpc>
                <a:spcPct val="110000"/>
              </a:lnSpc>
              <a:spcBef>
                <a:spcPts val="700"/>
              </a:spcBef>
              <a:spcAft>
                <a:spcPts val="0"/>
              </a:spcAft>
              <a:buSzPts val="2000"/>
              <a:buNone/>
              <a:defRPr sz="2000">
                <a:solidFill>
                  <a:schemeClr val="lt1"/>
                </a:solidFill>
              </a:defRPr>
            </a:lvl2pPr>
            <a:lvl3pPr marL="1371600" lvl="2" indent="-228600" algn="l">
              <a:lnSpc>
                <a:spcPct val="110000"/>
              </a:lnSpc>
              <a:spcBef>
                <a:spcPts val="700"/>
              </a:spcBef>
              <a:spcAft>
                <a:spcPts val="0"/>
              </a:spcAft>
              <a:buSzPts val="1800"/>
              <a:buNone/>
              <a:defRPr sz="1800">
                <a:solidFill>
                  <a:schemeClr val="lt1"/>
                </a:solidFill>
              </a:defRPr>
            </a:lvl3pPr>
            <a:lvl4pPr marL="1828800" lvl="3" indent="-228600" algn="l">
              <a:lnSpc>
                <a:spcPct val="110000"/>
              </a:lnSpc>
              <a:spcBef>
                <a:spcPts val="700"/>
              </a:spcBef>
              <a:spcAft>
                <a:spcPts val="0"/>
              </a:spcAft>
              <a:buSzPts val="1600"/>
              <a:buNone/>
              <a:defRPr sz="1600">
                <a:solidFill>
                  <a:schemeClr val="lt1"/>
                </a:solidFill>
              </a:defRPr>
            </a:lvl4pPr>
            <a:lvl5pPr marL="2286000" lvl="4" indent="-228600" algn="l">
              <a:lnSpc>
                <a:spcPct val="110000"/>
              </a:lnSpc>
              <a:spcBef>
                <a:spcPts val="700"/>
              </a:spcBef>
              <a:spcAft>
                <a:spcPts val="0"/>
              </a:spcAft>
              <a:buSzPts val="1600"/>
              <a:buNone/>
              <a:defRPr sz="1600">
                <a:solidFill>
                  <a:schemeClr val="lt1"/>
                </a:solidFill>
              </a:defRPr>
            </a:lvl5pPr>
            <a:lvl6pPr marL="2743200" lvl="5" indent="-228600" algn="l">
              <a:lnSpc>
                <a:spcPct val="110000"/>
              </a:lnSpc>
              <a:spcBef>
                <a:spcPts val="700"/>
              </a:spcBef>
              <a:spcAft>
                <a:spcPts val="0"/>
              </a:spcAft>
              <a:buSzPts val="1600"/>
              <a:buNone/>
              <a:defRPr sz="1600">
                <a:solidFill>
                  <a:schemeClr val="lt1"/>
                </a:solidFill>
              </a:defRPr>
            </a:lvl6pPr>
            <a:lvl7pPr marL="3200400" lvl="6" indent="-228600" algn="l">
              <a:lnSpc>
                <a:spcPct val="110000"/>
              </a:lnSpc>
              <a:spcBef>
                <a:spcPts val="700"/>
              </a:spcBef>
              <a:spcAft>
                <a:spcPts val="0"/>
              </a:spcAft>
              <a:buSzPts val="1600"/>
              <a:buNone/>
              <a:defRPr sz="1600">
                <a:solidFill>
                  <a:schemeClr val="lt1"/>
                </a:solidFill>
              </a:defRPr>
            </a:lvl7pPr>
            <a:lvl8pPr marL="3657600" lvl="7" indent="-228600" algn="l">
              <a:lnSpc>
                <a:spcPct val="110000"/>
              </a:lnSpc>
              <a:spcBef>
                <a:spcPts val="700"/>
              </a:spcBef>
              <a:spcAft>
                <a:spcPts val="0"/>
              </a:spcAft>
              <a:buSzPts val="1600"/>
              <a:buNone/>
              <a:defRPr sz="1600">
                <a:solidFill>
                  <a:schemeClr val="lt1"/>
                </a:solidFill>
              </a:defRPr>
            </a:lvl8pPr>
            <a:lvl9pPr marL="4114800" lvl="8" indent="-228600" algn="l">
              <a:lnSpc>
                <a:spcPct val="110000"/>
              </a:lnSpc>
              <a:spcBef>
                <a:spcPts val="700"/>
              </a:spcBef>
              <a:spcAft>
                <a:spcPts val="0"/>
              </a:spcAft>
              <a:buSzPts val="1600"/>
              <a:buNone/>
              <a:defRPr sz="1600">
                <a:solidFill>
                  <a:schemeClr val="lt1"/>
                </a:solidFill>
              </a:defRPr>
            </a:lvl9pPr>
          </a:lstStyle>
          <a:p>
            <a:endParaRPr/>
          </a:p>
        </p:txBody>
      </p:sp>
      <p:sp>
        <p:nvSpPr>
          <p:cNvPr id="46" name="Google Shape;46;p43"/>
          <p:cNvSpPr txBox="1">
            <a:spLocks noGrp="1"/>
          </p:cNvSpPr>
          <p:nvPr>
            <p:ph type="dt" idx="10"/>
          </p:nvPr>
        </p:nvSpPr>
        <p:spPr>
          <a:xfrm>
            <a:off x="3236546" y="6375679"/>
            <a:ext cx="1493947"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3"/>
          <p:cNvSpPr txBox="1">
            <a:spLocks noGrp="1"/>
          </p:cNvSpPr>
          <p:nvPr>
            <p:ph type="ftr" idx="11"/>
          </p:nvPr>
        </p:nvSpPr>
        <p:spPr>
          <a:xfrm>
            <a:off x="5279064"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3"/>
          <p:cNvSpPr txBox="1">
            <a:spLocks noGrp="1"/>
          </p:cNvSpPr>
          <p:nvPr>
            <p:ph type="sldNum" idx="12"/>
          </p:nvPr>
        </p:nvSpPr>
        <p:spPr>
          <a:xfrm>
            <a:off x="9942434" y="6375679"/>
            <a:ext cx="148756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grpSp>
        <p:nvGrpSpPr>
          <p:cNvPr id="49" name="Google Shape;49;p43" title="left scallop shape"/>
          <p:cNvGrpSpPr/>
          <p:nvPr/>
        </p:nvGrpSpPr>
        <p:grpSpPr>
          <a:xfrm>
            <a:off x="0" y="0"/>
            <a:ext cx="2814638" cy="6858000"/>
            <a:chOff x="0" y="0"/>
            <a:chExt cx="2814638" cy="6858000"/>
          </a:xfrm>
        </p:grpSpPr>
        <p:sp>
          <p:nvSpPr>
            <p:cNvPr id="50" name="Google Shape;50;p43" title="left scallop shape"/>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51" name="Google Shape;51;p43" title="left scallop inline"/>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45"/>
          <p:cNvSpPr txBox="1">
            <a:spLocks noGrp="1"/>
          </p:cNvSpPr>
          <p:nvPr>
            <p:ph type="title"/>
          </p:nvPr>
        </p:nvSpPr>
        <p:spPr>
          <a:xfrm>
            <a:off x="1252728" y="381000"/>
            <a:ext cx="10172700" cy="149351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body" idx="1"/>
          </p:nvPr>
        </p:nvSpPr>
        <p:spPr>
          <a:xfrm>
            <a:off x="1251678"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5" name="Google Shape;55;p45"/>
          <p:cNvSpPr txBox="1">
            <a:spLocks noGrp="1"/>
          </p:cNvSpPr>
          <p:nvPr>
            <p:ph type="body" idx="2"/>
          </p:nvPr>
        </p:nvSpPr>
        <p:spPr>
          <a:xfrm>
            <a:off x="1257300"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6" name="Google Shape;56;p45"/>
          <p:cNvSpPr txBox="1">
            <a:spLocks noGrp="1"/>
          </p:cNvSpPr>
          <p:nvPr>
            <p:ph type="body" idx="3"/>
          </p:nvPr>
        </p:nvSpPr>
        <p:spPr>
          <a:xfrm>
            <a:off x="6633864"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7" name="Google Shape;57;p45"/>
          <p:cNvSpPr txBox="1">
            <a:spLocks noGrp="1"/>
          </p:cNvSpPr>
          <p:nvPr>
            <p:ph type="body" idx="4"/>
          </p:nvPr>
        </p:nvSpPr>
        <p:spPr>
          <a:xfrm>
            <a:off x="6633864"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8" name="Google Shape;58;p45"/>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5"/>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5"/>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46"/>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6"/>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6"/>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47"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7" name="Google Shape;67;p47"/>
          <p:cNvSpPr txBox="1">
            <a:spLocks noGrp="1"/>
          </p:cNvSpPr>
          <p:nvPr>
            <p:ph type="title"/>
          </p:nvPr>
        </p:nvSpPr>
        <p:spPr>
          <a:xfrm>
            <a:off x="8337884" y="457199"/>
            <a:ext cx="3092115" cy="119667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cap="none">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7"/>
          <p:cNvSpPr txBox="1">
            <a:spLocks noGrp="1"/>
          </p:cNvSpPr>
          <p:nvPr>
            <p:ph type="body" idx="1"/>
          </p:nvPr>
        </p:nvSpPr>
        <p:spPr>
          <a:xfrm>
            <a:off x="765051" y="920377"/>
            <a:ext cx="6158418" cy="4985124"/>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700"/>
              </a:spcBef>
              <a:spcAft>
                <a:spcPts val="0"/>
              </a:spcAft>
              <a:buSzPts val="3200"/>
              <a:buChar char="•"/>
              <a:defRPr sz="3200"/>
            </a:lvl1pPr>
            <a:lvl2pPr marL="914400" lvl="1" indent="-406400" algn="l">
              <a:lnSpc>
                <a:spcPct val="110000"/>
              </a:lnSpc>
              <a:spcBef>
                <a:spcPts val="700"/>
              </a:spcBef>
              <a:spcAft>
                <a:spcPts val="0"/>
              </a:spcAft>
              <a:buSzPts val="2800"/>
              <a:buChar char="–"/>
              <a:defRPr sz="2800"/>
            </a:lvl2pPr>
            <a:lvl3pPr marL="1371600" lvl="2" indent="-381000" algn="l">
              <a:lnSpc>
                <a:spcPct val="110000"/>
              </a:lnSpc>
              <a:spcBef>
                <a:spcPts val="700"/>
              </a:spcBef>
              <a:spcAft>
                <a:spcPts val="0"/>
              </a:spcAft>
              <a:buSzPts val="2400"/>
              <a:buChar char="•"/>
              <a:defRPr sz="2400"/>
            </a:lvl3pPr>
            <a:lvl4pPr marL="1828800" lvl="3" indent="-355600" algn="l">
              <a:lnSpc>
                <a:spcPct val="110000"/>
              </a:lnSpc>
              <a:spcBef>
                <a:spcPts val="700"/>
              </a:spcBef>
              <a:spcAft>
                <a:spcPts val="0"/>
              </a:spcAft>
              <a:buSzPts val="2000"/>
              <a:buChar char="–"/>
              <a:defRPr sz="2000"/>
            </a:lvl4pPr>
            <a:lvl5pPr marL="2286000" lvl="4" indent="-355600" algn="l">
              <a:lnSpc>
                <a:spcPct val="110000"/>
              </a:lnSpc>
              <a:spcBef>
                <a:spcPts val="700"/>
              </a:spcBef>
              <a:spcAft>
                <a:spcPts val="0"/>
              </a:spcAft>
              <a:buSzPts val="2000"/>
              <a:buChar char="•"/>
              <a:defRPr sz="2000"/>
            </a:lvl5pPr>
            <a:lvl6pPr marL="2743200" lvl="5" indent="-355600" algn="l">
              <a:lnSpc>
                <a:spcPct val="110000"/>
              </a:lnSpc>
              <a:spcBef>
                <a:spcPts val="700"/>
              </a:spcBef>
              <a:spcAft>
                <a:spcPts val="0"/>
              </a:spcAft>
              <a:buSzPts val="2000"/>
              <a:buChar char="–"/>
              <a:defRPr sz="2000"/>
            </a:lvl6pPr>
            <a:lvl7pPr marL="3200400" lvl="6" indent="-355600" algn="l">
              <a:lnSpc>
                <a:spcPct val="110000"/>
              </a:lnSpc>
              <a:spcBef>
                <a:spcPts val="700"/>
              </a:spcBef>
              <a:spcAft>
                <a:spcPts val="0"/>
              </a:spcAft>
              <a:buSzPts val="2000"/>
              <a:buChar char="•"/>
              <a:defRPr sz="2000"/>
            </a:lvl7pPr>
            <a:lvl8pPr marL="3657600" lvl="7" indent="-355600" algn="l">
              <a:lnSpc>
                <a:spcPct val="110000"/>
              </a:lnSpc>
              <a:spcBef>
                <a:spcPts val="700"/>
              </a:spcBef>
              <a:spcAft>
                <a:spcPts val="0"/>
              </a:spcAft>
              <a:buSzPts val="2000"/>
              <a:buChar char="–"/>
              <a:defRPr sz="2000"/>
            </a:lvl8pPr>
            <a:lvl9pPr marL="4114800" lvl="8" indent="-355600" algn="l">
              <a:lnSpc>
                <a:spcPct val="110000"/>
              </a:lnSpc>
              <a:spcBef>
                <a:spcPts val="700"/>
              </a:spcBef>
              <a:spcAft>
                <a:spcPts val="0"/>
              </a:spcAft>
              <a:buSzPts val="2000"/>
              <a:buChar char="•"/>
              <a:defRPr sz="2000"/>
            </a:lvl9pPr>
          </a:lstStyle>
          <a:p>
            <a:endParaRPr/>
          </a:p>
        </p:txBody>
      </p:sp>
      <p:sp>
        <p:nvSpPr>
          <p:cNvPr id="69" name="Google Shape;69;p47"/>
          <p:cNvSpPr txBox="1">
            <a:spLocks noGrp="1"/>
          </p:cNvSpPr>
          <p:nvPr>
            <p:ph type="body" idx="2"/>
          </p:nvPr>
        </p:nvSpPr>
        <p:spPr>
          <a:xfrm>
            <a:off x="8337885" y="1741336"/>
            <a:ext cx="3092115"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70" name="Google Shape;70;p47"/>
          <p:cNvSpPr txBox="1">
            <a:spLocks noGrp="1"/>
          </p:cNvSpPr>
          <p:nvPr>
            <p:ph type="dt" idx="10"/>
          </p:nvPr>
        </p:nvSpPr>
        <p:spPr>
          <a:xfrm>
            <a:off x="765051" y="6375679"/>
            <a:ext cx="1233355"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7"/>
          <p:cNvSpPr txBox="1">
            <a:spLocks noGrp="1"/>
          </p:cNvSpPr>
          <p:nvPr>
            <p:ph type="ftr" idx="11"/>
          </p:nvPr>
        </p:nvSpPr>
        <p:spPr>
          <a:xfrm>
            <a:off x="2103620" y="6375679"/>
            <a:ext cx="3482179"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7"/>
          <p:cNvSpPr txBox="1">
            <a:spLocks noGrp="1"/>
          </p:cNvSpPr>
          <p:nvPr>
            <p:ph type="sldNum" idx="12"/>
          </p:nvPr>
        </p:nvSpPr>
        <p:spPr>
          <a:xfrm>
            <a:off x="5691014" y="6375679"/>
            <a:ext cx="123245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47"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48"/>
          <p:cNvSpPr>
            <a:spLocks noGrp="1"/>
          </p:cNvSpPr>
          <p:nvPr>
            <p:ph type="pic" idx="2"/>
          </p:nvPr>
        </p:nvSpPr>
        <p:spPr>
          <a:xfrm>
            <a:off x="283464" y="0"/>
            <a:ext cx="7355585" cy="6857999"/>
          </a:xfrm>
          <a:prstGeom prst="rect">
            <a:avLst/>
          </a:prstGeom>
          <a:noFill/>
          <a:ln>
            <a:noFill/>
          </a:ln>
        </p:spPr>
      </p:sp>
      <p:sp>
        <p:nvSpPr>
          <p:cNvPr id="76" name="Google Shape;76;p48"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7" name="Google Shape;77;p48"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8"/>
          <p:cNvSpPr txBox="1">
            <a:spLocks noGrp="1"/>
          </p:cNvSpPr>
          <p:nvPr>
            <p:ph type="title"/>
          </p:nvPr>
        </p:nvSpPr>
        <p:spPr>
          <a:xfrm>
            <a:off x="8337883" y="457200"/>
            <a:ext cx="3092117" cy="119667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8"/>
          <p:cNvSpPr txBox="1">
            <a:spLocks noGrp="1"/>
          </p:cNvSpPr>
          <p:nvPr>
            <p:ph type="body" idx="1"/>
          </p:nvPr>
        </p:nvSpPr>
        <p:spPr>
          <a:xfrm>
            <a:off x="8337883" y="1741336"/>
            <a:ext cx="3092117"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80" name="Google Shape;80;p48"/>
          <p:cNvSpPr txBox="1">
            <a:spLocks noGrp="1"/>
          </p:cNvSpPr>
          <p:nvPr>
            <p:ph type="dt" idx="10"/>
          </p:nvPr>
        </p:nvSpPr>
        <p:spPr>
          <a:xfrm>
            <a:off x="765950" y="6375679"/>
            <a:ext cx="1232456"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8"/>
          <p:cNvSpPr txBox="1">
            <a:spLocks noGrp="1"/>
          </p:cNvSpPr>
          <p:nvPr>
            <p:ph type="ftr" idx="11"/>
          </p:nvPr>
        </p:nvSpPr>
        <p:spPr>
          <a:xfrm>
            <a:off x="2103621" y="6375679"/>
            <a:ext cx="3482178"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8"/>
          <p:cNvSpPr txBox="1">
            <a:spLocks noGrp="1"/>
          </p:cNvSpPr>
          <p:nvPr>
            <p:ph type="sldNum" idx="12"/>
          </p:nvPr>
        </p:nvSpPr>
        <p:spPr>
          <a:xfrm>
            <a:off x="5687568" y="6375679"/>
            <a:ext cx="1234440"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49"/>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9"/>
          <p:cNvSpPr txBox="1">
            <a:spLocks noGrp="1"/>
          </p:cNvSpPr>
          <p:nvPr>
            <p:ph type="body" idx="1"/>
          </p:nvPr>
        </p:nvSpPr>
        <p:spPr>
          <a:xfrm rot="5400000">
            <a:off x="4544044" y="-1006365"/>
            <a:ext cx="3593591" cy="1017832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86" name="Google Shape;86;p49"/>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9"/>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9"/>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50"/>
          <p:cNvSpPr txBox="1">
            <a:spLocks noGrp="1"/>
          </p:cNvSpPr>
          <p:nvPr>
            <p:ph type="title"/>
          </p:nvPr>
        </p:nvSpPr>
        <p:spPr>
          <a:xfrm rot="5400000">
            <a:off x="8012185" y="2436522"/>
            <a:ext cx="5600404"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0"/>
          <p:cNvSpPr txBox="1">
            <a:spLocks noGrp="1"/>
          </p:cNvSpPr>
          <p:nvPr>
            <p:ph type="body" idx="1"/>
          </p:nvPr>
        </p:nvSpPr>
        <p:spPr>
          <a:xfrm rot="5400000">
            <a:off x="2653390" y="-1013705"/>
            <a:ext cx="5600405" cy="83925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92" name="Google Shape;92;p50"/>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0"/>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0"/>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7"/>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Gill Sans"/>
                <a:ea typeface="Gill Sans"/>
                <a:cs typeface="Gill Sans"/>
                <a:sym typeface="Gill Sans"/>
              </a:defRPr>
            </a:lvl1pPr>
            <a:lvl2pPr marL="914400" marR="0" lvl="1" indent="-342900" algn="l" rtl="0">
              <a:lnSpc>
                <a:spcPct val="110000"/>
              </a:lnSpc>
              <a:spcBef>
                <a:spcPts val="700"/>
              </a:spcBef>
              <a:spcAft>
                <a:spcPts val="0"/>
              </a:spcAft>
              <a:buClr>
                <a:schemeClr val="dk2"/>
              </a:buClr>
              <a:buSzPts val="1800"/>
              <a:buFont typeface="Gill Sans"/>
              <a:buChar char="–"/>
              <a:defRPr sz="1800" b="0" i="0" u="none" strike="noStrike" cap="none">
                <a:solidFill>
                  <a:srgbClr val="595959"/>
                </a:solidFill>
                <a:latin typeface="Gill Sans"/>
                <a:ea typeface="Gill Sans"/>
                <a:cs typeface="Gill Sans"/>
                <a:sym typeface="Gill Sans"/>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Gill Sans"/>
                <a:ea typeface="Gill Sans"/>
                <a:cs typeface="Gill Sans"/>
                <a:sym typeface="Gill Sans"/>
              </a:defRPr>
            </a:lvl3pPr>
            <a:lvl4pPr marL="1828800" marR="0" lvl="3"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5pPr>
            <a:lvl6pPr marL="2743200" marR="0" lvl="5"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7pPr>
            <a:lvl8pPr marL="3657600" marR="0" lvl="7"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9pPr>
          </a:lstStyle>
          <a:p>
            <a:endParaRPr/>
          </a:p>
        </p:txBody>
      </p:sp>
      <p:sp>
        <p:nvSpPr>
          <p:cNvPr id="12" name="Google Shape;12;p37"/>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37"/>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37"/>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7" title="Left scallop edge"/>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37" title="right edge border"/>
          <p:cNvSpPr/>
          <p:nvPr/>
        </p:nvSpPr>
        <p:spPr>
          <a:xfrm>
            <a:off x="11908536"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a:spLocks noGrp="1"/>
          </p:cNvSpPr>
          <p:nvPr>
            <p:ph type="ctrTitle"/>
          </p:nvPr>
        </p:nvSpPr>
        <p:spPr>
          <a:xfrm>
            <a:off x="3392316" y="1368112"/>
            <a:ext cx="5407368" cy="412177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000"/>
              <a:buFont typeface="Bodoni"/>
              <a:buNone/>
            </a:pPr>
            <a:r>
              <a:rPr lang="en-US" sz="4800" b="1" dirty="0">
                <a:latin typeface="Times New Roman" panose="02020603050405020304" pitchFamily="18" charset="0"/>
                <a:ea typeface="Bodoni"/>
                <a:cs typeface="Times New Roman" panose="02020603050405020304" pitchFamily="18" charset="0"/>
                <a:sym typeface="Bodoni"/>
              </a:rPr>
              <a:t>Real Estate Price Forecasting</a:t>
            </a:r>
          </a:p>
        </p:txBody>
      </p:sp>
      <p:sp>
        <p:nvSpPr>
          <p:cNvPr id="100" name="Google Shape;100;p1"/>
          <p:cNvSpPr txBox="1"/>
          <p:nvPr/>
        </p:nvSpPr>
        <p:spPr>
          <a:xfrm>
            <a:off x="8077672" y="5228298"/>
            <a:ext cx="4062412"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Sai Teja Gunamoni </a:t>
            </a:r>
            <a:r>
              <a:rPr lang="en-US" sz="2800" b="1" dirty="0">
                <a:solidFill>
                  <a:schemeClr val="dk1"/>
                </a:solidFill>
                <a:latin typeface="Times New Roman"/>
                <a:cs typeface="Times New Roman"/>
                <a:sym typeface="Times New Roman"/>
              </a:rPr>
              <a:t>(</a:t>
            </a:r>
            <a:r>
              <a:rPr lang="en-US" sz="2800" b="1" i="0" u="none" strike="noStrike" cap="none" dirty="0">
                <a:solidFill>
                  <a:schemeClr val="dk1"/>
                </a:solidFill>
                <a:latin typeface="Times New Roman"/>
                <a:ea typeface="Arial"/>
                <a:cs typeface="Times New Roman"/>
                <a:sym typeface="Times New Roman"/>
              </a:rPr>
              <a:t>YG69535)</a:t>
            </a:r>
            <a:endParaRPr sz="1400" b="0" i="0" u="none" strike="noStrike" cap="none" dirty="0">
              <a:solidFill>
                <a:srgbClr val="000000"/>
              </a:solidFill>
              <a:latin typeface="Arial"/>
              <a:ea typeface="Arial"/>
              <a:cs typeface="Arial"/>
              <a:sym typeface="Arial"/>
            </a:endParaRPr>
          </a:p>
        </p:txBody>
      </p:sp>
      <p:pic>
        <p:nvPicPr>
          <p:cNvPr id="101" name="Google Shape;101;p1" descr="Logo&#10;&#10;Description automatically generated"/>
          <p:cNvPicPr preferRelativeResize="0"/>
          <p:nvPr/>
        </p:nvPicPr>
        <p:blipFill rotWithShape="1">
          <a:blip r:embed="rId3">
            <a:alphaModFix/>
          </a:blip>
          <a:srcRect/>
          <a:stretch/>
        </p:blipFill>
        <p:spPr>
          <a:xfrm>
            <a:off x="270103" y="0"/>
            <a:ext cx="4062412" cy="926819"/>
          </a:xfrm>
          <a:prstGeom prst="rect">
            <a:avLst/>
          </a:prstGeom>
          <a:noFill/>
          <a:ln>
            <a:noFill/>
          </a:ln>
        </p:spPr>
      </p:pic>
      <p:sp>
        <p:nvSpPr>
          <p:cNvPr id="2" name="Google Shape;100;p1">
            <a:extLst>
              <a:ext uri="{FF2B5EF4-FFF2-40B4-BE49-F238E27FC236}">
                <a16:creationId xmlns:a16="http://schemas.microsoft.com/office/drawing/2014/main" id="{0E20F577-DE4A-4132-B8EE-13BDFBC975E2}"/>
              </a:ext>
            </a:extLst>
          </p:cNvPr>
          <p:cNvSpPr txBox="1"/>
          <p:nvPr/>
        </p:nvSpPr>
        <p:spPr>
          <a:xfrm>
            <a:off x="270103" y="5228298"/>
            <a:ext cx="4062412"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DATA 606 – Capstone in Data Science</a:t>
            </a:r>
            <a:endParaRPr lang="en-US" dirty="0">
              <a:ea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F35DBA67-A480-A3C6-5EC6-90D7C59C235D}"/>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55AAA5C0-4ACB-371C-C171-D2195296A147}"/>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Feature Analysis:</a:t>
            </a:r>
            <a:endParaRPr sz="3200" b="1" u="sng" dirty="0"/>
          </a:p>
        </p:txBody>
      </p:sp>
      <p:sp>
        <p:nvSpPr>
          <p:cNvPr id="2" name="Google Shape;126;p5">
            <a:extLst>
              <a:ext uri="{FF2B5EF4-FFF2-40B4-BE49-F238E27FC236}">
                <a16:creationId xmlns:a16="http://schemas.microsoft.com/office/drawing/2014/main" id="{E7D932C6-B8B7-3CA9-7597-C50492A087E3}"/>
              </a:ext>
            </a:extLst>
          </p:cNvPr>
          <p:cNvSpPr txBox="1">
            <a:spLocks/>
          </p:cNvSpPr>
          <p:nvPr/>
        </p:nvSpPr>
        <p:spPr>
          <a:xfrm>
            <a:off x="1251678" y="5917221"/>
            <a:ext cx="10178322" cy="85852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Categorical Data:</a:t>
            </a:r>
            <a:r>
              <a:rPr lang="en-US" sz="2200" dirty="0">
                <a:latin typeface="Times New Roman" panose="02020603050405020304" pitchFamily="18" charset="0"/>
                <a:cs typeface="Times New Roman" panose="02020603050405020304" pitchFamily="18" charset="0"/>
              </a:rPr>
              <a:t> Features like overall quality and number of bathrooms show a positive correlation with Price (boxplots).</a:t>
            </a:r>
          </a:p>
        </p:txBody>
      </p:sp>
      <p:pic>
        <p:nvPicPr>
          <p:cNvPr id="4" name="Picture 3">
            <a:extLst>
              <a:ext uri="{FF2B5EF4-FFF2-40B4-BE49-F238E27FC236}">
                <a16:creationId xmlns:a16="http://schemas.microsoft.com/office/drawing/2014/main" id="{14E6F1AF-7E18-03D0-FDCF-E62744099CD7}"/>
              </a:ext>
            </a:extLst>
          </p:cNvPr>
          <p:cNvPicPr>
            <a:picLocks noChangeAspect="1"/>
          </p:cNvPicPr>
          <p:nvPr/>
        </p:nvPicPr>
        <p:blipFill>
          <a:blip r:embed="rId3"/>
          <a:stretch>
            <a:fillRect/>
          </a:stretch>
        </p:blipFill>
        <p:spPr>
          <a:xfrm>
            <a:off x="1450730" y="940778"/>
            <a:ext cx="9706707" cy="4923692"/>
          </a:xfrm>
          <a:prstGeom prst="rect">
            <a:avLst/>
          </a:prstGeom>
        </p:spPr>
      </p:pic>
    </p:spTree>
    <p:extLst>
      <p:ext uri="{BB962C8B-B14F-4D97-AF65-F5344CB8AC3E}">
        <p14:creationId xmlns:p14="http://schemas.microsoft.com/office/powerpoint/2010/main" val="307629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E125E20F-C4F0-3F82-D233-B0701C055176}"/>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743B9226-6B8B-2A6F-80BB-AB7D5F9EFFCE}"/>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Feature Analysis:</a:t>
            </a:r>
            <a:endParaRPr sz="3200" b="1" u="sng" dirty="0"/>
          </a:p>
        </p:txBody>
      </p:sp>
      <p:sp>
        <p:nvSpPr>
          <p:cNvPr id="2" name="Google Shape;126;p5">
            <a:extLst>
              <a:ext uri="{FF2B5EF4-FFF2-40B4-BE49-F238E27FC236}">
                <a16:creationId xmlns:a16="http://schemas.microsoft.com/office/drawing/2014/main" id="{82AA6F2B-FF5C-6A6F-BA62-3F977424BC0F}"/>
              </a:ext>
            </a:extLst>
          </p:cNvPr>
          <p:cNvSpPr txBox="1">
            <a:spLocks/>
          </p:cNvSpPr>
          <p:nvPr/>
        </p:nvSpPr>
        <p:spPr>
          <a:xfrm>
            <a:off x="1251678" y="5373990"/>
            <a:ext cx="10178322"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Zip Codes:</a:t>
            </a:r>
            <a:r>
              <a:rPr lang="en-US" sz="2200" dirty="0">
                <a:latin typeface="Times New Roman" panose="02020603050405020304" pitchFamily="18" charset="0"/>
                <a:cs typeface="Times New Roman" panose="02020603050405020304" pitchFamily="18" charset="0"/>
              </a:rPr>
              <a:t> Most data originates from Seattle, with Medina having the highest average price (potentially due to luxury houses).</a:t>
            </a:r>
          </a:p>
        </p:txBody>
      </p:sp>
      <p:pic>
        <p:nvPicPr>
          <p:cNvPr id="1026" name="Picture 2">
            <a:extLst>
              <a:ext uri="{FF2B5EF4-FFF2-40B4-BE49-F238E27FC236}">
                <a16:creationId xmlns:a16="http://schemas.microsoft.com/office/drawing/2014/main" id="{FCA2CE4A-6D59-6B3B-91A2-80D0585D4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025" y="977835"/>
            <a:ext cx="9199627" cy="42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44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336AB844-C248-32AD-C9F6-B80D08FFEE7E}"/>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243C6874-D433-E78C-F11E-83742A588C20}"/>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Outlier Analysis:</a:t>
            </a:r>
          </a:p>
        </p:txBody>
      </p:sp>
      <p:sp>
        <p:nvSpPr>
          <p:cNvPr id="2" name="Google Shape;126;p5">
            <a:extLst>
              <a:ext uri="{FF2B5EF4-FFF2-40B4-BE49-F238E27FC236}">
                <a16:creationId xmlns:a16="http://schemas.microsoft.com/office/drawing/2014/main" id="{F1563927-6BC4-493B-A922-1BE135C622A0}"/>
              </a:ext>
            </a:extLst>
          </p:cNvPr>
          <p:cNvSpPr txBox="1">
            <a:spLocks/>
          </p:cNvSpPr>
          <p:nvPr/>
        </p:nvSpPr>
        <p:spPr>
          <a:xfrm>
            <a:off x="1251678" y="5373990"/>
            <a:ext cx="10178322"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Outliers were identified in features like living area and total area using boxplots and DBSCAN clustering.</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outliers were removed for total area as they significantly impacted the model.</a:t>
            </a:r>
          </a:p>
        </p:txBody>
      </p:sp>
      <p:pic>
        <p:nvPicPr>
          <p:cNvPr id="5122" name="Picture 2">
            <a:extLst>
              <a:ext uri="{FF2B5EF4-FFF2-40B4-BE49-F238E27FC236}">
                <a16:creationId xmlns:a16="http://schemas.microsoft.com/office/drawing/2014/main" id="{55157B18-2C6B-9BDC-8543-B3B159D36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679" y="1202348"/>
            <a:ext cx="5301760" cy="39499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6C965C-5FED-F6F1-C562-9C6D9E9F8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477" y="1202348"/>
            <a:ext cx="5301761" cy="394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63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C5B6EB1F-8297-6832-4234-504ACB7C7CA9}"/>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2D455D31-8E8C-EF8A-3C76-ED7860207F83}"/>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Correlation Analysis:</a:t>
            </a:r>
          </a:p>
        </p:txBody>
      </p:sp>
      <p:sp>
        <p:nvSpPr>
          <p:cNvPr id="2" name="Google Shape;126;p5">
            <a:extLst>
              <a:ext uri="{FF2B5EF4-FFF2-40B4-BE49-F238E27FC236}">
                <a16:creationId xmlns:a16="http://schemas.microsoft.com/office/drawing/2014/main" id="{90632044-523B-4C1E-B817-EAFAE86DD2E0}"/>
              </a:ext>
            </a:extLst>
          </p:cNvPr>
          <p:cNvSpPr txBox="1">
            <a:spLocks/>
          </p:cNvSpPr>
          <p:nvPr/>
        </p:nvSpPr>
        <p:spPr>
          <a:xfrm>
            <a:off x="1251678" y="5470705"/>
            <a:ext cx="10178322" cy="145073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Features like living area, quality, ceiling measure, and furnished showed a positive correlation with price (heatmap).</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Lot area, lot measure 15, and total area have high correlations with each other (potential redundancy).</a:t>
            </a:r>
          </a:p>
        </p:txBody>
      </p:sp>
      <p:pic>
        <p:nvPicPr>
          <p:cNvPr id="4098" name="Picture 2">
            <a:extLst>
              <a:ext uri="{FF2B5EF4-FFF2-40B4-BE49-F238E27FC236}">
                <a16:creationId xmlns:a16="http://schemas.microsoft.com/office/drawing/2014/main" id="{F9BF24F7-6CC9-8748-CFDF-D927E9541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377" y="844063"/>
            <a:ext cx="7948246" cy="462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80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BD9C143A-E2C1-E702-C2A6-B3441500F0B8}"/>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D6D1EA09-2704-E3BD-F9AC-043E1B88ED41}"/>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Machine Learning Models:</a:t>
            </a:r>
            <a:endParaRPr sz="3200" b="1" u="sng" dirty="0"/>
          </a:p>
        </p:txBody>
      </p:sp>
      <p:sp>
        <p:nvSpPr>
          <p:cNvPr id="2" name="Google Shape;126;p5">
            <a:extLst>
              <a:ext uri="{FF2B5EF4-FFF2-40B4-BE49-F238E27FC236}">
                <a16:creationId xmlns:a16="http://schemas.microsoft.com/office/drawing/2014/main" id="{069DDCB1-9CA6-FFDE-FD49-3B1CEC9B01F9}"/>
              </a:ext>
            </a:extLst>
          </p:cNvPr>
          <p:cNvSpPr txBox="1">
            <a:spLocks/>
          </p:cNvSpPr>
          <p:nvPr/>
        </p:nvSpPr>
        <p:spPr>
          <a:xfrm>
            <a:off x="1251678" y="1046285"/>
            <a:ext cx="10178322" cy="514134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dirty="0">
                <a:latin typeface="Times New Roman" panose="02020603050405020304" pitchFamily="18" charset="0"/>
                <a:cs typeface="Times New Roman" panose="02020603050405020304" pitchFamily="18" charset="0"/>
              </a:rPr>
              <a:t>Below selected models has been used for machine learning modelling for k-best features.</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K-neighbor Regressor</a:t>
            </a:r>
          </a:p>
          <a:p>
            <a:pPr marL="342900" indent="-342900">
              <a:lnSpc>
                <a:spcPct val="110000"/>
              </a:lnSpc>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Random Forest Regressor </a:t>
            </a:r>
          </a:p>
          <a:p>
            <a:pPr marL="342900" indent="-342900">
              <a:lnSpc>
                <a:spcPct val="110000"/>
              </a:lnSpc>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Decision Tree</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Lasso Regression</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Ridge Regression</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Light GBM</a:t>
            </a:r>
          </a:p>
          <a:p>
            <a:pPr lvl="0" algn="l" rtl="0">
              <a:lnSpc>
                <a:spcPct val="110000"/>
              </a:lnSpc>
              <a:spcBef>
                <a:spcPts val="0"/>
              </a:spcBef>
              <a:spcAft>
                <a:spcPts val="0"/>
              </a:spcAft>
              <a:buSzPts val="2800"/>
            </a:pPr>
            <a:endParaRPr lang="en-US" sz="2200" dirty="0">
              <a:latin typeface="Times New Roman" panose="02020603050405020304" pitchFamily="18" charset="0"/>
              <a:cs typeface="Times New Roman" panose="02020603050405020304" pitchFamily="18" charset="0"/>
            </a:endParaRPr>
          </a:p>
          <a:p>
            <a:pPr lvl="0" algn="l" rtl="0">
              <a:lnSpc>
                <a:spcPct val="110000"/>
              </a:lnSpc>
              <a:spcBef>
                <a:spcPts val="0"/>
              </a:spcBef>
              <a:spcAft>
                <a:spcPts val="0"/>
              </a:spcAft>
              <a:buSzPts val="2800"/>
            </a:pPr>
            <a:r>
              <a:rPr lang="en-US" sz="2200" dirty="0">
                <a:latin typeface="Times New Roman" panose="02020603050405020304" pitchFamily="18" charset="0"/>
                <a:cs typeface="Times New Roman" panose="02020603050405020304" pitchFamily="18" charset="0"/>
              </a:rPr>
              <a:t>Light GBM achieved the best performance:</a:t>
            </a:r>
          </a:p>
          <a:p>
            <a:pPr marL="342900" lvl="0" indent="-342900" algn="l" rtl="0">
              <a:lnSpc>
                <a:spcPct val="110000"/>
              </a:lnSpc>
              <a:spcBef>
                <a:spcPts val="0"/>
              </a:spcBef>
              <a:spcAft>
                <a:spcPts val="0"/>
              </a:spcAft>
              <a:buSzPts val="28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Mean Absolute Percentage Error (MAPE): 0.12 (train), 0.14 (test)</a:t>
            </a:r>
          </a:p>
          <a:p>
            <a:pPr marL="342900" lvl="0" indent="-342900" algn="l" rtl="0">
              <a:lnSpc>
                <a:spcPct val="110000"/>
              </a:lnSpc>
              <a:spcBef>
                <a:spcPts val="0"/>
              </a:spcBef>
              <a:spcAft>
                <a:spcPts val="0"/>
              </a:spcAft>
              <a:buSzPts val="28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R-squared (R²) score: 0.93 (train), 0.87 (test)</a:t>
            </a:r>
          </a:p>
          <a:p>
            <a:pPr marL="342900" lvl="0" indent="-342900" algn="l" rtl="0">
              <a:lnSpc>
                <a:spcPct val="110000"/>
              </a:lnSpc>
              <a:spcBef>
                <a:spcPts val="0"/>
              </a:spcBef>
              <a:spcAft>
                <a:spcPts val="0"/>
              </a:spcAft>
              <a:buSzPts val="28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Linear models (Lasso and Ridge) performed well but captured fewer complex patterns (lower R²).</a:t>
            </a:r>
          </a:p>
          <a:p>
            <a:pPr lvl="0" algn="l" rtl="0">
              <a:lnSpc>
                <a:spcPct val="110000"/>
              </a:lnSpc>
              <a:spcBef>
                <a:spcPts val="0"/>
              </a:spcBef>
              <a:spcAft>
                <a:spcPts val="0"/>
              </a:spcAft>
              <a:buSzPts val="2800"/>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829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9559F232-03C9-6E84-8AD3-9D44FBA9516E}"/>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53AEC545-4FF0-4710-444F-7885A2ECCF46}"/>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Model Performance:</a:t>
            </a:r>
            <a:endParaRPr sz="3200" b="1" u="sng" dirty="0"/>
          </a:p>
        </p:txBody>
      </p:sp>
      <p:sp>
        <p:nvSpPr>
          <p:cNvPr id="2" name="Google Shape;126;p5">
            <a:extLst>
              <a:ext uri="{FF2B5EF4-FFF2-40B4-BE49-F238E27FC236}">
                <a16:creationId xmlns:a16="http://schemas.microsoft.com/office/drawing/2014/main" id="{11F19D22-08A0-1B35-DD1F-1C713D044548}"/>
              </a:ext>
            </a:extLst>
          </p:cNvPr>
          <p:cNvSpPr txBox="1">
            <a:spLocks/>
          </p:cNvSpPr>
          <p:nvPr/>
        </p:nvSpPr>
        <p:spPr>
          <a:xfrm>
            <a:off x="1251678" y="5196253"/>
            <a:ext cx="10178322" cy="99137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lvl="0" indent="-4572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Mean Absolute Percentage Error and R2 Scores for the all the tested models.</a:t>
            </a:r>
          </a:p>
        </p:txBody>
      </p:sp>
      <p:pic>
        <p:nvPicPr>
          <p:cNvPr id="3" name="Picture 2">
            <a:extLst>
              <a:ext uri="{FF2B5EF4-FFF2-40B4-BE49-F238E27FC236}">
                <a16:creationId xmlns:a16="http://schemas.microsoft.com/office/drawing/2014/main" id="{F75EB8BE-C6B6-1F31-8370-45F82888BF7F}"/>
              </a:ext>
            </a:extLst>
          </p:cNvPr>
          <p:cNvPicPr>
            <a:picLocks noChangeAspect="1"/>
          </p:cNvPicPr>
          <p:nvPr/>
        </p:nvPicPr>
        <p:blipFill>
          <a:blip r:embed="rId3"/>
          <a:stretch>
            <a:fillRect/>
          </a:stretch>
        </p:blipFill>
        <p:spPr>
          <a:xfrm>
            <a:off x="762000" y="1072662"/>
            <a:ext cx="5903301" cy="4123592"/>
          </a:xfrm>
          <a:prstGeom prst="rect">
            <a:avLst/>
          </a:prstGeom>
        </p:spPr>
      </p:pic>
      <p:pic>
        <p:nvPicPr>
          <p:cNvPr id="4" name="Google Shape;249;p15">
            <a:extLst>
              <a:ext uri="{FF2B5EF4-FFF2-40B4-BE49-F238E27FC236}">
                <a16:creationId xmlns:a16="http://schemas.microsoft.com/office/drawing/2014/main" id="{F2D035E3-0514-907E-35F6-BD60FF6E6668}"/>
              </a:ext>
            </a:extLst>
          </p:cNvPr>
          <p:cNvPicPr preferRelativeResize="0"/>
          <p:nvPr/>
        </p:nvPicPr>
        <p:blipFill>
          <a:blip r:embed="rId4">
            <a:alphaModFix/>
          </a:blip>
          <a:stretch>
            <a:fillRect/>
          </a:stretch>
        </p:blipFill>
        <p:spPr>
          <a:xfrm>
            <a:off x="6585438" y="1072662"/>
            <a:ext cx="5334240" cy="4123592"/>
          </a:xfrm>
          <a:prstGeom prst="rect">
            <a:avLst/>
          </a:prstGeom>
          <a:noFill/>
          <a:ln>
            <a:noFill/>
          </a:ln>
        </p:spPr>
      </p:pic>
    </p:spTree>
    <p:extLst>
      <p:ext uri="{BB962C8B-B14F-4D97-AF65-F5344CB8AC3E}">
        <p14:creationId xmlns:p14="http://schemas.microsoft.com/office/powerpoint/2010/main" val="60755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EE679028-4907-DB2D-5073-B6373FB85920}"/>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70775735-245C-A466-1966-9CA0E4A3DBF5}"/>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Web Application:</a:t>
            </a:r>
            <a:endParaRPr sz="3200" b="1" u="sng" dirty="0"/>
          </a:p>
        </p:txBody>
      </p:sp>
      <p:sp>
        <p:nvSpPr>
          <p:cNvPr id="2" name="Google Shape;126;p5">
            <a:extLst>
              <a:ext uri="{FF2B5EF4-FFF2-40B4-BE49-F238E27FC236}">
                <a16:creationId xmlns:a16="http://schemas.microsoft.com/office/drawing/2014/main" id="{C44F8B77-6B39-0936-37A6-D1392B0F90CC}"/>
              </a:ext>
            </a:extLst>
          </p:cNvPr>
          <p:cNvSpPr txBox="1">
            <a:spLocks/>
          </p:cNvSpPr>
          <p:nvPr/>
        </p:nvSpPr>
        <p:spPr>
          <a:xfrm>
            <a:off x="1226886" y="5003824"/>
            <a:ext cx="10442091" cy="126371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lvl="0" indent="-457200" algn="just" rtl="0">
              <a:lnSpc>
                <a:spcPct val="110000"/>
              </a:lnSpc>
              <a:spcBef>
                <a:spcPts val="0"/>
              </a:spcBef>
              <a:spcAft>
                <a:spcPts val="0"/>
              </a:spcAft>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user-friendly web application was built using Streamlit to make the model accessible and interactive. Key features include:</a:t>
            </a:r>
          </a:p>
          <a:p>
            <a:pPr marL="457200" lvl="0" indent="-457200" algn="just" rtl="0">
              <a:lnSpc>
                <a:spcPct val="110000"/>
              </a:lnSpc>
              <a:spcBef>
                <a:spcPts val="0"/>
              </a:spcBef>
              <a:spcAft>
                <a:spcPts val="0"/>
              </a:spcAft>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Input: Fields for selecting particular crime types and also to choose specific date range.</a:t>
            </a:r>
          </a:p>
          <a:p>
            <a:pPr marL="457200" lvl="0" indent="-457200" algn="just" rtl="0">
              <a:lnSpc>
                <a:spcPct val="110000"/>
              </a:lnSpc>
              <a:spcBef>
                <a:spcPts val="0"/>
              </a:spcBef>
              <a:spcAft>
                <a:spcPts val="0"/>
              </a:spcAft>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Prediction Output: After processing the input data, the app displays the contours at the locations where the crime has been </a:t>
            </a:r>
            <a:r>
              <a:rPr lang="en-US" sz="2000" dirty="0" err="1">
                <a:latin typeface="Times New Roman" panose="02020603050405020304" pitchFamily="18" charset="0"/>
                <a:cs typeface="Times New Roman" panose="02020603050405020304" pitchFamily="18" charset="0"/>
              </a:rPr>
              <a:t>occured</a:t>
            </a:r>
            <a:r>
              <a:rPr lang="en-US" sz="20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95B3951B-2DF9-5EE2-04DA-05A9D967AFD3}"/>
              </a:ext>
            </a:extLst>
          </p:cNvPr>
          <p:cNvPicPr>
            <a:picLocks noChangeAspect="1"/>
          </p:cNvPicPr>
          <p:nvPr/>
        </p:nvPicPr>
        <p:blipFill>
          <a:blip r:embed="rId3"/>
          <a:stretch>
            <a:fillRect/>
          </a:stretch>
        </p:blipFill>
        <p:spPr>
          <a:xfrm>
            <a:off x="2117719" y="945038"/>
            <a:ext cx="8292373" cy="4058786"/>
          </a:xfrm>
          <a:prstGeom prst="rect">
            <a:avLst/>
          </a:prstGeom>
        </p:spPr>
      </p:pic>
    </p:spTree>
    <p:extLst>
      <p:ext uri="{BB962C8B-B14F-4D97-AF65-F5344CB8AC3E}">
        <p14:creationId xmlns:p14="http://schemas.microsoft.com/office/powerpoint/2010/main" val="3541119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9B77579F-6C58-50FC-D09B-108AF1F44D78}"/>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EE6C7BDB-09C2-DA0C-9BDF-BB8738DCCCCB}"/>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Conclusion:</a:t>
            </a:r>
            <a:endParaRPr sz="3200" b="1" u="sng" dirty="0"/>
          </a:p>
        </p:txBody>
      </p:sp>
      <p:sp>
        <p:nvSpPr>
          <p:cNvPr id="2" name="Google Shape;126;p5">
            <a:extLst>
              <a:ext uri="{FF2B5EF4-FFF2-40B4-BE49-F238E27FC236}">
                <a16:creationId xmlns:a16="http://schemas.microsoft.com/office/drawing/2014/main" id="{DA43EBB4-13FD-33FC-6F8A-21584E140DF5}"/>
              </a:ext>
            </a:extLst>
          </p:cNvPr>
          <p:cNvSpPr txBox="1">
            <a:spLocks/>
          </p:cNvSpPr>
          <p:nvPr/>
        </p:nvSpPr>
        <p:spPr>
          <a:xfrm>
            <a:off x="1251678" y="1046285"/>
            <a:ext cx="10178322" cy="5141342"/>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Six models, including KNN, Lasso, Ridge, Decision Tree, Random Forest, and Light GBM, were trained; "</a:t>
            </a:r>
            <a:r>
              <a:rPr lang="en-US" sz="2200" b="1" dirty="0">
                <a:latin typeface="Times New Roman" panose="02020603050405020304" pitchFamily="18" charset="0"/>
                <a:cs typeface="Times New Roman" panose="02020603050405020304" pitchFamily="18" charset="0"/>
              </a:rPr>
              <a:t>Light GBM</a:t>
            </a:r>
            <a:r>
              <a:rPr lang="en-US" sz="2200" dirty="0">
                <a:latin typeface="Times New Roman" panose="02020603050405020304" pitchFamily="18" charset="0"/>
                <a:cs typeface="Times New Roman" panose="02020603050405020304" pitchFamily="18" charset="0"/>
              </a:rPr>
              <a:t>“ emerged as the most effective model for predicting house prices.</a:t>
            </a:r>
          </a:p>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model achieved high accuracy with a MAPE of 0.12-0.14 and R² of 0.93-0.87 for the test and train respectively.</a:t>
            </a:r>
          </a:p>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Model can be useful for buyers, sellers, and loan providers in estimating house prices accurately.</a:t>
            </a:r>
          </a:p>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importance: living_measure, quality, and </a:t>
            </a:r>
            <a:r>
              <a:rPr lang="en-US" sz="2200" dirty="0" err="1">
                <a:latin typeface="Times New Roman" panose="02020603050405020304" pitchFamily="18" charset="0"/>
                <a:cs typeface="Times New Roman" panose="02020603050405020304" pitchFamily="18" charset="0"/>
              </a:rPr>
              <a:t>ceil_measure</a:t>
            </a:r>
            <a:r>
              <a:rPr lang="en-US" sz="2200" dirty="0">
                <a:latin typeface="Times New Roman" panose="02020603050405020304" pitchFamily="18" charset="0"/>
                <a:cs typeface="Times New Roman" panose="02020603050405020304" pitchFamily="18" charset="0"/>
              </a:rPr>
              <a:t> were among the most influential features</a:t>
            </a:r>
          </a:p>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selection techniques like "monotone" ensured relevant features were considered.</a:t>
            </a:r>
          </a:p>
          <a:p>
            <a:pPr marL="457200" lvl="0" indent="-457200" algn="just"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Although they do well, linear models like Lasso and Ridge are unable to identify patterns and produce lower r2 scores. Additionally, in comparison to other models, the percentage error is extremely high.</a:t>
            </a:r>
          </a:p>
        </p:txBody>
      </p:sp>
    </p:spTree>
    <p:extLst>
      <p:ext uri="{BB962C8B-B14F-4D97-AF65-F5344CB8AC3E}">
        <p14:creationId xmlns:p14="http://schemas.microsoft.com/office/powerpoint/2010/main" val="342363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1251678" y="382385"/>
            <a:ext cx="10178322" cy="663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100"/>
              <a:buFont typeface="Impact"/>
              <a:buNone/>
            </a:pPr>
            <a:r>
              <a:rPr lang="en-US" sz="4400" b="1" u="sng" dirty="0">
                <a:latin typeface="Times New Roman" panose="02020603050405020304" pitchFamily="18" charset="0"/>
                <a:cs typeface="Times New Roman" panose="02020603050405020304" pitchFamily="18" charset="0"/>
              </a:rPr>
              <a:t>Agenda:</a:t>
            </a:r>
            <a:endParaRPr sz="4400" b="1" u="sng" dirty="0">
              <a:latin typeface="Times New Roman" panose="02020603050405020304" pitchFamily="18" charset="0"/>
              <a:cs typeface="Times New Roman" panose="02020603050405020304" pitchFamily="18" charset="0"/>
            </a:endParaRPr>
          </a:p>
        </p:txBody>
      </p:sp>
      <p:sp>
        <p:nvSpPr>
          <p:cNvPr id="4" name="Google Shape;126;p5">
            <a:extLst>
              <a:ext uri="{FF2B5EF4-FFF2-40B4-BE49-F238E27FC236}">
                <a16:creationId xmlns:a16="http://schemas.microsoft.com/office/drawing/2014/main" id="{52474AB4-51EA-FF66-CB78-C02EC6AE25D1}"/>
              </a:ext>
            </a:extLst>
          </p:cNvPr>
          <p:cNvSpPr txBox="1">
            <a:spLocks/>
          </p:cNvSpPr>
          <p:nvPr/>
        </p:nvSpPr>
        <p:spPr>
          <a:xfrm>
            <a:off x="1251678" y="1046285"/>
            <a:ext cx="10178322" cy="514134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Introduction</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Data Exploration</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Exploratory Data Analysis</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Feature Analysis</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Outlier Analysis</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Correlation Analysis</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Machine Learning Models</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Model Performance</a:t>
            </a:r>
          </a:p>
          <a:p>
            <a:pPr marL="228600" lvl="0" indent="-228600" algn="l" rtl="0">
              <a:lnSpc>
                <a:spcPct val="150000"/>
              </a:lnSpc>
              <a:spcBef>
                <a:spcPts val="0"/>
              </a:spcBef>
              <a:spcAft>
                <a:spcPts val="0"/>
              </a:spcAft>
              <a:buSzPts val="2800"/>
              <a:buChar char="•"/>
            </a:pPr>
            <a:r>
              <a:rPr lang="en-US" sz="22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CB90BC75-6FAC-C671-AF7A-E52BEBA1F4B8}"/>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EDAAD229-B7F4-D434-B015-CDB03EBC2E60}"/>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Introduction:</a:t>
            </a:r>
            <a:endParaRPr sz="3200" b="1" u="sng" dirty="0"/>
          </a:p>
        </p:txBody>
      </p:sp>
      <p:sp>
        <p:nvSpPr>
          <p:cNvPr id="2" name="Google Shape;126;p5">
            <a:extLst>
              <a:ext uri="{FF2B5EF4-FFF2-40B4-BE49-F238E27FC236}">
                <a16:creationId xmlns:a16="http://schemas.microsoft.com/office/drawing/2014/main" id="{AAAB77C3-6C54-4147-754A-3ED34C92E2FC}"/>
              </a:ext>
            </a:extLst>
          </p:cNvPr>
          <p:cNvSpPr txBox="1">
            <a:spLocks/>
          </p:cNvSpPr>
          <p:nvPr/>
        </p:nvSpPr>
        <p:spPr>
          <a:xfrm>
            <a:off x="1251678" y="1046285"/>
            <a:ext cx="10178322" cy="514134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lvl="0" indent="-457200" algn="just" rtl="0">
              <a:lnSpc>
                <a:spcPct val="110000"/>
              </a:lnSpc>
              <a:spcBef>
                <a:spcPts val="0"/>
              </a:spcBef>
              <a:spcAft>
                <a:spcPts val="0"/>
              </a:spcAft>
              <a:buSzPts val="2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house's price can occasionally be estimated based on a number of factors, and it can be challenging to dynamically identify and monitor each one. Therefore, determining a home's price through a variety of statistical and machine learning techniques can use all underlying patterns and be dynamically active to understand the factors influencing a home's price.</a:t>
            </a:r>
          </a:p>
          <a:p>
            <a:pPr lvl="0" algn="just" rtl="0">
              <a:lnSpc>
                <a:spcPct val="110000"/>
              </a:lnSpc>
              <a:spcBef>
                <a:spcPts val="0"/>
              </a:spcBef>
              <a:spcAft>
                <a:spcPts val="0"/>
              </a:spcAft>
              <a:buSzPts val="2800"/>
            </a:pPr>
            <a:endParaRPr lang="en-US" sz="3200" dirty="0">
              <a:latin typeface="Times New Roman" panose="02020603050405020304" pitchFamily="18" charset="0"/>
              <a:cs typeface="Times New Roman" panose="02020603050405020304" pitchFamily="18" charset="0"/>
            </a:endParaRPr>
          </a:p>
          <a:p>
            <a:pPr marL="457200" lvl="0" indent="-457200" algn="just" rtl="0">
              <a:lnSpc>
                <a:spcPct val="110000"/>
              </a:lnSpc>
              <a:spcBef>
                <a:spcPts val="0"/>
              </a:spcBef>
              <a:spcAft>
                <a:spcPts val="0"/>
              </a:spcAft>
              <a:buSzPts val="2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Motivation:</a:t>
            </a:r>
          </a:p>
          <a:p>
            <a:pPr lvl="0" algn="just" rtl="0">
              <a:lnSpc>
                <a:spcPct val="110000"/>
              </a:lnSpc>
              <a:spcBef>
                <a:spcPts val="0"/>
              </a:spcBef>
              <a:spcAft>
                <a:spcPts val="0"/>
              </a:spcAft>
              <a:buSzPts val="2800"/>
            </a:pPr>
            <a:r>
              <a:rPr lang="en-US" sz="3200" dirty="0">
                <a:latin typeface="Times New Roman" panose="02020603050405020304" pitchFamily="18" charset="0"/>
                <a:cs typeface="Times New Roman" panose="02020603050405020304" pitchFamily="18" charset="0"/>
              </a:rPr>
              <a:t>	- Traditional methods rely on comparing similar properties in the neighborhood.</a:t>
            </a:r>
          </a:p>
          <a:p>
            <a:pPr lvl="0" algn="just" rtl="0">
              <a:lnSpc>
                <a:spcPct val="110000"/>
              </a:lnSpc>
              <a:spcBef>
                <a:spcPts val="0"/>
              </a:spcBef>
              <a:spcAft>
                <a:spcPts val="0"/>
              </a:spcAft>
              <a:buSzPts val="2800"/>
            </a:pPr>
            <a:r>
              <a:rPr lang="en-US" sz="3200" dirty="0">
                <a:latin typeface="Times New Roman" panose="02020603050405020304" pitchFamily="18" charset="0"/>
                <a:cs typeface="Times New Roman" panose="02020603050405020304" pitchFamily="18" charset="0"/>
              </a:rPr>
              <a:t> 	- Machine learning can identify underlying patterns and consider various aspects 	for a more accurate prediction. </a:t>
            </a:r>
          </a:p>
          <a:p>
            <a:pPr lvl="0" algn="just" rtl="0">
              <a:lnSpc>
                <a:spcPct val="110000"/>
              </a:lnSpc>
              <a:spcBef>
                <a:spcPts val="0"/>
              </a:spcBef>
              <a:spcAft>
                <a:spcPts val="0"/>
              </a:spcAft>
              <a:buSzPts val="2800"/>
            </a:pPr>
            <a:endParaRPr lang="en-US" sz="3200" dirty="0">
              <a:latin typeface="Times New Roman" panose="02020603050405020304" pitchFamily="18" charset="0"/>
              <a:cs typeface="Times New Roman" panose="02020603050405020304" pitchFamily="18" charset="0"/>
            </a:endParaRPr>
          </a:p>
          <a:p>
            <a:pPr marL="457200" lvl="0" indent="-457200" algn="just" rtl="0">
              <a:lnSpc>
                <a:spcPct val="110000"/>
              </a:lnSpc>
              <a:spcBef>
                <a:spcPts val="0"/>
              </a:spcBef>
              <a:spcAft>
                <a:spcPts val="0"/>
              </a:spcAft>
              <a:buSzPts val="2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Analyzing statistical and exploratory data is crucial to examining these aspects. We need to conduct thorough data analysis before drawing any conclusions about the behavior of the data. Machine learning regression analysis will then be used to solve the problem.</a:t>
            </a:r>
          </a:p>
        </p:txBody>
      </p:sp>
    </p:spTree>
    <p:extLst>
      <p:ext uri="{BB962C8B-B14F-4D97-AF65-F5344CB8AC3E}">
        <p14:creationId xmlns:p14="http://schemas.microsoft.com/office/powerpoint/2010/main" val="305135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54D650DA-D995-8EC9-A33C-6EC03A7F7868}"/>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1E0EAEAD-7E8C-67F4-38DF-4D5B761B1485}"/>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Data Exploration:</a:t>
            </a:r>
            <a:endParaRPr sz="3200" b="1" u="sng" dirty="0"/>
          </a:p>
        </p:txBody>
      </p:sp>
      <p:sp>
        <p:nvSpPr>
          <p:cNvPr id="2" name="Google Shape;126;p5">
            <a:extLst>
              <a:ext uri="{FF2B5EF4-FFF2-40B4-BE49-F238E27FC236}">
                <a16:creationId xmlns:a16="http://schemas.microsoft.com/office/drawing/2014/main" id="{A2F533FF-003E-6320-529A-54E116055CBC}"/>
              </a:ext>
            </a:extLst>
          </p:cNvPr>
          <p:cNvSpPr txBox="1">
            <a:spLocks/>
          </p:cNvSpPr>
          <p:nvPr/>
        </p:nvSpPr>
        <p:spPr>
          <a:xfrm>
            <a:off x="1251678" y="1046285"/>
            <a:ext cx="4844322" cy="51413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lvl="0" indent="-457200" algn="just" rtl="0">
              <a:lnSpc>
                <a:spcPct val="10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dataset was obtained from Kaggle. </a:t>
            </a:r>
          </a:p>
          <a:p>
            <a:pPr marL="457200" lvl="0" indent="-457200" algn="just" rtl="0">
              <a:lnSpc>
                <a:spcPct val="10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relational dataset contains a number of Input Features about the house including its size, year of construction, years of renovation, condition, number of rooms, and so forth.</a:t>
            </a:r>
          </a:p>
          <a:p>
            <a:pPr marL="457200" lvl="0" indent="-457200" algn="just" rtl="0">
              <a:lnSpc>
                <a:spcPct val="10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addition to 22 input features and 1 (price) output feature.</a:t>
            </a:r>
          </a:p>
          <a:p>
            <a:pPr marL="457200" indent="-457200" algn="just">
              <a:lnSpc>
                <a:spcPct val="100000"/>
              </a:lnSpc>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price of the house is the output feature (Target Variable).</a:t>
            </a:r>
          </a:p>
        </p:txBody>
      </p:sp>
      <p:pic>
        <p:nvPicPr>
          <p:cNvPr id="3" name="table">
            <a:extLst>
              <a:ext uri="{FF2B5EF4-FFF2-40B4-BE49-F238E27FC236}">
                <a16:creationId xmlns:a16="http://schemas.microsoft.com/office/drawing/2014/main" id="{B744B521-9583-F51B-50F1-2BA4AAD253B4}"/>
              </a:ext>
            </a:extLst>
          </p:cNvPr>
          <p:cNvPicPr>
            <a:picLocks noChangeAspect="1"/>
          </p:cNvPicPr>
          <p:nvPr/>
        </p:nvPicPr>
        <p:blipFill>
          <a:blip r:embed="rId3"/>
          <a:stretch>
            <a:fillRect/>
          </a:stretch>
        </p:blipFill>
        <p:spPr>
          <a:xfrm>
            <a:off x="6453554" y="1072662"/>
            <a:ext cx="5468815" cy="4466492"/>
          </a:xfrm>
          <a:prstGeom prst="rect">
            <a:avLst/>
          </a:prstGeom>
        </p:spPr>
      </p:pic>
    </p:spTree>
    <p:extLst>
      <p:ext uri="{BB962C8B-B14F-4D97-AF65-F5344CB8AC3E}">
        <p14:creationId xmlns:p14="http://schemas.microsoft.com/office/powerpoint/2010/main" val="208654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09CD5877-BA65-65AC-57C1-F34ED5DAB1D8}"/>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71BB6611-528D-7441-5495-83C09E7D52A3}"/>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Data Exploration:</a:t>
            </a:r>
            <a:endParaRPr sz="3200" b="1" u="sng" dirty="0"/>
          </a:p>
        </p:txBody>
      </p:sp>
      <p:sp>
        <p:nvSpPr>
          <p:cNvPr id="4" name="Google Shape;126;p5">
            <a:extLst>
              <a:ext uri="{FF2B5EF4-FFF2-40B4-BE49-F238E27FC236}">
                <a16:creationId xmlns:a16="http://schemas.microsoft.com/office/drawing/2014/main" id="{9848BC81-D3ED-9C96-7D21-026510E31257}"/>
              </a:ext>
            </a:extLst>
          </p:cNvPr>
          <p:cNvSpPr txBox="1">
            <a:spLocks/>
          </p:cNvSpPr>
          <p:nvPr/>
        </p:nvSpPr>
        <p:spPr>
          <a:xfrm>
            <a:off x="1251678" y="1046285"/>
            <a:ext cx="4844322" cy="514134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lgn="just">
              <a:lnSpc>
                <a:spcPct val="120000"/>
              </a:lnSpc>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dataset includes 21,613 house price details in total.</a:t>
            </a:r>
          </a:p>
          <a:p>
            <a:pPr marL="457200" lvl="0" indent="-457200" algn="just" rtl="0">
              <a:lnSpc>
                <a:spcPct val="12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price range of the house is 75000 to 7700000.</a:t>
            </a:r>
          </a:p>
          <a:p>
            <a:pPr marL="457200" lvl="0" indent="-457200" algn="just" rtl="0">
              <a:lnSpc>
                <a:spcPct val="12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Duplicate and null value checks</a:t>
            </a:r>
          </a:p>
          <a:p>
            <a:pPr marL="457200" lvl="0" indent="-457200" algn="just" rtl="0">
              <a:lnSpc>
                <a:spcPct val="12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 missing values exceeding 5% in any feature.</a:t>
            </a:r>
          </a:p>
          <a:p>
            <a:pPr marL="457200" lvl="0" indent="-457200" algn="just" rtl="0">
              <a:lnSpc>
                <a:spcPct val="12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Machine learning algorithms with explainability are the best approach for this type of data.</a:t>
            </a:r>
          </a:p>
        </p:txBody>
      </p:sp>
      <p:pic>
        <p:nvPicPr>
          <p:cNvPr id="5" name="table">
            <a:extLst>
              <a:ext uri="{FF2B5EF4-FFF2-40B4-BE49-F238E27FC236}">
                <a16:creationId xmlns:a16="http://schemas.microsoft.com/office/drawing/2014/main" id="{FFF14F83-576D-9906-176D-C7814CF3B5BA}"/>
              </a:ext>
            </a:extLst>
          </p:cNvPr>
          <p:cNvPicPr>
            <a:picLocks noChangeAspect="1"/>
          </p:cNvPicPr>
          <p:nvPr/>
        </p:nvPicPr>
        <p:blipFill>
          <a:blip r:embed="rId3"/>
          <a:stretch>
            <a:fillRect/>
          </a:stretch>
        </p:blipFill>
        <p:spPr>
          <a:xfrm>
            <a:off x="6452209" y="1046285"/>
            <a:ext cx="5468814" cy="4466492"/>
          </a:xfrm>
          <a:prstGeom prst="rect">
            <a:avLst/>
          </a:prstGeom>
        </p:spPr>
      </p:pic>
    </p:spTree>
    <p:extLst>
      <p:ext uri="{BB962C8B-B14F-4D97-AF65-F5344CB8AC3E}">
        <p14:creationId xmlns:p14="http://schemas.microsoft.com/office/powerpoint/2010/main" val="82974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30C300CF-A7BE-5E33-826A-9038553B243F}"/>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45E180D3-487A-D769-6A44-5615277EE076}"/>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Exploratory Data Analysis:</a:t>
            </a:r>
            <a:endParaRPr sz="3200" b="1" u="sng" dirty="0"/>
          </a:p>
        </p:txBody>
      </p:sp>
      <p:sp>
        <p:nvSpPr>
          <p:cNvPr id="2" name="Google Shape;126;p5">
            <a:extLst>
              <a:ext uri="{FF2B5EF4-FFF2-40B4-BE49-F238E27FC236}">
                <a16:creationId xmlns:a16="http://schemas.microsoft.com/office/drawing/2014/main" id="{317F9705-A24A-5923-D8CD-F7F71747BBD9}"/>
              </a:ext>
            </a:extLst>
          </p:cNvPr>
          <p:cNvSpPr txBox="1">
            <a:spLocks/>
          </p:cNvSpPr>
          <p:nvPr/>
        </p:nvSpPr>
        <p:spPr>
          <a:xfrm>
            <a:off x="1251678" y="5233313"/>
            <a:ext cx="10178322" cy="145073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Price Distribution</a:t>
            </a:r>
            <a:r>
              <a:rPr lang="en-US" sz="2200" dirty="0">
                <a:latin typeface="Times New Roman" panose="02020603050405020304" pitchFamily="18" charset="0"/>
                <a:cs typeface="Times New Roman" panose="02020603050405020304" pitchFamily="18" charset="0"/>
              </a:rPr>
              <a:t>: The price column is skewed to the right, indicating more data points concentrated in the lower range.</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Skewness: 4.0217</a:t>
            </a:r>
          </a:p>
          <a:p>
            <a:pPr marL="342900" lvl="0" indent="-342900" algn="l" rtl="0">
              <a:lnSpc>
                <a:spcPct val="110000"/>
              </a:lnSpc>
              <a:spcBef>
                <a:spcPts val="0"/>
              </a:spcBef>
              <a:spcAft>
                <a:spcPts val="0"/>
              </a:spcAft>
              <a:buSzPts val="28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Kurtosis: 34.5224</a:t>
            </a:r>
          </a:p>
        </p:txBody>
      </p:sp>
      <p:pic>
        <p:nvPicPr>
          <p:cNvPr id="4" name="Picture 3">
            <a:extLst>
              <a:ext uri="{FF2B5EF4-FFF2-40B4-BE49-F238E27FC236}">
                <a16:creationId xmlns:a16="http://schemas.microsoft.com/office/drawing/2014/main" id="{4A7CD49D-0085-059C-58C1-FAF9E9BCB0C6}"/>
              </a:ext>
            </a:extLst>
          </p:cNvPr>
          <p:cNvPicPr>
            <a:picLocks noChangeAspect="1"/>
          </p:cNvPicPr>
          <p:nvPr/>
        </p:nvPicPr>
        <p:blipFill>
          <a:blip r:embed="rId3"/>
          <a:stretch>
            <a:fillRect/>
          </a:stretch>
        </p:blipFill>
        <p:spPr>
          <a:xfrm>
            <a:off x="3470210" y="1080593"/>
            <a:ext cx="5741258" cy="4092037"/>
          </a:xfrm>
          <a:prstGeom prst="rect">
            <a:avLst/>
          </a:prstGeom>
        </p:spPr>
      </p:pic>
    </p:spTree>
    <p:extLst>
      <p:ext uri="{BB962C8B-B14F-4D97-AF65-F5344CB8AC3E}">
        <p14:creationId xmlns:p14="http://schemas.microsoft.com/office/powerpoint/2010/main" val="336760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A999C991-2447-CEF8-38FA-E2463F768A5D}"/>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7F32B8F5-417E-BD0D-5D96-358527ED1C01}"/>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Exploratory Data Analysis:</a:t>
            </a:r>
            <a:endParaRPr sz="3200" b="1" u="sng" dirty="0"/>
          </a:p>
        </p:txBody>
      </p:sp>
      <p:sp>
        <p:nvSpPr>
          <p:cNvPr id="2" name="Google Shape;126;p5">
            <a:extLst>
              <a:ext uri="{FF2B5EF4-FFF2-40B4-BE49-F238E27FC236}">
                <a16:creationId xmlns:a16="http://schemas.microsoft.com/office/drawing/2014/main" id="{F8C663DB-F0FA-6914-241F-C4258BF2E344}"/>
              </a:ext>
            </a:extLst>
          </p:cNvPr>
          <p:cNvSpPr txBox="1">
            <a:spLocks/>
          </p:cNvSpPr>
          <p:nvPr/>
        </p:nvSpPr>
        <p:spPr>
          <a:xfrm>
            <a:off x="1251678" y="5325015"/>
            <a:ext cx="10178322"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Central Limit Theorem (CLT): </a:t>
            </a:r>
            <a:r>
              <a:rPr lang="en-US" sz="2200" dirty="0">
                <a:latin typeface="Times New Roman" panose="02020603050405020304" pitchFamily="18" charset="0"/>
                <a:cs typeface="Times New Roman" panose="02020603050405020304" pitchFamily="18" charset="0"/>
              </a:rPr>
              <a:t>Although the sample size is large, the data doesn't strictly follow a normal distribution.</a:t>
            </a:r>
          </a:p>
        </p:txBody>
      </p:sp>
      <p:pic>
        <p:nvPicPr>
          <p:cNvPr id="6" name="Picture 5">
            <a:extLst>
              <a:ext uri="{FF2B5EF4-FFF2-40B4-BE49-F238E27FC236}">
                <a16:creationId xmlns:a16="http://schemas.microsoft.com/office/drawing/2014/main" id="{FA55D0EE-94B0-FCB1-F261-C39B593AAB4F}"/>
              </a:ext>
            </a:extLst>
          </p:cNvPr>
          <p:cNvPicPr>
            <a:picLocks noChangeAspect="1"/>
          </p:cNvPicPr>
          <p:nvPr/>
        </p:nvPicPr>
        <p:blipFill>
          <a:blip r:embed="rId3"/>
          <a:stretch>
            <a:fillRect/>
          </a:stretch>
        </p:blipFill>
        <p:spPr>
          <a:xfrm>
            <a:off x="2886350" y="1072662"/>
            <a:ext cx="6908978" cy="4269938"/>
          </a:xfrm>
          <a:prstGeom prst="rect">
            <a:avLst/>
          </a:prstGeom>
        </p:spPr>
      </p:pic>
    </p:spTree>
    <p:extLst>
      <p:ext uri="{BB962C8B-B14F-4D97-AF65-F5344CB8AC3E}">
        <p14:creationId xmlns:p14="http://schemas.microsoft.com/office/powerpoint/2010/main" val="376050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44D153FC-925A-8C01-EC06-C41F67249C4C}"/>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F83098EE-4B35-95E8-F4DE-8A15BD20AC70}"/>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Exploratory Data Analysis:</a:t>
            </a:r>
            <a:endParaRPr sz="3200" b="1" u="sng" dirty="0"/>
          </a:p>
        </p:txBody>
      </p:sp>
      <p:sp>
        <p:nvSpPr>
          <p:cNvPr id="2" name="Google Shape;126;p5">
            <a:extLst>
              <a:ext uri="{FF2B5EF4-FFF2-40B4-BE49-F238E27FC236}">
                <a16:creationId xmlns:a16="http://schemas.microsoft.com/office/drawing/2014/main" id="{4822182E-0A33-E444-5774-9B8CCA55D478}"/>
              </a:ext>
            </a:extLst>
          </p:cNvPr>
          <p:cNvSpPr txBox="1">
            <a:spLocks/>
          </p:cNvSpPr>
          <p:nvPr/>
        </p:nvSpPr>
        <p:spPr>
          <a:xfrm>
            <a:off x="1251678" y="4932485"/>
            <a:ext cx="5245837" cy="145073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just"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Log Transformation:</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Log transformation was attempted on the price column to achieve normality, but the results weren't perfect.</a:t>
            </a:r>
          </a:p>
        </p:txBody>
      </p:sp>
      <p:pic>
        <p:nvPicPr>
          <p:cNvPr id="5" name="Picture 4">
            <a:extLst>
              <a:ext uri="{FF2B5EF4-FFF2-40B4-BE49-F238E27FC236}">
                <a16:creationId xmlns:a16="http://schemas.microsoft.com/office/drawing/2014/main" id="{2B836B3F-DE3B-0630-D596-E70FA36078DF}"/>
              </a:ext>
            </a:extLst>
          </p:cNvPr>
          <p:cNvPicPr>
            <a:picLocks noChangeAspect="1"/>
          </p:cNvPicPr>
          <p:nvPr/>
        </p:nvPicPr>
        <p:blipFill>
          <a:blip r:embed="rId3"/>
          <a:stretch>
            <a:fillRect/>
          </a:stretch>
        </p:blipFill>
        <p:spPr>
          <a:xfrm>
            <a:off x="1251678" y="1014194"/>
            <a:ext cx="5245837" cy="3909499"/>
          </a:xfrm>
          <a:prstGeom prst="rect">
            <a:avLst/>
          </a:prstGeom>
        </p:spPr>
      </p:pic>
      <p:pic>
        <p:nvPicPr>
          <p:cNvPr id="7" name="Picture 6">
            <a:extLst>
              <a:ext uri="{FF2B5EF4-FFF2-40B4-BE49-F238E27FC236}">
                <a16:creationId xmlns:a16="http://schemas.microsoft.com/office/drawing/2014/main" id="{386C72DD-EB37-6CAD-0F0C-B4F6C4B6D183}"/>
              </a:ext>
            </a:extLst>
          </p:cNvPr>
          <p:cNvPicPr>
            <a:picLocks noChangeAspect="1"/>
          </p:cNvPicPr>
          <p:nvPr/>
        </p:nvPicPr>
        <p:blipFill>
          <a:blip r:embed="rId4"/>
          <a:stretch>
            <a:fillRect/>
          </a:stretch>
        </p:blipFill>
        <p:spPr>
          <a:xfrm>
            <a:off x="6585191" y="1014194"/>
            <a:ext cx="5245837" cy="3918291"/>
          </a:xfrm>
          <a:prstGeom prst="rect">
            <a:avLst/>
          </a:prstGeom>
        </p:spPr>
      </p:pic>
      <p:sp>
        <p:nvSpPr>
          <p:cNvPr id="8" name="Google Shape;126;p5">
            <a:extLst>
              <a:ext uri="{FF2B5EF4-FFF2-40B4-BE49-F238E27FC236}">
                <a16:creationId xmlns:a16="http://schemas.microsoft.com/office/drawing/2014/main" id="{AD8FA27B-8F28-9C71-2B9D-DF8716A3047F}"/>
              </a:ext>
            </a:extLst>
          </p:cNvPr>
          <p:cNvSpPr txBox="1">
            <a:spLocks/>
          </p:cNvSpPr>
          <p:nvPr/>
        </p:nvSpPr>
        <p:spPr>
          <a:xfrm>
            <a:off x="6497515" y="4923693"/>
            <a:ext cx="5245837"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just"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Q-Q Plot:</a:t>
            </a:r>
            <a:r>
              <a:rPr lang="en-US" sz="2200" dirty="0">
                <a:latin typeface="Times New Roman" panose="02020603050405020304" pitchFamily="18" charset="0"/>
                <a:cs typeface="Times New Roman" panose="02020603050405020304" pitchFamily="18" charset="0"/>
              </a:rPr>
              <a:t> The Q-Q plot confirms the log transformation doesn't completely normalize the price distribution.</a:t>
            </a:r>
          </a:p>
        </p:txBody>
      </p:sp>
    </p:spTree>
    <p:extLst>
      <p:ext uri="{BB962C8B-B14F-4D97-AF65-F5344CB8AC3E}">
        <p14:creationId xmlns:p14="http://schemas.microsoft.com/office/powerpoint/2010/main" val="140050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711D9E5C-239A-FA77-F634-9D78DCDC4542}"/>
            </a:ext>
          </a:extLst>
        </p:cNvPr>
        <p:cNvGrpSpPr/>
        <p:nvPr/>
      </p:nvGrpSpPr>
      <p:grpSpPr>
        <a:xfrm>
          <a:off x="0" y="0"/>
          <a:ext cx="0" cy="0"/>
          <a:chOff x="0" y="0"/>
          <a:chExt cx="0" cy="0"/>
        </a:xfrm>
      </p:grpSpPr>
      <p:sp>
        <p:nvSpPr>
          <p:cNvPr id="126" name="Google Shape;126;p5">
            <a:extLst>
              <a:ext uri="{FF2B5EF4-FFF2-40B4-BE49-F238E27FC236}">
                <a16:creationId xmlns:a16="http://schemas.microsoft.com/office/drawing/2014/main" id="{0A6A69A1-02CA-5263-F896-F5724FE45A9E}"/>
              </a:ext>
            </a:extLst>
          </p:cNvPr>
          <p:cNvSpPr txBox="1">
            <a:spLocks noGrp="1"/>
          </p:cNvSpPr>
          <p:nvPr>
            <p:ph type="title"/>
          </p:nvPr>
        </p:nvSpPr>
        <p:spPr>
          <a:xfrm>
            <a:off x="1251678" y="382385"/>
            <a:ext cx="10178322" cy="6902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sz="3200" b="1" u="sng" dirty="0">
                <a:latin typeface="Times New Roman" panose="02020603050405020304" pitchFamily="18" charset="0"/>
                <a:cs typeface="Times New Roman" panose="02020603050405020304" pitchFamily="18" charset="0"/>
              </a:rPr>
              <a:t>Feature Analysis:</a:t>
            </a:r>
          </a:p>
        </p:txBody>
      </p:sp>
      <p:sp>
        <p:nvSpPr>
          <p:cNvPr id="2" name="Google Shape;126;p5">
            <a:extLst>
              <a:ext uri="{FF2B5EF4-FFF2-40B4-BE49-F238E27FC236}">
                <a16:creationId xmlns:a16="http://schemas.microsoft.com/office/drawing/2014/main" id="{2B172C1E-4DBA-E7CE-067C-7C7F681C4897}"/>
              </a:ext>
            </a:extLst>
          </p:cNvPr>
          <p:cNvSpPr txBox="1">
            <a:spLocks/>
          </p:cNvSpPr>
          <p:nvPr/>
        </p:nvSpPr>
        <p:spPr>
          <a:xfrm>
            <a:off x="1251678" y="1072662"/>
            <a:ext cx="10178322" cy="94077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110000"/>
              </a:lnSpc>
              <a:spcBef>
                <a:spcPts val="0"/>
              </a:spcBef>
              <a:spcAft>
                <a:spcPts val="0"/>
              </a:spcAft>
              <a:buSzPts val="2800"/>
            </a:pPr>
            <a:r>
              <a:rPr lang="en-US" sz="2200" dirty="0">
                <a:latin typeface="Times New Roman" panose="02020603050405020304" pitchFamily="18" charset="0"/>
                <a:cs typeface="Times New Roman" panose="02020603050405020304" pitchFamily="18" charset="0"/>
              </a:rPr>
              <a:t>Univariate, Bivariate, and Multivariate Analysis for the Key features of House like: Furnished, Waterfront view, House quality</a:t>
            </a:r>
          </a:p>
          <a:p>
            <a:pPr lvl="0" algn="l" rtl="0">
              <a:lnSpc>
                <a:spcPct val="110000"/>
              </a:lnSpc>
              <a:spcBef>
                <a:spcPts val="0"/>
              </a:spcBef>
              <a:spcAft>
                <a:spcPts val="0"/>
              </a:spcAft>
              <a:buSzPts val="2800"/>
            </a:pPr>
            <a:endParaRPr lang="en-US" sz="2200" dirty="0">
              <a:latin typeface="Times New Roman" panose="02020603050405020304" pitchFamily="18" charset="0"/>
              <a:cs typeface="Times New Roman" panose="02020603050405020304" pitchFamily="18" charset="0"/>
            </a:endParaRPr>
          </a:p>
        </p:txBody>
      </p:sp>
      <p:sp>
        <p:nvSpPr>
          <p:cNvPr id="3" name="Google Shape;126;p5">
            <a:extLst>
              <a:ext uri="{FF2B5EF4-FFF2-40B4-BE49-F238E27FC236}">
                <a16:creationId xmlns:a16="http://schemas.microsoft.com/office/drawing/2014/main" id="{9C567928-E0AF-61EE-6E81-DDE971CA24AC}"/>
              </a:ext>
            </a:extLst>
          </p:cNvPr>
          <p:cNvSpPr txBox="1">
            <a:spLocks/>
          </p:cNvSpPr>
          <p:nvPr/>
        </p:nvSpPr>
        <p:spPr>
          <a:xfrm>
            <a:off x="1368784" y="5306697"/>
            <a:ext cx="5245837"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just"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Furnished:</a:t>
            </a:r>
            <a:r>
              <a:rPr lang="en-US" sz="2200" dirty="0">
                <a:latin typeface="Times New Roman" panose="02020603050405020304" pitchFamily="18" charset="0"/>
                <a:cs typeface="Times New Roman" panose="02020603050405020304" pitchFamily="18" charset="0"/>
              </a:rPr>
              <a:t> Houses with furniture tend to be more expensive (Univariate analysis).</a:t>
            </a:r>
          </a:p>
        </p:txBody>
      </p:sp>
      <p:pic>
        <p:nvPicPr>
          <p:cNvPr id="6" name="Picture 5">
            <a:extLst>
              <a:ext uri="{FF2B5EF4-FFF2-40B4-BE49-F238E27FC236}">
                <a16:creationId xmlns:a16="http://schemas.microsoft.com/office/drawing/2014/main" id="{FC72CC51-3175-7E56-8CD4-4DF36B601FE3}"/>
              </a:ext>
            </a:extLst>
          </p:cNvPr>
          <p:cNvPicPr>
            <a:picLocks noChangeAspect="1"/>
          </p:cNvPicPr>
          <p:nvPr/>
        </p:nvPicPr>
        <p:blipFill>
          <a:blip r:embed="rId3"/>
          <a:stretch>
            <a:fillRect/>
          </a:stretch>
        </p:blipFill>
        <p:spPr>
          <a:xfrm>
            <a:off x="1251678" y="1879435"/>
            <a:ext cx="5052407" cy="3427262"/>
          </a:xfrm>
          <a:prstGeom prst="rect">
            <a:avLst/>
          </a:prstGeom>
        </p:spPr>
      </p:pic>
      <p:pic>
        <p:nvPicPr>
          <p:cNvPr id="8" name="Picture 7">
            <a:extLst>
              <a:ext uri="{FF2B5EF4-FFF2-40B4-BE49-F238E27FC236}">
                <a16:creationId xmlns:a16="http://schemas.microsoft.com/office/drawing/2014/main" id="{A9783C71-C018-B0D5-B822-40F534716EE3}"/>
              </a:ext>
            </a:extLst>
          </p:cNvPr>
          <p:cNvPicPr>
            <a:picLocks noChangeAspect="1"/>
          </p:cNvPicPr>
          <p:nvPr/>
        </p:nvPicPr>
        <p:blipFill>
          <a:blip r:embed="rId4"/>
          <a:stretch>
            <a:fillRect/>
          </a:stretch>
        </p:blipFill>
        <p:spPr>
          <a:xfrm>
            <a:off x="6614621" y="1879435"/>
            <a:ext cx="5052407" cy="3427263"/>
          </a:xfrm>
          <a:prstGeom prst="rect">
            <a:avLst/>
          </a:prstGeom>
        </p:spPr>
      </p:pic>
      <p:sp>
        <p:nvSpPr>
          <p:cNvPr id="9" name="Google Shape;126;p5">
            <a:extLst>
              <a:ext uri="{FF2B5EF4-FFF2-40B4-BE49-F238E27FC236}">
                <a16:creationId xmlns:a16="http://schemas.microsoft.com/office/drawing/2014/main" id="{86DFF7CE-EF5C-8AF3-A3EB-F77A8D90FF4E}"/>
              </a:ext>
            </a:extLst>
          </p:cNvPr>
          <p:cNvSpPr txBox="1">
            <a:spLocks/>
          </p:cNvSpPr>
          <p:nvPr/>
        </p:nvSpPr>
        <p:spPr>
          <a:xfrm>
            <a:off x="6614621" y="5306697"/>
            <a:ext cx="5245837" cy="14507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18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just" rtl="0">
              <a:lnSpc>
                <a:spcPct val="110000"/>
              </a:lnSpc>
              <a:spcBef>
                <a:spcPts val="0"/>
              </a:spcBef>
              <a:spcAft>
                <a:spcPts val="0"/>
              </a:spcAft>
              <a:buSzPts val="2800"/>
            </a:pPr>
            <a:r>
              <a:rPr lang="en-US" sz="2200" b="1" u="sng" dirty="0">
                <a:latin typeface="Times New Roman" panose="02020603050405020304" pitchFamily="18" charset="0"/>
                <a:cs typeface="Times New Roman" panose="02020603050405020304" pitchFamily="18" charset="0"/>
              </a:rPr>
              <a:t>Waterfront View:</a:t>
            </a:r>
            <a:r>
              <a:rPr lang="en-US" sz="2200" dirty="0">
                <a:latin typeface="Times New Roman" panose="02020603050405020304" pitchFamily="18" charset="0"/>
                <a:cs typeface="Times New Roman" panose="02020603050405020304" pitchFamily="18" charset="0"/>
              </a:rPr>
              <a:t> Houses with a waterfront view have a slightly higher price distribution (Bivariate analysis).</a:t>
            </a:r>
          </a:p>
        </p:txBody>
      </p:sp>
    </p:spTree>
    <p:extLst>
      <p:ext uri="{BB962C8B-B14F-4D97-AF65-F5344CB8AC3E}">
        <p14:creationId xmlns:p14="http://schemas.microsoft.com/office/powerpoint/2010/main" val="2593752729"/>
      </p:ext>
    </p:extLst>
  </p:cSld>
  <p:clrMapOvr>
    <a:masterClrMapping/>
  </p:clrMapOvr>
</p:sld>
</file>

<file path=ppt/theme/theme1.xml><?xml version="1.0" encoding="utf-8"?>
<a:theme xmlns:a="http://schemas.openxmlformats.org/drawingml/2006/main"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3955</TotalTime>
  <Words>900</Words>
  <Application>Microsoft Office PowerPoint</Application>
  <PresentationFormat>Widescreen</PresentationFormat>
  <Paragraphs>81</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Wingdings</vt:lpstr>
      <vt:lpstr>Times New Roman</vt:lpstr>
      <vt:lpstr>Bodoni</vt:lpstr>
      <vt:lpstr>Impact</vt:lpstr>
      <vt:lpstr>Arial</vt:lpstr>
      <vt:lpstr>Calibri</vt:lpstr>
      <vt:lpstr>Gill Sans</vt:lpstr>
      <vt:lpstr>Badge</vt:lpstr>
      <vt:lpstr>Real Estate Price Forecasting</vt:lpstr>
      <vt:lpstr>Agenda:</vt:lpstr>
      <vt:lpstr>Introduction:</vt:lpstr>
      <vt:lpstr>Data Exploration:</vt:lpstr>
      <vt:lpstr>Data Exploration:</vt:lpstr>
      <vt:lpstr>Exploratory Data Analysis:</vt:lpstr>
      <vt:lpstr>Exploratory Data Analysis:</vt:lpstr>
      <vt:lpstr>Exploratory Data Analysis:</vt:lpstr>
      <vt:lpstr>Feature Analysis:</vt:lpstr>
      <vt:lpstr>Feature Analysis:</vt:lpstr>
      <vt:lpstr>Feature Analysis:</vt:lpstr>
      <vt:lpstr>Outlier Analysis:</vt:lpstr>
      <vt:lpstr>Correlation Analysis:</vt:lpstr>
      <vt:lpstr>Machine Learning Models:</vt:lpstr>
      <vt:lpstr>Model Performance:</vt:lpstr>
      <vt:lpstr>Web Application: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Oylum A. Ispir</dc:creator>
  <cp:lastModifiedBy>Sai Teja Gunamoni</cp:lastModifiedBy>
  <cp:revision>36</cp:revision>
  <dcterms:created xsi:type="dcterms:W3CDTF">2022-08-24T07:37:54Z</dcterms:created>
  <dcterms:modified xsi:type="dcterms:W3CDTF">2024-12-09T03:55:51Z</dcterms:modified>
</cp:coreProperties>
</file>