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6"/>
  </p:notesMasterIdLst>
  <p:sldIdLst>
    <p:sldId id="256" r:id="rId2"/>
    <p:sldId id="258" r:id="rId3"/>
    <p:sldId id="259" r:id="rId4"/>
    <p:sldId id="260" r:id="rId5"/>
    <p:sldId id="261" r:id="rId6"/>
    <p:sldId id="262" r:id="rId7"/>
    <p:sldId id="288" r:id="rId8"/>
    <p:sldId id="289" r:id="rId9"/>
    <p:sldId id="290" r:id="rId10"/>
    <p:sldId id="293" r:id="rId11"/>
    <p:sldId id="299" r:id="rId12"/>
    <p:sldId id="300" r:id="rId13"/>
    <p:sldId id="263" r:id="rId14"/>
    <p:sldId id="282" r:id="rId15"/>
    <p:sldId id="284" r:id="rId16"/>
    <p:sldId id="286" r:id="rId17"/>
    <p:sldId id="291" r:id="rId18"/>
    <p:sldId id="265" r:id="rId19"/>
    <p:sldId id="276" r:id="rId20"/>
    <p:sldId id="278" r:id="rId21"/>
    <p:sldId id="279" r:id="rId22"/>
    <p:sldId id="266" r:id="rId23"/>
    <p:sldId id="274" r:id="rId24"/>
    <p:sldId id="305" r:id="rId25"/>
    <p:sldId id="267" r:id="rId26"/>
    <p:sldId id="268" r:id="rId27"/>
    <p:sldId id="301" r:id="rId28"/>
    <p:sldId id="302" r:id="rId29"/>
    <p:sldId id="303" r:id="rId30"/>
    <p:sldId id="269" r:id="rId31"/>
    <p:sldId id="270" r:id="rId32"/>
    <p:sldId id="271" r:id="rId33"/>
    <p:sldId id="272" r:id="rId34"/>
    <p:sldId id="273" r:id="rId3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855" autoAdjust="0"/>
    <p:restoredTop sz="94660"/>
  </p:normalViewPr>
  <p:slideViewPr>
    <p:cSldViewPr>
      <p:cViewPr>
        <p:scale>
          <a:sx n="70" d="100"/>
          <a:sy n="70" d="100"/>
        </p:scale>
        <p:origin x="-678" y="-54"/>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29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2900"/>
          </a:xfrm>
          <a:prstGeom prst="rect">
            <a:avLst/>
          </a:prstGeom>
        </p:spPr>
        <p:txBody>
          <a:bodyPr vert="horz" lIns="91440" tIns="45720" rIns="91440" bIns="45720" rtlCol="0"/>
          <a:lstStyle>
            <a:lvl1pPr algn="r">
              <a:defRPr sz="1200"/>
            </a:lvl1pPr>
          </a:lstStyle>
          <a:p>
            <a:fld id="{C0C00B39-DEB5-4FCC-A8E0-02A423516AA3}" type="datetimeFigureOut">
              <a:rPr lang="en-US" smtClean="0"/>
              <a:pPr/>
              <a:t>8/4/2023</a:t>
            </a:fld>
            <a:endParaRPr lang="en-IN"/>
          </a:p>
        </p:txBody>
      </p:sp>
      <p:sp>
        <p:nvSpPr>
          <p:cNvPr id="4" name="Slide Image Placeholder 3"/>
          <p:cNvSpPr>
            <a:spLocks noGrp="1" noRot="1" noChangeAspect="1"/>
          </p:cNvSpPr>
          <p:nvPr>
            <p:ph type="sldImg" idx="2"/>
          </p:nvPr>
        </p:nvSpPr>
        <p:spPr>
          <a:xfrm>
            <a:off x="3810000" y="514350"/>
            <a:ext cx="4572000" cy="257175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257550"/>
            <a:ext cx="9753600" cy="30861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6513513"/>
            <a:ext cx="5283200" cy="3429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2900"/>
          </a:xfrm>
          <a:prstGeom prst="rect">
            <a:avLst/>
          </a:prstGeom>
        </p:spPr>
        <p:txBody>
          <a:bodyPr vert="horz" lIns="91440" tIns="45720" rIns="91440" bIns="45720" rtlCol="0" anchor="b"/>
          <a:lstStyle>
            <a:lvl1pPr algn="r">
              <a:defRPr sz="1200"/>
            </a:lvl1pPr>
          </a:lstStyle>
          <a:p>
            <a:fld id="{8EEAD31F-2A9E-4282-A47E-B1772EF5BCD3}"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8EEAD31F-2A9E-4282-A47E-B1772EF5BCD3}" type="slidenum">
              <a:rPr lang="en-IN" smtClean="0"/>
              <a:pPr/>
              <a:t>4</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8EEAD31F-2A9E-4282-A47E-B1772EF5BCD3}" type="slidenum">
              <a:rPr lang="en-IN" smtClean="0"/>
              <a:pPr/>
              <a:t>10</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8EEAD31F-2A9E-4282-A47E-B1772EF5BCD3}" type="slidenum">
              <a:rPr lang="en-IN" smtClean="0"/>
              <a:pPr/>
              <a:t>12</a:t>
            </a:fld>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8EEAD31F-2A9E-4282-A47E-B1772EF5BCD3}" type="slidenum">
              <a:rPr lang="en-IN" smtClean="0"/>
              <a:pPr/>
              <a:t>16</a:t>
            </a:fld>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8EEAD31F-2A9E-4282-A47E-B1772EF5BCD3}" type="slidenum">
              <a:rPr lang="en-IN" smtClean="0"/>
              <a:pPr/>
              <a:t>19</a:t>
            </a:fld>
            <a:endParaRPr lang="en-I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8EEAD31F-2A9E-4282-A47E-B1772EF5BCD3}" type="slidenum">
              <a:rPr lang="en-IN" smtClean="0"/>
              <a:pPr/>
              <a:t>20</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8/4/2023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900" b="1" i="0">
                <a:solidFill>
                  <a:srgbClr val="424242"/>
                </a:solidFill>
                <a:latin typeface="Roboto"/>
                <a:cs typeface="Roboto"/>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8/4/2023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900" b="1" i="0">
                <a:solidFill>
                  <a:srgbClr val="424242"/>
                </a:solidFill>
                <a:latin typeface="Roboto"/>
                <a:cs typeface="Roboto"/>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8/4/2023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900" b="1" i="0">
                <a:solidFill>
                  <a:srgbClr val="424242"/>
                </a:solidFill>
                <a:latin typeface="Roboto"/>
                <a:cs typeface="Roboto"/>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8/4/2023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8/4/2023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685800" y="530859"/>
            <a:ext cx="10820400" cy="660400"/>
          </a:xfrm>
          <a:prstGeom prst="rect">
            <a:avLst/>
          </a:prstGeom>
        </p:spPr>
        <p:txBody>
          <a:bodyPr wrap="square" lIns="0" tIns="0" rIns="0" bIns="0">
            <a:spAutoFit/>
          </a:bodyPr>
          <a:lstStyle>
            <a:lvl1pPr>
              <a:defRPr sz="1900" b="1" i="0">
                <a:solidFill>
                  <a:srgbClr val="424242"/>
                </a:solidFill>
                <a:latin typeface="Roboto"/>
                <a:cs typeface="Roboto"/>
              </a:defRPr>
            </a:lvl1pPr>
          </a:lstStyle>
          <a:p>
            <a:endParaRPr/>
          </a:p>
        </p:txBody>
      </p:sp>
      <p:sp>
        <p:nvSpPr>
          <p:cNvPr id="3" name="Holder 3"/>
          <p:cNvSpPr>
            <a:spLocks noGrp="1"/>
          </p:cNvSpPr>
          <p:nvPr>
            <p:ph type="body" idx="1"/>
          </p:nvPr>
        </p:nvSpPr>
        <p:spPr>
          <a:xfrm>
            <a:off x="1130300" y="1854200"/>
            <a:ext cx="9931400" cy="208026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8/4/2023</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5.xml"/><Relationship Id="rId4" Type="http://schemas.openxmlformats.org/officeDocument/2006/relationships/image" Target="../media/image11.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mtrfoods.com/" TargetMode="External"/><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video" Target="file:///C:\Users\lenovo\Downloads\mtr%20foods.mp4" TargetMode="External"/><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2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video" Target="file:///C:\Users\lenovo\Desktop\VID-20230802-WA0000.mp4"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ww.patanjali.com/"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hyperlink" Target="https://www.pepsico.com/" TargetMode="External"/><Relationship Id="rId4" Type="http://schemas.openxmlformats.org/officeDocument/2006/relationships/hyperlink" Target="http://www.dabur.com/"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28800" y="2626360"/>
            <a:ext cx="7928609" cy="1371600"/>
          </a:xfrm>
          <a:prstGeom prst="rect">
            <a:avLst/>
          </a:prstGeom>
        </p:spPr>
        <p:txBody>
          <a:bodyPr vert="horz" wrap="square" lIns="0" tIns="12700" rIns="0" bIns="0" rtlCol="0">
            <a:spAutoFit/>
          </a:bodyPr>
          <a:lstStyle/>
          <a:p>
            <a:pPr marL="2108200" marR="5080" indent="-2095500">
              <a:lnSpc>
                <a:spcPct val="113199"/>
              </a:lnSpc>
              <a:spcBef>
                <a:spcPts val="100"/>
              </a:spcBef>
            </a:pPr>
            <a:r>
              <a:rPr sz="3900" spc="-85" dirty="0"/>
              <a:t>C</a:t>
            </a:r>
            <a:r>
              <a:rPr sz="3900" spc="-210" dirty="0"/>
              <a:t>o</a:t>
            </a:r>
            <a:r>
              <a:rPr sz="3900" spc="-280" dirty="0"/>
              <a:t>m</a:t>
            </a:r>
            <a:r>
              <a:rPr sz="3900" spc="-110" dirty="0"/>
              <a:t>p</a:t>
            </a:r>
            <a:r>
              <a:rPr sz="3900" spc="-75" dirty="0"/>
              <a:t>r</a:t>
            </a:r>
            <a:r>
              <a:rPr sz="3900" spc="-145" dirty="0"/>
              <a:t>e</a:t>
            </a:r>
            <a:r>
              <a:rPr sz="3900" spc="-105" dirty="0"/>
              <a:t>h</a:t>
            </a:r>
            <a:r>
              <a:rPr sz="3900" spc="-145" dirty="0"/>
              <a:t>e</a:t>
            </a:r>
            <a:r>
              <a:rPr sz="3900" spc="-105" dirty="0"/>
              <a:t>n</a:t>
            </a:r>
            <a:r>
              <a:rPr sz="3900" spc="-215" dirty="0"/>
              <a:t>s</a:t>
            </a:r>
            <a:r>
              <a:rPr sz="3900" spc="-145" dirty="0"/>
              <a:t>i</a:t>
            </a:r>
            <a:r>
              <a:rPr sz="3900" spc="-195" dirty="0"/>
              <a:t>v</a:t>
            </a:r>
            <a:r>
              <a:rPr sz="3900" spc="65" dirty="0"/>
              <a:t>e</a:t>
            </a:r>
            <a:r>
              <a:rPr sz="3900" spc="-180" dirty="0"/>
              <a:t> </a:t>
            </a:r>
            <a:r>
              <a:rPr sz="3900" spc="-285" dirty="0"/>
              <a:t>D</a:t>
            </a:r>
            <a:r>
              <a:rPr sz="3900" spc="-145" dirty="0"/>
              <a:t>i</a:t>
            </a:r>
            <a:r>
              <a:rPr sz="3900" spc="-105" dirty="0"/>
              <a:t>g</a:t>
            </a:r>
            <a:r>
              <a:rPr sz="3900" spc="-145" dirty="0"/>
              <a:t>i</a:t>
            </a:r>
            <a:r>
              <a:rPr sz="3900" spc="-160" dirty="0"/>
              <a:t>t</a:t>
            </a:r>
            <a:r>
              <a:rPr sz="3900" spc="-200" dirty="0"/>
              <a:t>a</a:t>
            </a:r>
            <a:r>
              <a:rPr sz="3900" spc="-10" dirty="0"/>
              <a:t>l</a:t>
            </a:r>
            <a:r>
              <a:rPr sz="3900" spc="-210" dirty="0"/>
              <a:t> </a:t>
            </a:r>
            <a:r>
              <a:rPr sz="3900" spc="-300" dirty="0"/>
              <a:t>M</a:t>
            </a:r>
            <a:r>
              <a:rPr sz="3900" spc="-200" dirty="0"/>
              <a:t>a</a:t>
            </a:r>
            <a:r>
              <a:rPr sz="3900" spc="-75" dirty="0"/>
              <a:t>r</a:t>
            </a:r>
            <a:r>
              <a:rPr sz="3900" spc="-195" dirty="0"/>
              <a:t>k</a:t>
            </a:r>
            <a:r>
              <a:rPr sz="3900" spc="-45" dirty="0"/>
              <a:t>e</a:t>
            </a:r>
            <a:r>
              <a:rPr sz="3900" spc="-260" dirty="0"/>
              <a:t>t</a:t>
            </a:r>
            <a:r>
              <a:rPr sz="3900" spc="-45" dirty="0"/>
              <a:t>i</a:t>
            </a:r>
            <a:r>
              <a:rPr sz="3900" spc="-204" dirty="0"/>
              <a:t>n</a:t>
            </a:r>
            <a:r>
              <a:rPr sz="3900" spc="15" dirty="0"/>
              <a:t>g  </a:t>
            </a:r>
            <a:r>
              <a:rPr sz="3900" spc="-190" dirty="0"/>
              <a:t>P</a:t>
            </a:r>
            <a:r>
              <a:rPr sz="3900" spc="-75" dirty="0"/>
              <a:t>r</a:t>
            </a:r>
            <a:r>
              <a:rPr sz="3900" spc="-210" dirty="0"/>
              <a:t>o</a:t>
            </a:r>
            <a:r>
              <a:rPr sz="3900" spc="-35" dirty="0"/>
              <a:t>j</a:t>
            </a:r>
            <a:r>
              <a:rPr sz="3900" spc="-145" dirty="0"/>
              <a:t>e</a:t>
            </a:r>
            <a:r>
              <a:rPr sz="3900" spc="-120" dirty="0"/>
              <a:t>c</a:t>
            </a:r>
            <a:r>
              <a:rPr sz="3900" spc="-40" dirty="0"/>
              <a:t>t</a:t>
            </a:r>
            <a:r>
              <a:rPr sz="3900" spc="-190" dirty="0"/>
              <a:t> </a:t>
            </a:r>
            <a:r>
              <a:rPr sz="3900" spc="-340" dirty="0"/>
              <a:t>W</a:t>
            </a:r>
            <a:r>
              <a:rPr sz="3900" spc="-210" dirty="0"/>
              <a:t>o</a:t>
            </a:r>
            <a:r>
              <a:rPr sz="3900" spc="-75" dirty="0"/>
              <a:t>r</a:t>
            </a:r>
            <a:r>
              <a:rPr sz="3900" spc="-10" dirty="0"/>
              <a:t>k</a:t>
            </a:r>
            <a:endParaRPr sz="39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228600" y="381000"/>
          <a:ext cx="5715000" cy="1127760"/>
        </p:xfrm>
        <a:graphic>
          <a:graphicData uri="http://schemas.openxmlformats.org/drawingml/2006/table">
            <a:tbl>
              <a:tblPr/>
              <a:tblGrid>
                <a:gridCol w="1905000"/>
                <a:gridCol w="1905000"/>
                <a:gridCol w="1905000"/>
              </a:tblGrid>
              <a:tr h="156210">
                <a:tc>
                  <a:txBody>
                    <a:bodyPr/>
                    <a:lstStyle/>
                    <a:p>
                      <a:pPr rtl="0" fontAlgn="b"/>
                      <a:r>
                        <a:rPr lang="en-IN" sz="1400" b="1" dirty="0" smtClean="0"/>
                        <a:t>Keyword</a:t>
                      </a:r>
                      <a:endParaRPr lang="en-IN" sz="1400" b="1" dirty="0"/>
                    </a:p>
                  </a:txBody>
                  <a:tcPr marL="28575" marR="28575" marT="19050" marB="1905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b"/>
                      <a:r>
                        <a:rPr lang="en-IN" sz="1400" b="1" dirty="0" smtClean="0"/>
                        <a:t>Avg.monthly searches</a:t>
                      </a:r>
                      <a:endParaRPr lang="en-IN" sz="1400" b="1" dirty="0"/>
                    </a:p>
                  </a:txBody>
                  <a:tcPr marL="28575" marR="28575" marT="19050" marB="1905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b"/>
                      <a:r>
                        <a:rPr lang="en-IN" sz="1400" b="1" dirty="0" smtClean="0"/>
                        <a:t>competition</a:t>
                      </a:r>
                      <a:endParaRPr lang="en-IN" sz="1400" b="1" dirty="0"/>
                    </a:p>
                  </a:txBody>
                  <a:tcPr marL="28575" marR="28575" marT="19050" marB="1905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6210">
                <a:tc>
                  <a:txBody>
                    <a:bodyPr/>
                    <a:lstStyle/>
                    <a:p>
                      <a:pPr rtl="0" fontAlgn="b"/>
                      <a:r>
                        <a:rPr lang="en-IN" sz="1400" dirty="0" smtClean="0"/>
                        <a:t>garlic pickle</a:t>
                      </a:r>
                      <a:endParaRPr lang="en-IN" sz="1400" dirty="0"/>
                    </a:p>
                  </a:txBody>
                  <a:tcPr marL="28575" marR="28575" marT="19050" marB="1905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b"/>
                      <a:r>
                        <a:rPr lang="en-IN" sz="1400" dirty="0" smtClean="0"/>
                        <a:t>5000</a:t>
                      </a:r>
                      <a:endParaRPr lang="en-IN" sz="1400" dirty="0"/>
                    </a:p>
                  </a:txBody>
                  <a:tcPr marL="28575" marR="28575" marT="19050" marB="1905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defTabSz="914400" rtl="0" eaLnBrk="1" fontAlgn="b" latinLnBrk="0" hangingPunct="1">
                        <a:lnSpc>
                          <a:spcPct val="100000"/>
                        </a:lnSpc>
                        <a:spcBef>
                          <a:spcPts val="0"/>
                        </a:spcBef>
                        <a:spcAft>
                          <a:spcPts val="0"/>
                        </a:spcAft>
                        <a:buClrTx/>
                        <a:buSzTx/>
                        <a:buFontTx/>
                        <a:buNone/>
                        <a:tabLst/>
                        <a:defRPr/>
                      </a:pPr>
                      <a:r>
                        <a:rPr lang="en-IN" sz="1400" dirty="0" smtClean="0"/>
                        <a:t>High</a:t>
                      </a:r>
                    </a:p>
                  </a:txBody>
                  <a:tcPr marL="28575" marR="28575" marT="19050" marB="1905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2420">
                <a:tc>
                  <a:txBody>
                    <a:bodyPr/>
                    <a:lstStyle/>
                    <a:p>
                      <a:pPr rtl="0" fontAlgn="b"/>
                      <a:r>
                        <a:rPr lang="en-IN" sz="1400"/>
                        <a:t>lemon pickle</a:t>
                      </a:r>
                    </a:p>
                  </a:txBody>
                  <a:tcPr marL="28575" marR="28575" marT="19050" marB="1905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b"/>
                      <a:r>
                        <a:rPr lang="en-IN" sz="1400"/>
                        <a:t>5000</a:t>
                      </a:r>
                    </a:p>
                  </a:txBody>
                  <a:tcPr marL="28575" marR="28575" marT="19050" marB="1905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b"/>
                      <a:r>
                        <a:rPr lang="en-IN" sz="1400"/>
                        <a:t>High</a:t>
                      </a:r>
                    </a:p>
                  </a:txBody>
                  <a:tcPr marL="28575" marR="28575" marT="19050" marB="1905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2420">
                <a:tc>
                  <a:txBody>
                    <a:bodyPr/>
                    <a:lstStyle/>
                    <a:p>
                      <a:pPr rtl="0" fontAlgn="b"/>
                      <a:r>
                        <a:rPr lang="en-IN" sz="1400"/>
                        <a:t>mixed pickles</a:t>
                      </a:r>
                    </a:p>
                  </a:txBody>
                  <a:tcPr marL="28575" marR="28575" marT="19050" marB="1905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b"/>
                      <a:r>
                        <a:rPr lang="en-IN" sz="1400" dirty="0"/>
                        <a:t>5000</a:t>
                      </a:r>
                    </a:p>
                  </a:txBody>
                  <a:tcPr marL="28575" marR="28575" marT="19050" marB="1905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b"/>
                      <a:r>
                        <a:rPr lang="en-IN" sz="1400" dirty="0"/>
                        <a:t>High</a:t>
                      </a:r>
                    </a:p>
                  </a:txBody>
                  <a:tcPr marL="28575" marR="28575" marT="19050" marB="1905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4" name="Table 3"/>
          <p:cNvGraphicFramePr>
            <a:graphicFrameLocks noGrp="1"/>
          </p:cNvGraphicFramePr>
          <p:nvPr/>
        </p:nvGraphicFramePr>
        <p:xfrm>
          <a:off x="11861800" y="3886200"/>
          <a:ext cx="330200" cy="545432"/>
        </p:xfrm>
        <a:graphic>
          <a:graphicData uri="http://schemas.openxmlformats.org/drawingml/2006/table">
            <a:tbl>
              <a:tblPr/>
              <a:tblGrid>
                <a:gridCol w="330200"/>
              </a:tblGrid>
              <a:tr h="545432">
                <a:tc>
                  <a:txBody>
                    <a:bodyPr/>
                    <a:lstStyle/>
                    <a:p>
                      <a:endParaRPr lang="en-IN" dirty="0"/>
                    </a:p>
                  </a:txBody>
                  <a:tcPr marL="28575" marR="28575" marT="19050" marB="1905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5" name="Table 4"/>
          <p:cNvGraphicFramePr>
            <a:graphicFrameLocks noGrp="1"/>
          </p:cNvGraphicFramePr>
          <p:nvPr/>
        </p:nvGraphicFramePr>
        <p:xfrm>
          <a:off x="12986497" y="4648200"/>
          <a:ext cx="958103" cy="898150"/>
        </p:xfrm>
        <a:graphic>
          <a:graphicData uri="http://schemas.openxmlformats.org/drawingml/2006/table">
            <a:tbl>
              <a:tblPr/>
              <a:tblGrid>
                <a:gridCol w="228600"/>
                <a:gridCol w="196103"/>
                <a:gridCol w="115047"/>
                <a:gridCol w="418353"/>
              </a:tblGrid>
              <a:tr h="176270">
                <a:tc>
                  <a:txBody>
                    <a:bodyPr/>
                    <a:lstStyle/>
                    <a:p>
                      <a:endParaRPr lang="en-IN" dirty="0"/>
                    </a:p>
                  </a:txBody>
                  <a:tcPr marL="0" marR="0" marT="19050" marB="1905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a:p>
                  </a:txBody>
                  <a:tcPr marL="28575" marR="28575" marT="19050" marB="1905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a:p>
                  </a:txBody>
                  <a:tcPr marL="28575" marR="28575" marT="19050" marB="1905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a:p>
                  </a:txBody>
                  <a:tcPr marL="28575" marR="28575" marT="19050" marB="1905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r>
              <a:tr h="585730">
                <a:tc>
                  <a:txBody>
                    <a:bodyPr/>
                    <a:lstStyle/>
                    <a:p>
                      <a:endParaRPr lang="en-IN"/>
                    </a:p>
                  </a:txBody>
                  <a:tcPr marL="0" marR="0" marT="19050" marB="1905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marL="28575" marR="28575" marT="19050" marB="19050" anchor="b">
                    <a:lnL w="12700"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a:p>
                  </a:txBody>
                  <a:tcPr marL="28575" marR="28575" marT="19050" marB="1905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marL="28575" marR="28575" marT="19050" marB="1905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6" name="TextBox 5"/>
          <p:cNvSpPr txBox="1"/>
          <p:nvPr/>
        </p:nvSpPr>
        <p:spPr>
          <a:xfrm>
            <a:off x="304800" y="0"/>
            <a:ext cx="1879810" cy="369332"/>
          </a:xfrm>
          <a:prstGeom prst="rect">
            <a:avLst/>
          </a:prstGeom>
          <a:noFill/>
        </p:spPr>
        <p:txBody>
          <a:bodyPr wrap="none" rtlCol="0">
            <a:spAutoFit/>
          </a:bodyPr>
          <a:lstStyle/>
          <a:p>
            <a:r>
              <a:rPr lang="en-IN" b="1" i="1" dirty="0" smtClean="0"/>
              <a:t>Keywords: Pickles</a:t>
            </a:r>
            <a:endParaRPr lang="en-IN" b="1" i="1" dirty="0"/>
          </a:p>
        </p:txBody>
      </p:sp>
      <p:graphicFrame>
        <p:nvGraphicFramePr>
          <p:cNvPr id="9" name="Table 8"/>
          <p:cNvGraphicFramePr>
            <a:graphicFrameLocks noGrp="1"/>
          </p:cNvGraphicFramePr>
          <p:nvPr/>
        </p:nvGraphicFramePr>
        <p:xfrm>
          <a:off x="228600" y="3733800"/>
          <a:ext cx="5562600" cy="1178560"/>
        </p:xfrm>
        <a:graphic>
          <a:graphicData uri="http://schemas.openxmlformats.org/drawingml/2006/table">
            <a:tbl>
              <a:tblPr/>
              <a:tblGrid>
                <a:gridCol w="1854200"/>
                <a:gridCol w="1854200"/>
                <a:gridCol w="1854200"/>
              </a:tblGrid>
              <a:tr h="168910">
                <a:tc>
                  <a:txBody>
                    <a:bodyPr/>
                    <a:lstStyle/>
                    <a:p>
                      <a:pPr rtl="0" fontAlgn="b"/>
                      <a:r>
                        <a:rPr lang="en-IN" sz="1400" b="1" dirty="0" smtClean="0"/>
                        <a:t>Keyword</a:t>
                      </a:r>
                      <a:endParaRPr lang="en-IN" sz="1400" b="1" dirty="0"/>
                    </a:p>
                  </a:txBody>
                  <a:tcPr marL="28575" marR="28575" marT="19050" marB="1905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b"/>
                      <a:r>
                        <a:rPr lang="en-IN" sz="1400" b="1" dirty="0" smtClean="0"/>
                        <a:t>Avg.monthly searches</a:t>
                      </a:r>
                      <a:endParaRPr lang="en-IN" sz="1400" b="1" dirty="0"/>
                    </a:p>
                  </a:txBody>
                  <a:tcPr marL="28575" marR="28575" marT="19050" marB="1905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b"/>
                      <a:r>
                        <a:rPr lang="en-IN" sz="1400" b="1" dirty="0" smtClean="0"/>
                        <a:t>competition</a:t>
                      </a:r>
                      <a:endParaRPr lang="en-IN" sz="1400" b="1" dirty="0"/>
                    </a:p>
                  </a:txBody>
                  <a:tcPr marL="28575" marR="28575" marT="19050" marB="1905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68910">
                <a:tc>
                  <a:txBody>
                    <a:bodyPr/>
                    <a:lstStyle/>
                    <a:p>
                      <a:pPr rtl="0" fontAlgn="b"/>
                      <a:r>
                        <a:rPr lang="en-IN" sz="1400" dirty="0" smtClean="0"/>
                        <a:t>instant noodles</a:t>
                      </a:r>
                      <a:endParaRPr lang="en-IN" sz="1400" dirty="0"/>
                    </a:p>
                  </a:txBody>
                  <a:tcPr marL="28575" marR="28575" marT="19050" marB="1905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b"/>
                      <a:r>
                        <a:rPr lang="en-IN" sz="1400" smtClean="0"/>
                        <a:t>5000</a:t>
                      </a:r>
                      <a:endParaRPr lang="en-IN" sz="1400" dirty="0"/>
                    </a:p>
                  </a:txBody>
                  <a:tcPr marL="28575" marR="28575" marT="19050" marB="1905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b"/>
                      <a:r>
                        <a:rPr lang="en-IN" sz="1400" dirty="0" smtClean="0"/>
                        <a:t>High</a:t>
                      </a:r>
                      <a:endParaRPr lang="en-IN" sz="1400" dirty="0"/>
                    </a:p>
                  </a:txBody>
                  <a:tcPr marL="28575" marR="28575" marT="19050" marB="1905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37820">
                <a:tc>
                  <a:txBody>
                    <a:bodyPr/>
                    <a:lstStyle/>
                    <a:p>
                      <a:pPr rtl="0" fontAlgn="b"/>
                      <a:r>
                        <a:rPr lang="en-IN" sz="1400"/>
                        <a:t>instant ramen</a:t>
                      </a:r>
                    </a:p>
                  </a:txBody>
                  <a:tcPr marL="28575" marR="28575" marT="19050" marB="1905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b"/>
                      <a:r>
                        <a:rPr lang="en-IN" sz="1400" dirty="0"/>
                        <a:t>5000</a:t>
                      </a:r>
                    </a:p>
                  </a:txBody>
                  <a:tcPr marL="28575" marR="28575" marT="19050" marB="1905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b"/>
                      <a:r>
                        <a:rPr lang="en-IN" sz="1400" dirty="0"/>
                        <a:t>High</a:t>
                      </a:r>
                    </a:p>
                  </a:txBody>
                  <a:tcPr marL="28575" marR="28575" marT="19050" marB="1905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37820">
                <a:tc>
                  <a:txBody>
                    <a:bodyPr/>
                    <a:lstStyle/>
                    <a:p>
                      <a:pPr rtl="0" fontAlgn="b"/>
                      <a:r>
                        <a:rPr lang="en-IN" sz="1400" dirty="0"/>
                        <a:t>ramen cup noodles</a:t>
                      </a:r>
                    </a:p>
                  </a:txBody>
                  <a:tcPr marL="28575" marR="28575" marT="19050" marB="1905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b"/>
                      <a:r>
                        <a:rPr lang="en-IN" sz="1400" dirty="0"/>
                        <a:t>5000</a:t>
                      </a:r>
                    </a:p>
                  </a:txBody>
                  <a:tcPr marL="28575" marR="28575" marT="19050" marB="1905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b"/>
                      <a:r>
                        <a:rPr lang="en-IN" sz="1400" dirty="0"/>
                        <a:t>High</a:t>
                      </a:r>
                    </a:p>
                  </a:txBody>
                  <a:tcPr marL="28575" marR="28575" marT="19050" marB="1905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graphicFrame>
        <p:nvGraphicFramePr>
          <p:cNvPr id="7" name="Table 6"/>
          <p:cNvGraphicFramePr>
            <a:graphicFrameLocks noGrp="1"/>
          </p:cNvGraphicFramePr>
          <p:nvPr/>
        </p:nvGraphicFramePr>
        <p:xfrm>
          <a:off x="152400" y="5867400"/>
          <a:ext cx="8610600" cy="854882"/>
        </p:xfrm>
        <a:graphic>
          <a:graphicData uri="http://schemas.openxmlformats.org/drawingml/2006/table">
            <a:tbl>
              <a:tblPr/>
              <a:tblGrid>
                <a:gridCol w="2152650"/>
                <a:gridCol w="2152650"/>
                <a:gridCol w="2152650"/>
                <a:gridCol w="2152650"/>
              </a:tblGrid>
              <a:tr h="158578">
                <a:tc>
                  <a:txBody>
                    <a:bodyPr/>
                    <a:lstStyle/>
                    <a:p>
                      <a:pPr rtl="0" fontAlgn="b"/>
                      <a:r>
                        <a:rPr lang="en-IN" sz="1400" b="1" dirty="0"/>
                        <a:t>meta title</a:t>
                      </a:r>
                    </a:p>
                  </a:txBody>
                  <a:tcPr marL="28575" marR="28575" marT="19050" marB="1905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b"/>
                      <a:endParaRPr lang="en-IN" sz="1400"/>
                    </a:p>
                  </a:txBody>
                  <a:tcPr marL="28575" marR="28575" marT="19050" marB="1905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b"/>
                      <a:endParaRPr lang="en-IN" sz="1400" dirty="0"/>
                    </a:p>
                  </a:txBody>
                  <a:tcPr marL="28575" marR="28575" marT="19050" marB="1905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b"/>
                      <a:endParaRPr lang="en-IN" sz="1400" dirty="0"/>
                    </a:p>
                  </a:txBody>
                  <a:tcPr marL="28575" marR="28575" marT="19050" marB="1905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603422">
                <a:tc>
                  <a:txBody>
                    <a:bodyPr/>
                    <a:lstStyle/>
                    <a:p>
                      <a:pPr lvl="0" rtl="0" fontAlgn="b"/>
                      <a:r>
                        <a:rPr lang="en-IN" sz="1400" dirty="0" smtClean="0"/>
                        <a:t>Find </a:t>
                      </a:r>
                      <a:r>
                        <a:rPr lang="en-IN" sz="1400" dirty="0"/>
                        <a:t>the best </a:t>
                      </a:r>
                      <a:r>
                        <a:rPr lang="en-IN" sz="1400" dirty="0" smtClean="0"/>
                        <a:t>noodles </a:t>
                      </a:r>
                      <a:r>
                        <a:rPr lang="en-IN" sz="1400" dirty="0"/>
                        <a:t>and </a:t>
                      </a:r>
                      <a:r>
                        <a:rPr lang="en-IN" sz="1400" dirty="0" err="1"/>
                        <a:t>ramens</a:t>
                      </a:r>
                      <a:r>
                        <a:rPr lang="en-IN" sz="1400" dirty="0"/>
                        <a:t> with unique </a:t>
                      </a:r>
                      <a:r>
                        <a:rPr lang="en-IN" sz="1400" dirty="0" smtClean="0"/>
                        <a:t>taste  </a:t>
                      </a:r>
                      <a:endParaRPr lang="en-IN" sz="1400" dirty="0"/>
                    </a:p>
                  </a:txBody>
                  <a:tcPr marL="0" marR="0" marT="19050" marB="1905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b"/>
                      <a:endParaRPr lang="en-IN" sz="1400" dirty="0"/>
                    </a:p>
                  </a:txBody>
                  <a:tcPr marL="28575" marR="28575" marT="19050" marB="1905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b"/>
                      <a:endParaRPr lang="en-IN" sz="1400" dirty="0"/>
                    </a:p>
                  </a:txBody>
                  <a:tcPr marL="28575" marR="28575" marT="19050" marB="1905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rtl="0" fontAlgn="b"/>
                      <a:r>
                        <a:rPr lang="en-IN" sz="1400" dirty="0"/>
                        <a:t>51</a:t>
                      </a:r>
                    </a:p>
                  </a:txBody>
                  <a:tcPr marL="28575" marR="28575" marT="19050" marB="1905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graphicFrame>
        <p:nvGraphicFramePr>
          <p:cNvPr id="8" name="Table 7"/>
          <p:cNvGraphicFramePr>
            <a:graphicFrameLocks noGrp="1"/>
          </p:cNvGraphicFramePr>
          <p:nvPr/>
        </p:nvGraphicFramePr>
        <p:xfrm>
          <a:off x="228600" y="1600200"/>
          <a:ext cx="8610600" cy="929640"/>
        </p:xfrm>
        <a:graphic>
          <a:graphicData uri="http://schemas.openxmlformats.org/drawingml/2006/table">
            <a:tbl>
              <a:tblPr/>
              <a:tblGrid>
                <a:gridCol w="2152650"/>
                <a:gridCol w="2152650"/>
                <a:gridCol w="2152650"/>
                <a:gridCol w="2152650"/>
              </a:tblGrid>
              <a:tr h="228600">
                <a:tc>
                  <a:txBody>
                    <a:bodyPr/>
                    <a:lstStyle/>
                    <a:p>
                      <a:pPr rtl="0" fontAlgn="b"/>
                      <a:r>
                        <a:rPr lang="en-IN" sz="1400" b="1" dirty="0"/>
                        <a:t>Meta Title</a:t>
                      </a:r>
                    </a:p>
                  </a:txBody>
                  <a:tcPr marL="28575" marR="28575" marT="19050" marB="1905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rtl="0" fontAlgn="b"/>
                      <a:endParaRPr lang="en-IN" sz="1400" dirty="0"/>
                    </a:p>
                  </a:txBody>
                  <a:tcPr marL="28575" marR="28575" marT="19050" marB="1905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rtl="0" fontAlgn="b"/>
                      <a:endParaRPr lang="en-IN" sz="1400" dirty="0"/>
                    </a:p>
                  </a:txBody>
                  <a:tcPr marL="28575" marR="28575" marT="19050" marB="1905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rtl="0" fontAlgn="b"/>
                      <a:endParaRPr lang="en-IN" sz="1400" dirty="0"/>
                    </a:p>
                  </a:txBody>
                  <a:tcPr marL="28575" marR="28575" marT="19050" marB="1905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200025">
                <a:tc>
                  <a:txBody>
                    <a:bodyPr/>
                    <a:lstStyle/>
                    <a:p>
                      <a:pPr rtl="0" fontAlgn="b"/>
                      <a:r>
                        <a:rPr lang="en-IN" sz="1400" dirty="0"/>
                        <a:t>find the Tasty &amp; Delicious garlic, lemon and mixed pickles</a:t>
                      </a:r>
                    </a:p>
                  </a:txBody>
                  <a:tcPr marL="0" marR="0" marT="19050" marB="1905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rtl="0" fontAlgn="b"/>
                      <a:endParaRPr lang="en-IN" sz="1400" dirty="0"/>
                    </a:p>
                  </a:txBody>
                  <a:tcPr marL="28575" marR="28575" marT="19050" marB="1905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rtl="0" fontAlgn="b"/>
                      <a:endParaRPr lang="en-IN" sz="1400" dirty="0"/>
                    </a:p>
                  </a:txBody>
                  <a:tcPr marL="28575" marR="28575" marT="19050" marB="1905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rtl="0" fontAlgn="b"/>
                      <a:r>
                        <a:rPr lang="en-IN" sz="1400" dirty="0"/>
                        <a:t>58</a:t>
                      </a:r>
                    </a:p>
                  </a:txBody>
                  <a:tcPr marL="28575" marR="28575" marT="19050" marB="1905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bl>
          </a:graphicData>
        </a:graphic>
      </p:graphicFrame>
      <p:graphicFrame>
        <p:nvGraphicFramePr>
          <p:cNvPr id="10" name="Table 9"/>
          <p:cNvGraphicFramePr>
            <a:graphicFrameLocks noGrp="1"/>
          </p:cNvGraphicFramePr>
          <p:nvPr/>
        </p:nvGraphicFramePr>
        <p:xfrm>
          <a:off x="228600" y="2438400"/>
          <a:ext cx="8534400" cy="982980"/>
        </p:xfrm>
        <a:graphic>
          <a:graphicData uri="http://schemas.openxmlformats.org/drawingml/2006/table">
            <a:tbl>
              <a:tblPr/>
              <a:tblGrid>
                <a:gridCol w="2560320"/>
                <a:gridCol w="1706880"/>
                <a:gridCol w="2133600"/>
                <a:gridCol w="2133600"/>
              </a:tblGrid>
              <a:tr h="304800">
                <a:tc>
                  <a:txBody>
                    <a:bodyPr/>
                    <a:lstStyle/>
                    <a:p>
                      <a:pPr rtl="0" fontAlgn="b"/>
                      <a:r>
                        <a:rPr lang="en-IN" sz="1400" b="1" dirty="0"/>
                        <a:t>Meta Description</a:t>
                      </a:r>
                    </a:p>
                  </a:txBody>
                  <a:tcPr marL="0" marR="0" marT="19050" marB="1905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rtl="0" fontAlgn="b"/>
                      <a:endParaRPr lang="en-IN" sz="1400" dirty="0"/>
                    </a:p>
                  </a:txBody>
                  <a:tcPr marL="28575" marR="28575" marT="19050" marB="1905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rtl="0" fontAlgn="b"/>
                      <a:endParaRPr lang="en-IN" sz="1400"/>
                    </a:p>
                  </a:txBody>
                  <a:tcPr marL="28575" marR="28575" marT="19050" marB="1905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rtl="0" fontAlgn="b"/>
                      <a:endParaRPr lang="en-IN" sz="1400" dirty="0"/>
                    </a:p>
                  </a:txBody>
                  <a:tcPr marL="28575" marR="28575" marT="19050" marB="1905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0">
                <a:tc>
                  <a:txBody>
                    <a:bodyPr/>
                    <a:lstStyle/>
                    <a:p>
                      <a:pPr rtl="0" fontAlgn="b"/>
                      <a:r>
                        <a:rPr lang="en-IN" sz="1400" dirty="0"/>
                        <a:t>buy new delicious &amp; spicy pickles like garlic which natural </a:t>
                      </a:r>
                      <a:r>
                        <a:rPr lang="en-IN" sz="1400" dirty="0" smtClean="0"/>
                        <a:t>and</a:t>
                      </a:r>
                      <a:r>
                        <a:rPr lang="en-IN" sz="1400" baseline="0" dirty="0" smtClean="0"/>
                        <a:t> blended smoothly</a:t>
                      </a:r>
                      <a:endParaRPr lang="en-IN" sz="1400" dirty="0"/>
                    </a:p>
                  </a:txBody>
                  <a:tcPr marL="0" marR="0" marT="19050" marB="1905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rtl="0" fontAlgn="b"/>
                      <a:endParaRPr lang="en-IN" sz="1400" dirty="0"/>
                    </a:p>
                  </a:txBody>
                  <a:tcPr marL="28575" marR="28575" marT="19050" marB="1905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rtl="0" fontAlgn="b"/>
                      <a:endParaRPr lang="en-IN" sz="1400" dirty="0"/>
                    </a:p>
                  </a:txBody>
                  <a:tcPr marL="28575" marR="28575" marT="19050" marB="1905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rtl="0" fontAlgn="b"/>
                      <a:r>
                        <a:rPr lang="en-IN" sz="1400" dirty="0" smtClean="0"/>
                        <a:t>86</a:t>
                      </a:r>
                      <a:endParaRPr lang="en-IN" sz="1400" dirty="0"/>
                    </a:p>
                  </a:txBody>
                  <a:tcPr marL="28575" marR="28575" marT="19050" marB="1905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bl>
          </a:graphicData>
        </a:graphic>
      </p:graphicFrame>
      <p:sp>
        <p:nvSpPr>
          <p:cNvPr id="11" name="TextBox 10"/>
          <p:cNvSpPr txBox="1"/>
          <p:nvPr/>
        </p:nvSpPr>
        <p:spPr>
          <a:xfrm>
            <a:off x="228600" y="3429000"/>
            <a:ext cx="2237472" cy="369332"/>
          </a:xfrm>
          <a:prstGeom prst="rect">
            <a:avLst/>
          </a:prstGeom>
          <a:noFill/>
        </p:spPr>
        <p:txBody>
          <a:bodyPr wrap="none" rtlCol="0">
            <a:spAutoFit/>
          </a:bodyPr>
          <a:lstStyle/>
          <a:p>
            <a:r>
              <a:rPr lang="en-IN" b="1" i="1" dirty="0" smtClean="0"/>
              <a:t>KEYWORDS:  Noodles</a:t>
            </a:r>
            <a:endParaRPr lang="en-IN" b="1" i="1" dirty="0"/>
          </a:p>
        </p:txBody>
      </p:sp>
      <p:graphicFrame>
        <p:nvGraphicFramePr>
          <p:cNvPr id="12" name="Table 11"/>
          <p:cNvGraphicFramePr>
            <a:graphicFrameLocks noGrp="1"/>
          </p:cNvGraphicFramePr>
          <p:nvPr/>
        </p:nvGraphicFramePr>
        <p:xfrm>
          <a:off x="228600" y="4800600"/>
          <a:ext cx="8610600" cy="1059180"/>
        </p:xfrm>
        <a:graphic>
          <a:graphicData uri="http://schemas.openxmlformats.org/drawingml/2006/table">
            <a:tbl>
              <a:tblPr/>
              <a:tblGrid>
                <a:gridCol w="2152650"/>
                <a:gridCol w="2152650"/>
                <a:gridCol w="2152650"/>
                <a:gridCol w="2152650"/>
              </a:tblGrid>
              <a:tr h="381000">
                <a:tc>
                  <a:txBody>
                    <a:bodyPr/>
                    <a:lstStyle/>
                    <a:p>
                      <a:pPr rtl="0" fontAlgn="b"/>
                      <a:r>
                        <a:rPr lang="en-IN" sz="1400" b="1" dirty="0"/>
                        <a:t>Meta description</a:t>
                      </a:r>
                    </a:p>
                  </a:txBody>
                  <a:tcPr marL="0" marR="0" marT="19050" marB="1905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rtl="0" fontAlgn="b"/>
                      <a:endParaRPr lang="en-IN" sz="1400" dirty="0"/>
                    </a:p>
                  </a:txBody>
                  <a:tcPr marL="28575" marR="28575" marT="19050" marB="1905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rtl="0" fontAlgn="b"/>
                      <a:endParaRPr lang="en-IN" sz="1400"/>
                    </a:p>
                  </a:txBody>
                  <a:tcPr marL="28575" marR="28575" marT="19050" marB="1905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rtl="0" fontAlgn="b"/>
                      <a:endParaRPr lang="en-IN" sz="1400" dirty="0"/>
                    </a:p>
                  </a:txBody>
                  <a:tcPr marL="28575" marR="28575" marT="19050" marB="1905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200025">
                <a:tc>
                  <a:txBody>
                    <a:bodyPr/>
                    <a:lstStyle/>
                    <a:p>
                      <a:pPr rtl="0" fontAlgn="b"/>
                      <a:r>
                        <a:rPr lang="en-IN" sz="1400" dirty="0"/>
                        <a:t>Buy the new tasty flavoured ramen noodles and it is made of pure it has different types </a:t>
                      </a:r>
                    </a:p>
                  </a:txBody>
                  <a:tcPr marL="0" marR="0" marT="19050" marB="1905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rtl="0" fontAlgn="b"/>
                      <a:endParaRPr lang="en-IN" sz="1400" dirty="0"/>
                    </a:p>
                  </a:txBody>
                  <a:tcPr marL="28575" marR="28575" marT="19050" marB="1905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rtl="0" fontAlgn="b"/>
                      <a:endParaRPr lang="en-IN" sz="1400" dirty="0"/>
                    </a:p>
                  </a:txBody>
                  <a:tcPr marL="28575" marR="28575" marT="19050" marB="1905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rtl="0" fontAlgn="b"/>
                      <a:r>
                        <a:rPr lang="en-IN" sz="1400" dirty="0"/>
                        <a:t>95</a:t>
                      </a:r>
                    </a:p>
                  </a:txBody>
                  <a:tcPr marL="28575" marR="28575" marT="19050" marB="1905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0"/>
            <a:ext cx="2828275" cy="646331"/>
          </a:xfrm>
          <a:prstGeom prst="rect">
            <a:avLst/>
          </a:prstGeom>
          <a:noFill/>
        </p:spPr>
        <p:txBody>
          <a:bodyPr wrap="none" rtlCol="0">
            <a:spAutoFit/>
          </a:bodyPr>
          <a:lstStyle/>
          <a:p>
            <a:r>
              <a:rPr lang="en-IN" b="1" i="1" dirty="0" smtClean="0"/>
              <a:t>KEYWORDS: </a:t>
            </a:r>
            <a:r>
              <a:rPr lang="en-IN" dirty="0" smtClean="0"/>
              <a:t>Biryani Masala </a:t>
            </a:r>
          </a:p>
          <a:p>
            <a:endParaRPr lang="en-IN" b="1" i="1" dirty="0"/>
          </a:p>
        </p:txBody>
      </p:sp>
      <p:graphicFrame>
        <p:nvGraphicFramePr>
          <p:cNvPr id="3" name="Table 2"/>
          <p:cNvGraphicFramePr>
            <a:graphicFrameLocks noGrp="1"/>
          </p:cNvGraphicFramePr>
          <p:nvPr/>
        </p:nvGraphicFramePr>
        <p:xfrm>
          <a:off x="304800" y="381000"/>
          <a:ext cx="6629400" cy="1250270"/>
        </p:xfrm>
        <a:graphic>
          <a:graphicData uri="http://schemas.openxmlformats.org/drawingml/2006/table">
            <a:tbl>
              <a:tblPr/>
              <a:tblGrid>
                <a:gridCol w="2707784"/>
                <a:gridCol w="1711816"/>
                <a:gridCol w="2209800"/>
              </a:tblGrid>
              <a:tr h="235925">
                <a:tc>
                  <a:txBody>
                    <a:bodyPr/>
                    <a:lstStyle/>
                    <a:p>
                      <a:pPr rtl="0" fontAlgn="b"/>
                      <a:r>
                        <a:rPr lang="en-IN" sz="1400" b="1" dirty="0" smtClean="0"/>
                        <a:t>Keyword</a:t>
                      </a:r>
                      <a:endParaRPr lang="en-IN" sz="1400" b="1" dirty="0"/>
                    </a:p>
                  </a:txBody>
                  <a:tcPr marL="28575" marR="28575" marT="19050" marB="1905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b"/>
                      <a:r>
                        <a:rPr lang="en-IN" sz="1400" b="1" dirty="0" smtClean="0"/>
                        <a:t>Avg.monthly searches</a:t>
                      </a:r>
                      <a:endParaRPr lang="en-IN" sz="1400" b="1" dirty="0"/>
                    </a:p>
                  </a:txBody>
                  <a:tcPr marL="28575" marR="28575" marT="19050" marB="1905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b"/>
                      <a:r>
                        <a:rPr lang="en-IN" sz="1400" b="1" dirty="0" smtClean="0"/>
                        <a:t>competition</a:t>
                      </a:r>
                      <a:endParaRPr lang="en-IN" sz="1400" b="1" dirty="0"/>
                    </a:p>
                  </a:txBody>
                  <a:tcPr marL="28575" marR="28575" marT="19050" marB="1905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5925">
                <a:tc>
                  <a:txBody>
                    <a:bodyPr/>
                    <a:lstStyle/>
                    <a:p>
                      <a:pPr rtl="0" fontAlgn="b"/>
                      <a:r>
                        <a:rPr lang="en-IN" sz="1400" dirty="0"/>
                        <a:t>hyderabadi biryani masala</a:t>
                      </a:r>
                    </a:p>
                  </a:txBody>
                  <a:tcPr marL="28575" marR="28575" marT="19050" marB="1905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b"/>
                      <a:r>
                        <a:rPr lang="en-IN" sz="1400" dirty="0"/>
                        <a:t>5000</a:t>
                      </a:r>
                    </a:p>
                  </a:txBody>
                  <a:tcPr marL="28575" marR="28575" marT="19050" marB="1905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b"/>
                      <a:r>
                        <a:rPr lang="en-IN" sz="1400" dirty="0"/>
                        <a:t>High</a:t>
                      </a:r>
                    </a:p>
                  </a:txBody>
                  <a:tcPr marL="28575" marR="28575" marT="19050" marB="1905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3675">
                <a:tc>
                  <a:txBody>
                    <a:bodyPr/>
                    <a:lstStyle/>
                    <a:p>
                      <a:pPr rtl="0" fontAlgn="b"/>
                      <a:r>
                        <a:rPr lang="en-IN" sz="1400" dirty="0"/>
                        <a:t>biryani masala</a:t>
                      </a:r>
                    </a:p>
                  </a:txBody>
                  <a:tcPr marL="28575" marR="28575" marT="19050" marB="1905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b"/>
                      <a:r>
                        <a:rPr lang="en-IN" sz="1400"/>
                        <a:t>50000</a:t>
                      </a:r>
                    </a:p>
                  </a:txBody>
                  <a:tcPr marL="28575" marR="28575" marT="19050" marB="1905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b"/>
                      <a:r>
                        <a:rPr lang="en-IN" sz="1400" dirty="0"/>
                        <a:t>High</a:t>
                      </a:r>
                    </a:p>
                  </a:txBody>
                  <a:tcPr marL="28575" marR="28575" marT="19050" marB="1905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3675">
                <a:tc>
                  <a:txBody>
                    <a:bodyPr/>
                    <a:lstStyle/>
                    <a:p>
                      <a:pPr rtl="0" fontAlgn="b"/>
                      <a:r>
                        <a:rPr lang="en-IN" sz="1400" dirty="0"/>
                        <a:t>biryani spices</a:t>
                      </a:r>
                    </a:p>
                  </a:txBody>
                  <a:tcPr marL="28575" marR="28575" marT="19050" marB="1905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b"/>
                      <a:r>
                        <a:rPr lang="en-IN" sz="1400"/>
                        <a:t>5000</a:t>
                      </a:r>
                    </a:p>
                  </a:txBody>
                  <a:tcPr marL="28575" marR="28575" marT="19050" marB="1905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b"/>
                      <a:r>
                        <a:rPr lang="en-IN" sz="1400" dirty="0"/>
                        <a:t>High</a:t>
                      </a:r>
                    </a:p>
                  </a:txBody>
                  <a:tcPr marL="28575" marR="28575" marT="19050" marB="1905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4" name="Table 3"/>
          <p:cNvGraphicFramePr>
            <a:graphicFrameLocks noGrp="1"/>
          </p:cNvGraphicFramePr>
          <p:nvPr/>
        </p:nvGraphicFramePr>
        <p:xfrm>
          <a:off x="228600" y="1524000"/>
          <a:ext cx="7010400" cy="723899"/>
        </p:xfrm>
        <a:graphic>
          <a:graphicData uri="http://schemas.openxmlformats.org/drawingml/2006/table">
            <a:tbl>
              <a:tblPr/>
              <a:tblGrid>
                <a:gridCol w="2971800"/>
                <a:gridCol w="533400"/>
                <a:gridCol w="1752600"/>
                <a:gridCol w="1752600"/>
              </a:tblGrid>
              <a:tr h="254135">
                <a:tc>
                  <a:txBody>
                    <a:bodyPr/>
                    <a:lstStyle/>
                    <a:p>
                      <a:pPr rtl="0" fontAlgn="b"/>
                      <a:r>
                        <a:rPr lang="en-IN" sz="1400" b="1" dirty="0"/>
                        <a:t>Meta title</a:t>
                      </a:r>
                    </a:p>
                  </a:txBody>
                  <a:tcPr marL="28575" marR="28575" marT="19050" marB="1905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rtl="0" fontAlgn="b"/>
                      <a:endParaRPr lang="en-IN" sz="1400"/>
                    </a:p>
                  </a:txBody>
                  <a:tcPr marL="28575" marR="28575" marT="19050" marB="1905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rtl="0" fontAlgn="b"/>
                      <a:endParaRPr lang="en-IN" sz="1400"/>
                    </a:p>
                  </a:txBody>
                  <a:tcPr marL="28575" marR="28575" marT="19050" marB="1905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rtl="0" fontAlgn="b"/>
                      <a:endParaRPr lang="en-IN" sz="1400"/>
                    </a:p>
                  </a:txBody>
                  <a:tcPr marL="28575" marR="28575" marT="19050" marB="1905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469764">
                <a:tc>
                  <a:txBody>
                    <a:bodyPr/>
                    <a:lstStyle/>
                    <a:p>
                      <a:pPr rtl="0" fontAlgn="b"/>
                      <a:r>
                        <a:rPr lang="en-IN" sz="1400" dirty="0" smtClean="0"/>
                        <a:t>MTR </a:t>
                      </a:r>
                      <a:r>
                        <a:rPr lang="en-IN" sz="1400" dirty="0"/>
                        <a:t>brands is always special in making </a:t>
                      </a:r>
                      <a:r>
                        <a:rPr lang="en-IN" sz="1400" dirty="0" err="1"/>
                        <a:t>masalas</a:t>
                      </a:r>
                      <a:r>
                        <a:rPr lang="en-IN" sz="1400" dirty="0"/>
                        <a:t> </a:t>
                      </a:r>
                    </a:p>
                  </a:txBody>
                  <a:tcPr marL="0" marR="0" marT="19050" marB="1905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rtl="0" fontAlgn="b"/>
                      <a:endParaRPr lang="en-IN" sz="1400"/>
                    </a:p>
                  </a:txBody>
                  <a:tcPr marL="28575" marR="28575" marT="19050" marB="1905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rtl="0" fontAlgn="b"/>
                      <a:endParaRPr lang="en-IN" sz="1400" dirty="0"/>
                    </a:p>
                  </a:txBody>
                  <a:tcPr marL="28575" marR="28575" marT="19050" marB="1905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rtl="0" fontAlgn="b"/>
                      <a:r>
                        <a:rPr lang="en-IN" sz="1400" dirty="0"/>
                        <a:t>48</a:t>
                      </a:r>
                    </a:p>
                  </a:txBody>
                  <a:tcPr marL="28575" marR="28575" marT="19050" marB="1905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bl>
          </a:graphicData>
        </a:graphic>
      </p:graphicFrame>
      <p:graphicFrame>
        <p:nvGraphicFramePr>
          <p:cNvPr id="5" name="Table 4"/>
          <p:cNvGraphicFramePr>
            <a:graphicFrameLocks noGrp="1"/>
          </p:cNvGraphicFramePr>
          <p:nvPr/>
        </p:nvGraphicFramePr>
        <p:xfrm>
          <a:off x="228600" y="2209800"/>
          <a:ext cx="7106733" cy="929640"/>
        </p:xfrm>
        <a:graphic>
          <a:graphicData uri="http://schemas.openxmlformats.org/drawingml/2006/table">
            <a:tbl>
              <a:tblPr/>
              <a:tblGrid>
                <a:gridCol w="3399263"/>
                <a:gridCol w="1037063"/>
                <a:gridCol w="82550"/>
                <a:gridCol w="2587857"/>
              </a:tblGrid>
              <a:tr h="200025">
                <a:tc>
                  <a:txBody>
                    <a:bodyPr/>
                    <a:lstStyle/>
                    <a:p>
                      <a:pPr rtl="0" fontAlgn="b"/>
                      <a:r>
                        <a:rPr lang="en-IN" sz="1400" b="1" dirty="0"/>
                        <a:t>Meta description</a:t>
                      </a:r>
                    </a:p>
                  </a:txBody>
                  <a:tcPr marL="0" marR="0" marT="19050" marB="1905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rtl="0" fontAlgn="b"/>
                      <a:endParaRPr lang="en-IN" sz="1400"/>
                    </a:p>
                  </a:txBody>
                  <a:tcPr marL="28575" marR="28575" marT="19050" marB="1905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rtl="0" fontAlgn="b"/>
                      <a:endParaRPr lang="en-IN" sz="1400"/>
                    </a:p>
                  </a:txBody>
                  <a:tcPr marL="28575" marR="28575" marT="19050" marB="1905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rtl="0" fontAlgn="b"/>
                      <a:endParaRPr lang="en-IN" sz="1400"/>
                    </a:p>
                  </a:txBody>
                  <a:tcPr marL="28575" marR="28575" marT="19050" marB="1905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200025">
                <a:tc>
                  <a:txBody>
                    <a:bodyPr/>
                    <a:lstStyle/>
                    <a:p>
                      <a:pPr rtl="0" fontAlgn="b"/>
                      <a:r>
                        <a:rPr lang="en-IN" sz="1400" dirty="0"/>
                        <a:t>MTR is always a brand mark for making masala mix in </a:t>
                      </a:r>
                      <a:r>
                        <a:rPr lang="en-IN" sz="1400" dirty="0" smtClean="0"/>
                        <a:t>biryani </a:t>
                      </a:r>
                      <a:r>
                        <a:rPr lang="en-IN" sz="1400" dirty="0"/>
                        <a:t>essentials and they will do it in order .</a:t>
                      </a:r>
                    </a:p>
                  </a:txBody>
                  <a:tcPr marL="0" marR="0" marT="19050" marB="1905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rtl="0" fontAlgn="b"/>
                      <a:endParaRPr lang="en-IN" sz="1400"/>
                    </a:p>
                  </a:txBody>
                  <a:tcPr marL="28575" marR="28575" marT="19050" marB="1905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rtl="0" fontAlgn="b"/>
                      <a:endParaRPr lang="en-IN" sz="1400"/>
                    </a:p>
                  </a:txBody>
                  <a:tcPr marL="28575" marR="28575" marT="19050" marB="1905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rtl="0" fontAlgn="b"/>
                      <a:r>
                        <a:rPr lang="en-IN" sz="1400" dirty="0"/>
                        <a:t>102</a:t>
                      </a:r>
                    </a:p>
                  </a:txBody>
                  <a:tcPr marL="28575" marR="28575" marT="19050" marB="1905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bl>
          </a:graphicData>
        </a:graphic>
      </p:graphicFrame>
      <p:sp>
        <p:nvSpPr>
          <p:cNvPr id="6" name="TextBox 5"/>
          <p:cNvSpPr txBox="1"/>
          <p:nvPr/>
        </p:nvSpPr>
        <p:spPr>
          <a:xfrm>
            <a:off x="228600" y="3048000"/>
            <a:ext cx="2683107" cy="369332"/>
          </a:xfrm>
          <a:prstGeom prst="rect">
            <a:avLst/>
          </a:prstGeom>
          <a:noFill/>
        </p:spPr>
        <p:txBody>
          <a:bodyPr wrap="none" rtlCol="0">
            <a:spAutoFit/>
          </a:bodyPr>
          <a:lstStyle/>
          <a:p>
            <a:r>
              <a:rPr lang="en-IN" b="1" i="1" dirty="0" smtClean="0"/>
              <a:t>KEYWORDS:  </a:t>
            </a:r>
            <a:r>
              <a:rPr lang="en-IN" b="1" dirty="0" smtClean="0"/>
              <a:t>Gulab jamun</a:t>
            </a:r>
            <a:endParaRPr lang="en-IN" b="1" i="1" dirty="0"/>
          </a:p>
        </p:txBody>
      </p:sp>
      <p:graphicFrame>
        <p:nvGraphicFramePr>
          <p:cNvPr id="7" name="Table 6"/>
          <p:cNvGraphicFramePr>
            <a:graphicFrameLocks noGrp="1"/>
          </p:cNvGraphicFramePr>
          <p:nvPr/>
        </p:nvGraphicFramePr>
        <p:xfrm>
          <a:off x="228600" y="3429000"/>
          <a:ext cx="7162800" cy="1209040"/>
        </p:xfrm>
        <a:graphic>
          <a:graphicData uri="http://schemas.openxmlformats.org/drawingml/2006/table">
            <a:tbl>
              <a:tblPr/>
              <a:tblGrid>
                <a:gridCol w="2439504"/>
                <a:gridCol w="2361648"/>
                <a:gridCol w="2361648"/>
              </a:tblGrid>
              <a:tr h="176530">
                <a:tc>
                  <a:txBody>
                    <a:bodyPr/>
                    <a:lstStyle/>
                    <a:p>
                      <a:pPr rtl="0" fontAlgn="b"/>
                      <a:r>
                        <a:rPr lang="en-IN" sz="1400" b="1" dirty="0" smtClean="0"/>
                        <a:t>Keyword</a:t>
                      </a:r>
                      <a:endParaRPr lang="en-IN" sz="1400" b="1" dirty="0"/>
                    </a:p>
                  </a:txBody>
                  <a:tcPr marL="28575" marR="28575" marT="19050" marB="1905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b"/>
                      <a:r>
                        <a:rPr lang="en-IN" sz="1400" b="1" dirty="0" smtClean="0"/>
                        <a:t>Avg.monthly searches</a:t>
                      </a:r>
                      <a:endParaRPr lang="en-IN" sz="1400" b="1" dirty="0"/>
                    </a:p>
                  </a:txBody>
                  <a:tcPr marL="28575" marR="28575" marT="19050" marB="1905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b"/>
                      <a:r>
                        <a:rPr lang="en-IN" sz="1400" b="1" dirty="0" smtClean="0"/>
                        <a:t>competition</a:t>
                      </a:r>
                      <a:endParaRPr lang="en-IN" sz="1400" b="1" dirty="0"/>
                    </a:p>
                  </a:txBody>
                  <a:tcPr marL="28575" marR="28575" marT="19050" marB="1905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6530">
                <a:tc>
                  <a:txBody>
                    <a:bodyPr/>
                    <a:lstStyle/>
                    <a:p>
                      <a:pPr rtl="0" fontAlgn="b"/>
                      <a:r>
                        <a:rPr lang="en-IN" sz="1400" dirty="0"/>
                        <a:t>gulab jamun price</a:t>
                      </a:r>
                    </a:p>
                  </a:txBody>
                  <a:tcPr marL="28575" marR="28575" marT="19050" marB="1905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b"/>
                      <a:r>
                        <a:rPr lang="en-IN" sz="1400" dirty="0"/>
                        <a:t>5000</a:t>
                      </a:r>
                    </a:p>
                  </a:txBody>
                  <a:tcPr marL="28575" marR="28575" marT="19050" marB="1905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b"/>
                      <a:r>
                        <a:rPr lang="en-IN" sz="1400" dirty="0"/>
                        <a:t>High</a:t>
                      </a:r>
                    </a:p>
                  </a:txBody>
                  <a:tcPr marL="28575" marR="28575" marT="19050" marB="1905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3060">
                <a:tc>
                  <a:txBody>
                    <a:bodyPr/>
                    <a:lstStyle/>
                    <a:p>
                      <a:pPr rtl="0" fontAlgn="b"/>
                      <a:r>
                        <a:rPr lang="en-IN" sz="1400" dirty="0"/>
                        <a:t>gits gulab jamun</a:t>
                      </a:r>
                    </a:p>
                  </a:txBody>
                  <a:tcPr marL="28575" marR="28575" marT="19050" marB="1905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b"/>
                      <a:r>
                        <a:rPr lang="en-IN" sz="1400" dirty="0"/>
                        <a:t>5000</a:t>
                      </a:r>
                    </a:p>
                  </a:txBody>
                  <a:tcPr marL="28575" marR="28575" marT="19050" marB="1905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b"/>
                      <a:r>
                        <a:rPr lang="en-IN" sz="1400" dirty="0"/>
                        <a:t>High</a:t>
                      </a:r>
                    </a:p>
                  </a:txBody>
                  <a:tcPr marL="28575" marR="28575" marT="19050" marB="1905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3060">
                <a:tc>
                  <a:txBody>
                    <a:bodyPr/>
                    <a:lstStyle/>
                    <a:p>
                      <a:pPr rtl="0" fontAlgn="b"/>
                      <a:r>
                        <a:rPr lang="en-IN" sz="1400" dirty="0"/>
                        <a:t>mtr gulab jamun</a:t>
                      </a:r>
                    </a:p>
                  </a:txBody>
                  <a:tcPr marL="28575" marR="28575" marT="19050" marB="1905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b"/>
                      <a:r>
                        <a:rPr lang="en-IN" sz="1400"/>
                        <a:t>5000</a:t>
                      </a:r>
                    </a:p>
                  </a:txBody>
                  <a:tcPr marL="28575" marR="28575" marT="19050" marB="1905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b"/>
                      <a:r>
                        <a:rPr lang="en-IN" sz="1400" dirty="0"/>
                        <a:t>High</a:t>
                      </a:r>
                    </a:p>
                  </a:txBody>
                  <a:tcPr marL="28575" marR="28575" marT="19050" marB="1905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8" name="Table 7"/>
          <p:cNvGraphicFramePr>
            <a:graphicFrameLocks noGrp="1"/>
          </p:cNvGraphicFramePr>
          <p:nvPr/>
        </p:nvGraphicFramePr>
        <p:xfrm>
          <a:off x="228600" y="4648200"/>
          <a:ext cx="7239000" cy="716280"/>
        </p:xfrm>
        <a:graphic>
          <a:graphicData uri="http://schemas.openxmlformats.org/drawingml/2006/table">
            <a:tbl>
              <a:tblPr/>
              <a:tblGrid>
                <a:gridCol w="3928482"/>
                <a:gridCol w="1103506"/>
                <a:gridCol w="1103506"/>
                <a:gridCol w="1103506"/>
              </a:tblGrid>
              <a:tr h="200025">
                <a:tc>
                  <a:txBody>
                    <a:bodyPr/>
                    <a:lstStyle/>
                    <a:p>
                      <a:pPr rtl="0" fontAlgn="b"/>
                      <a:r>
                        <a:rPr lang="en-IN" sz="1400" b="1" dirty="0"/>
                        <a:t>Meta title</a:t>
                      </a:r>
                    </a:p>
                  </a:txBody>
                  <a:tcPr marL="28575" marR="28575" marT="19050" marB="1905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rtl="0" fontAlgn="b"/>
                      <a:endParaRPr lang="en-IN" sz="1400"/>
                    </a:p>
                  </a:txBody>
                  <a:tcPr marL="28575" marR="28575" marT="19050" marB="1905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rtl="0" fontAlgn="b"/>
                      <a:endParaRPr lang="en-IN" sz="1400"/>
                    </a:p>
                  </a:txBody>
                  <a:tcPr marL="28575" marR="28575" marT="19050" marB="1905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rtl="0" fontAlgn="b"/>
                      <a:endParaRPr lang="en-IN" sz="1400"/>
                    </a:p>
                  </a:txBody>
                  <a:tcPr marL="28575" marR="28575" marT="19050" marB="1905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200025">
                <a:tc>
                  <a:txBody>
                    <a:bodyPr/>
                    <a:lstStyle/>
                    <a:p>
                      <a:pPr rtl="0" fontAlgn="b"/>
                      <a:r>
                        <a:rPr lang="en-IN" sz="1400" dirty="0"/>
                        <a:t>every festival awesome and to add a little more with mtr gulab jamun</a:t>
                      </a:r>
                    </a:p>
                  </a:txBody>
                  <a:tcPr marL="0" marR="0" marT="19050" marB="1905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rtl="0" fontAlgn="b"/>
                      <a:endParaRPr lang="en-IN" sz="1400"/>
                    </a:p>
                  </a:txBody>
                  <a:tcPr marL="28575" marR="28575" marT="19050" marB="1905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rtl="0" fontAlgn="b"/>
                      <a:endParaRPr lang="en-IN" sz="1400"/>
                    </a:p>
                  </a:txBody>
                  <a:tcPr marL="28575" marR="28575" marT="19050" marB="1905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rtl="0" fontAlgn="b"/>
                      <a:r>
                        <a:rPr lang="en-IN" sz="1400" dirty="0"/>
                        <a:t>69</a:t>
                      </a:r>
                    </a:p>
                  </a:txBody>
                  <a:tcPr marL="28575" marR="28575" marT="19050" marB="1905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bl>
          </a:graphicData>
        </a:graphic>
      </p:graphicFrame>
      <p:graphicFrame>
        <p:nvGraphicFramePr>
          <p:cNvPr id="9" name="Table 8"/>
          <p:cNvGraphicFramePr>
            <a:graphicFrameLocks noGrp="1"/>
          </p:cNvGraphicFramePr>
          <p:nvPr/>
        </p:nvGraphicFramePr>
        <p:xfrm>
          <a:off x="228600" y="5410200"/>
          <a:ext cx="7315200" cy="929640"/>
        </p:xfrm>
        <a:graphic>
          <a:graphicData uri="http://schemas.openxmlformats.org/drawingml/2006/table">
            <a:tbl>
              <a:tblPr/>
              <a:tblGrid>
                <a:gridCol w="3386667"/>
                <a:gridCol w="1286933"/>
                <a:gridCol w="812800"/>
                <a:gridCol w="1828800"/>
              </a:tblGrid>
              <a:tr h="83820">
                <a:tc>
                  <a:txBody>
                    <a:bodyPr/>
                    <a:lstStyle/>
                    <a:p>
                      <a:pPr rtl="0" fontAlgn="b"/>
                      <a:r>
                        <a:rPr lang="en-IN" sz="1400" b="1" dirty="0"/>
                        <a:t>Meta Description</a:t>
                      </a:r>
                    </a:p>
                  </a:txBody>
                  <a:tcPr marL="0" marR="0" marT="19050" marB="1905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rtl="0" fontAlgn="b"/>
                      <a:endParaRPr lang="en-IN" sz="1400" dirty="0"/>
                    </a:p>
                  </a:txBody>
                  <a:tcPr marL="28575" marR="28575" marT="19050" marB="1905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rtl="0" fontAlgn="b"/>
                      <a:endParaRPr lang="en-IN" sz="1400" dirty="0"/>
                    </a:p>
                  </a:txBody>
                  <a:tcPr marL="28575" marR="28575" marT="19050" marB="1905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rtl="0" fontAlgn="b"/>
                      <a:endParaRPr lang="en-IN" sz="1400"/>
                    </a:p>
                  </a:txBody>
                  <a:tcPr marL="28575" marR="28575" marT="19050" marB="1905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200025">
                <a:tc>
                  <a:txBody>
                    <a:bodyPr/>
                    <a:lstStyle/>
                    <a:p>
                      <a:pPr rtl="0" fontAlgn="b"/>
                      <a:r>
                        <a:rPr lang="en-IN" sz="1400" dirty="0"/>
                        <a:t>MTR gulab jamun is one the famous dishes and also there are some safety precautions to follow to proceed to a great taste </a:t>
                      </a:r>
                    </a:p>
                  </a:txBody>
                  <a:tcPr marL="0" marR="0" marT="19050" marB="1905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rtl="0" fontAlgn="b"/>
                      <a:endParaRPr lang="en-IN" sz="1400" dirty="0"/>
                    </a:p>
                  </a:txBody>
                  <a:tcPr marL="28575" marR="28575" marT="19050" marB="1905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rtl="0" fontAlgn="b"/>
                      <a:endParaRPr lang="en-IN" sz="1400" dirty="0"/>
                    </a:p>
                  </a:txBody>
                  <a:tcPr marL="28575" marR="28575" marT="19050" marB="1905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rtl="0" fontAlgn="b"/>
                      <a:r>
                        <a:rPr lang="en-IN" sz="1400" dirty="0"/>
                        <a:t>122</a:t>
                      </a:r>
                    </a:p>
                  </a:txBody>
                  <a:tcPr marL="28575" marR="28575" marT="19050" marB="1905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457200" y="838200"/>
          <a:ext cx="5181600" cy="1493520"/>
        </p:xfrm>
        <a:graphic>
          <a:graphicData uri="http://schemas.openxmlformats.org/drawingml/2006/table">
            <a:tbl>
              <a:tblPr/>
              <a:tblGrid>
                <a:gridCol w="1727200"/>
                <a:gridCol w="1727200"/>
                <a:gridCol w="1727200"/>
              </a:tblGrid>
              <a:tr h="232410">
                <a:tc>
                  <a:txBody>
                    <a:bodyPr/>
                    <a:lstStyle/>
                    <a:p>
                      <a:pPr rtl="0" fontAlgn="b"/>
                      <a:r>
                        <a:rPr lang="en-IN" sz="1400" b="1" dirty="0" smtClean="0"/>
                        <a:t>Keyword</a:t>
                      </a:r>
                      <a:endParaRPr lang="en-IN" sz="1400" b="1" dirty="0"/>
                    </a:p>
                  </a:txBody>
                  <a:tcPr marL="28575" marR="28575" marT="19050" marB="1905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b"/>
                      <a:r>
                        <a:rPr lang="en-IN" sz="1400" b="1" dirty="0" smtClean="0"/>
                        <a:t>Avg.monthly searches</a:t>
                      </a:r>
                      <a:endParaRPr lang="en-IN" sz="1400" b="1" dirty="0"/>
                    </a:p>
                  </a:txBody>
                  <a:tcPr marL="28575" marR="28575" marT="19050" marB="1905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b"/>
                      <a:r>
                        <a:rPr lang="en-IN" sz="1400" b="1" dirty="0" smtClean="0"/>
                        <a:t>competition</a:t>
                      </a:r>
                      <a:endParaRPr lang="en-IN" sz="1400" b="1" dirty="0"/>
                    </a:p>
                  </a:txBody>
                  <a:tcPr marL="28575" marR="28575" marT="19050" marB="1905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2410">
                <a:tc>
                  <a:txBody>
                    <a:bodyPr/>
                    <a:lstStyle/>
                    <a:p>
                      <a:pPr rtl="0" fontAlgn="b"/>
                      <a:r>
                        <a:rPr lang="en-IN" dirty="0"/>
                        <a:t>mtr instant </a:t>
                      </a:r>
                      <a:r>
                        <a:rPr lang="en-IN" dirty="0" err="1"/>
                        <a:t>poha</a:t>
                      </a:r>
                      <a:endParaRPr lang="en-IN" dirty="0"/>
                    </a:p>
                  </a:txBody>
                  <a:tcPr marL="28575" marR="28575" marT="19050" marB="1905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b"/>
                      <a:r>
                        <a:rPr lang="en-IN"/>
                        <a:t>500</a:t>
                      </a:r>
                    </a:p>
                  </a:txBody>
                  <a:tcPr marL="28575" marR="28575" marT="19050" marB="1905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b"/>
                      <a:r>
                        <a:rPr lang="en-IN" dirty="0"/>
                        <a:t>High</a:t>
                      </a:r>
                    </a:p>
                  </a:txBody>
                  <a:tcPr marL="28575" marR="28575" marT="19050" marB="1905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64820">
                <a:tc>
                  <a:txBody>
                    <a:bodyPr/>
                    <a:lstStyle/>
                    <a:p>
                      <a:pPr rtl="0" fontAlgn="b"/>
                      <a:r>
                        <a:rPr lang="en-IN"/>
                        <a:t>readymade poha</a:t>
                      </a:r>
                    </a:p>
                  </a:txBody>
                  <a:tcPr marL="28575" marR="28575" marT="19050" marB="1905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b"/>
                      <a:r>
                        <a:rPr lang="en-IN"/>
                        <a:t>500</a:t>
                      </a:r>
                    </a:p>
                  </a:txBody>
                  <a:tcPr marL="28575" marR="28575" marT="19050" marB="1905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b"/>
                      <a:r>
                        <a:rPr lang="en-IN"/>
                        <a:t>High</a:t>
                      </a:r>
                    </a:p>
                  </a:txBody>
                  <a:tcPr marL="28575" marR="28575" marT="19050" marB="1905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64820">
                <a:tc>
                  <a:txBody>
                    <a:bodyPr/>
                    <a:lstStyle/>
                    <a:p>
                      <a:pPr rtl="0" fontAlgn="b"/>
                      <a:r>
                        <a:rPr lang="en-IN"/>
                        <a:t>readymade poha</a:t>
                      </a:r>
                    </a:p>
                  </a:txBody>
                  <a:tcPr marL="28575" marR="28575" marT="19050" marB="1905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b"/>
                      <a:r>
                        <a:rPr lang="en-IN"/>
                        <a:t>50</a:t>
                      </a:r>
                    </a:p>
                  </a:txBody>
                  <a:tcPr marL="28575" marR="28575" marT="19050" marB="1905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b"/>
                      <a:r>
                        <a:rPr lang="en-IN" dirty="0"/>
                        <a:t>High</a:t>
                      </a:r>
                    </a:p>
                  </a:txBody>
                  <a:tcPr marL="28575" marR="28575" marT="19050" marB="1905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3" name="TextBox 2"/>
          <p:cNvSpPr txBox="1"/>
          <p:nvPr/>
        </p:nvSpPr>
        <p:spPr>
          <a:xfrm>
            <a:off x="457200" y="304800"/>
            <a:ext cx="1938800" cy="369332"/>
          </a:xfrm>
          <a:prstGeom prst="rect">
            <a:avLst/>
          </a:prstGeom>
          <a:noFill/>
        </p:spPr>
        <p:txBody>
          <a:bodyPr wrap="none" rtlCol="0">
            <a:spAutoFit/>
          </a:bodyPr>
          <a:lstStyle/>
          <a:p>
            <a:r>
              <a:rPr lang="en-IN" b="1" i="1" dirty="0" smtClean="0"/>
              <a:t>KEYWORDS: </a:t>
            </a:r>
            <a:r>
              <a:rPr lang="en-IN" b="1" dirty="0" err="1" smtClean="0"/>
              <a:t>Poha</a:t>
            </a:r>
            <a:r>
              <a:rPr lang="en-IN" b="1" dirty="0" smtClean="0"/>
              <a:t> </a:t>
            </a:r>
            <a:endParaRPr lang="en-IN" b="1" i="1" dirty="0"/>
          </a:p>
        </p:txBody>
      </p:sp>
      <p:graphicFrame>
        <p:nvGraphicFramePr>
          <p:cNvPr id="4" name="Table 3"/>
          <p:cNvGraphicFramePr>
            <a:graphicFrameLocks noGrp="1"/>
          </p:cNvGraphicFramePr>
          <p:nvPr/>
        </p:nvGraphicFramePr>
        <p:xfrm>
          <a:off x="381000" y="2286000"/>
          <a:ext cx="7543800" cy="899160"/>
        </p:xfrm>
        <a:graphic>
          <a:graphicData uri="http://schemas.openxmlformats.org/drawingml/2006/table">
            <a:tbl>
              <a:tblPr/>
              <a:tblGrid>
                <a:gridCol w="3657600"/>
                <a:gridCol w="1143000"/>
                <a:gridCol w="1066800"/>
                <a:gridCol w="1676400"/>
              </a:tblGrid>
              <a:tr h="200025">
                <a:tc>
                  <a:txBody>
                    <a:bodyPr/>
                    <a:lstStyle/>
                    <a:p>
                      <a:pPr rtl="0" fontAlgn="b"/>
                      <a:r>
                        <a:rPr lang="en-IN" b="1" dirty="0"/>
                        <a:t>Meta title</a:t>
                      </a:r>
                    </a:p>
                  </a:txBody>
                  <a:tcPr marL="28575" marR="28575" marT="19050" marB="1905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rtl="0" fontAlgn="b"/>
                      <a:endParaRPr lang="en-IN"/>
                    </a:p>
                  </a:txBody>
                  <a:tcPr marL="28575" marR="28575" marT="19050" marB="1905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rtl="0" fontAlgn="b"/>
                      <a:endParaRPr lang="en-IN"/>
                    </a:p>
                  </a:txBody>
                  <a:tcPr marL="28575" marR="28575" marT="19050" marB="1905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rtl="0" fontAlgn="b"/>
                      <a:endParaRPr lang="en-IN"/>
                    </a:p>
                  </a:txBody>
                  <a:tcPr marL="28575" marR="28575" marT="19050" marB="1905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200025">
                <a:tc>
                  <a:txBody>
                    <a:bodyPr/>
                    <a:lstStyle/>
                    <a:p>
                      <a:pPr rtl="0" fontAlgn="b"/>
                      <a:r>
                        <a:rPr lang="en-IN" dirty="0"/>
                        <a:t>Try </a:t>
                      </a:r>
                      <a:r>
                        <a:rPr lang="en-IN" dirty="0" err="1"/>
                        <a:t>poha</a:t>
                      </a:r>
                      <a:r>
                        <a:rPr lang="en-IN" dirty="0"/>
                        <a:t> feel awesome than before to maintain a healthy life</a:t>
                      </a:r>
                    </a:p>
                  </a:txBody>
                  <a:tcPr marL="0" marR="0" marT="19050" marB="1905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rtl="0" fontAlgn="b"/>
                      <a:endParaRPr lang="en-IN"/>
                    </a:p>
                  </a:txBody>
                  <a:tcPr marL="28575" marR="28575" marT="19050" marB="1905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rtl="0" fontAlgn="b"/>
                      <a:endParaRPr lang="en-IN" dirty="0"/>
                    </a:p>
                  </a:txBody>
                  <a:tcPr marL="28575" marR="28575" marT="19050" marB="1905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rtl="0" fontAlgn="b"/>
                      <a:r>
                        <a:rPr lang="en-IN" dirty="0"/>
                        <a:t>60</a:t>
                      </a:r>
                    </a:p>
                  </a:txBody>
                  <a:tcPr marL="28575" marR="28575" marT="19050" marB="1905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bl>
          </a:graphicData>
        </a:graphic>
      </p:graphicFrame>
      <p:graphicFrame>
        <p:nvGraphicFramePr>
          <p:cNvPr id="6" name="Table 5"/>
          <p:cNvGraphicFramePr>
            <a:graphicFrameLocks noGrp="1"/>
          </p:cNvGraphicFramePr>
          <p:nvPr/>
        </p:nvGraphicFramePr>
        <p:xfrm>
          <a:off x="381000" y="3276600"/>
          <a:ext cx="7696201" cy="1173480"/>
        </p:xfrm>
        <a:graphic>
          <a:graphicData uri="http://schemas.openxmlformats.org/drawingml/2006/table">
            <a:tbl>
              <a:tblPr/>
              <a:tblGrid>
                <a:gridCol w="4418189"/>
                <a:gridCol w="1140178"/>
                <a:gridCol w="427567"/>
                <a:gridCol w="1710267"/>
              </a:tblGrid>
              <a:tr h="81774">
                <a:tc>
                  <a:txBody>
                    <a:bodyPr/>
                    <a:lstStyle/>
                    <a:p>
                      <a:pPr rtl="0" fontAlgn="b"/>
                      <a:r>
                        <a:rPr lang="en-IN" b="1" dirty="0"/>
                        <a:t>Meta Description</a:t>
                      </a:r>
                    </a:p>
                  </a:txBody>
                  <a:tcPr marL="0" marR="0" marT="19050" marB="1905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rtl="0" fontAlgn="b"/>
                      <a:endParaRPr lang="en-IN"/>
                    </a:p>
                  </a:txBody>
                  <a:tcPr marL="28575" marR="28575" marT="19050" marB="1905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rtl="0" fontAlgn="b"/>
                      <a:endParaRPr lang="en-IN"/>
                    </a:p>
                  </a:txBody>
                  <a:tcPr marL="28575" marR="28575" marT="19050" marB="1905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rtl="0" fontAlgn="b"/>
                      <a:endParaRPr lang="en-IN"/>
                    </a:p>
                  </a:txBody>
                  <a:tcPr marL="28575" marR="28575" marT="19050" marB="1905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512586">
                <a:tc>
                  <a:txBody>
                    <a:bodyPr/>
                    <a:lstStyle/>
                    <a:p>
                      <a:pPr rtl="0" fontAlgn="b"/>
                      <a:r>
                        <a:rPr lang="en-IN" dirty="0"/>
                        <a:t>buy </a:t>
                      </a:r>
                      <a:r>
                        <a:rPr lang="en-IN" dirty="0" err="1"/>
                        <a:t>poha</a:t>
                      </a:r>
                      <a:r>
                        <a:rPr lang="en-IN" dirty="0"/>
                        <a:t> and feel lighter to live healthy constant life and its made up of de </a:t>
                      </a:r>
                      <a:r>
                        <a:rPr lang="en-IN" dirty="0" err="1"/>
                        <a:t>huskled</a:t>
                      </a:r>
                      <a:r>
                        <a:rPr lang="en-IN" dirty="0"/>
                        <a:t> rice which makes a great breakfasts</a:t>
                      </a:r>
                    </a:p>
                  </a:txBody>
                  <a:tcPr marL="0" marR="0" marT="19050" marB="1905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rtl="0" fontAlgn="b"/>
                      <a:endParaRPr lang="en-IN" dirty="0"/>
                    </a:p>
                  </a:txBody>
                  <a:tcPr marL="28575" marR="28575" marT="19050" marB="1905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rtl="0" fontAlgn="b"/>
                      <a:endParaRPr lang="en-IN" dirty="0"/>
                    </a:p>
                  </a:txBody>
                  <a:tcPr marL="28575" marR="28575" marT="19050" marB="1905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rtl="0" fontAlgn="b"/>
                      <a:r>
                        <a:rPr lang="en-IN" dirty="0"/>
                        <a:t>122</a:t>
                      </a:r>
                    </a:p>
                  </a:txBody>
                  <a:tcPr marL="28575" marR="28575" marT="19050" marB="1905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4800" y="533400"/>
            <a:ext cx="5979795" cy="375920"/>
          </a:xfrm>
          <a:prstGeom prst="rect">
            <a:avLst/>
          </a:prstGeom>
        </p:spPr>
        <p:txBody>
          <a:bodyPr vert="horz" wrap="square" lIns="0" tIns="12700" rIns="0" bIns="0" rtlCol="0">
            <a:spAutoFit/>
          </a:bodyPr>
          <a:lstStyle/>
          <a:p>
            <a:pPr marL="12700">
              <a:lnSpc>
                <a:spcPct val="100000"/>
              </a:lnSpc>
              <a:spcBef>
                <a:spcPts val="100"/>
              </a:spcBef>
            </a:pPr>
            <a:r>
              <a:rPr sz="2300" spc="-35" dirty="0"/>
              <a:t>Part</a:t>
            </a:r>
            <a:r>
              <a:rPr sz="2300" spc="-50" dirty="0"/>
              <a:t> </a:t>
            </a:r>
            <a:r>
              <a:rPr sz="2300" spc="-65" dirty="0"/>
              <a:t>3:</a:t>
            </a:r>
            <a:r>
              <a:rPr sz="2300" spc="-25" dirty="0"/>
              <a:t> </a:t>
            </a:r>
            <a:r>
              <a:rPr sz="2300" spc="-30" dirty="0"/>
              <a:t>Content</a:t>
            </a:r>
            <a:r>
              <a:rPr sz="2300" spc="-45" dirty="0"/>
              <a:t> </a:t>
            </a:r>
            <a:r>
              <a:rPr sz="2300" spc="-25" dirty="0"/>
              <a:t>Ideas</a:t>
            </a:r>
            <a:r>
              <a:rPr sz="2300" spc="-60" dirty="0"/>
              <a:t> </a:t>
            </a:r>
            <a:r>
              <a:rPr sz="2300" spc="-50" dirty="0"/>
              <a:t>and</a:t>
            </a:r>
            <a:r>
              <a:rPr sz="2300" spc="-65" dirty="0"/>
              <a:t> </a:t>
            </a:r>
            <a:r>
              <a:rPr sz="2300" spc="-25" dirty="0"/>
              <a:t>Marketing</a:t>
            </a:r>
            <a:r>
              <a:rPr sz="2300" spc="-90" dirty="0"/>
              <a:t> </a:t>
            </a:r>
            <a:r>
              <a:rPr sz="2300" spc="-35" dirty="0"/>
              <a:t>Strategies</a:t>
            </a:r>
            <a:endParaRPr sz="2300"/>
          </a:p>
        </p:txBody>
      </p:sp>
      <p:sp>
        <p:nvSpPr>
          <p:cNvPr id="3" name="object 3"/>
          <p:cNvSpPr/>
          <p:nvPr/>
        </p:nvSpPr>
        <p:spPr>
          <a:xfrm>
            <a:off x="1854200" y="4584700"/>
            <a:ext cx="2730500" cy="0"/>
          </a:xfrm>
          <a:custGeom>
            <a:avLst/>
            <a:gdLst/>
            <a:ahLst/>
            <a:cxnLst/>
            <a:rect l="l" t="t" r="r" b="b"/>
            <a:pathLst>
              <a:path w="2730500">
                <a:moveTo>
                  <a:pt x="0" y="0"/>
                </a:moveTo>
                <a:lnTo>
                  <a:pt x="2730500" y="0"/>
                </a:lnTo>
              </a:path>
            </a:pathLst>
          </a:custGeom>
          <a:ln w="3175">
            <a:solidFill>
              <a:srgbClr val="0097A6"/>
            </a:solidFill>
          </a:ln>
        </p:spPr>
        <p:txBody>
          <a:bodyPr wrap="square" lIns="0" tIns="0" rIns="0" bIns="0" rtlCol="0"/>
          <a:lstStyle/>
          <a:p>
            <a:endParaRPr/>
          </a:p>
        </p:txBody>
      </p:sp>
      <p:sp>
        <p:nvSpPr>
          <p:cNvPr id="4" name="object 4"/>
          <p:cNvSpPr txBox="1"/>
          <p:nvPr/>
        </p:nvSpPr>
        <p:spPr>
          <a:xfrm>
            <a:off x="0" y="1295400"/>
            <a:ext cx="6705600" cy="4165243"/>
          </a:xfrm>
          <a:prstGeom prst="rect">
            <a:avLst/>
          </a:prstGeom>
        </p:spPr>
        <p:txBody>
          <a:bodyPr vert="horz" wrap="square" lIns="0" tIns="30480" rIns="0" bIns="0" rtlCol="0">
            <a:spAutoFit/>
          </a:bodyPr>
          <a:lstStyle/>
          <a:p>
            <a:pPr marL="431800" marR="5080" indent="-419100">
              <a:lnSpc>
                <a:spcPts val="2200"/>
              </a:lnSpc>
              <a:spcBef>
                <a:spcPts val="240"/>
              </a:spcBef>
              <a:buFont typeface="Lucida Sans Unicode"/>
              <a:buChar char="●"/>
              <a:tabLst>
                <a:tab pos="431165" algn="l"/>
                <a:tab pos="431800" algn="l"/>
              </a:tabLst>
            </a:pPr>
            <a:r>
              <a:rPr sz="1900" b="1" spc="-30" dirty="0">
                <a:latin typeface="Roboto"/>
                <a:cs typeface="Roboto"/>
              </a:rPr>
              <a:t>Content</a:t>
            </a:r>
            <a:r>
              <a:rPr sz="1900" b="1" spc="-114" dirty="0">
                <a:latin typeface="Roboto"/>
                <a:cs typeface="Roboto"/>
              </a:rPr>
              <a:t> </a:t>
            </a:r>
            <a:r>
              <a:rPr sz="1900" b="1" spc="-10" dirty="0">
                <a:latin typeface="Roboto"/>
                <a:cs typeface="Roboto"/>
              </a:rPr>
              <a:t>Idea</a:t>
            </a:r>
            <a:r>
              <a:rPr sz="1900" b="1" spc="-90" dirty="0">
                <a:latin typeface="Roboto"/>
                <a:cs typeface="Roboto"/>
              </a:rPr>
              <a:t> </a:t>
            </a:r>
            <a:r>
              <a:rPr sz="1900" b="1" spc="-30" dirty="0">
                <a:latin typeface="Roboto"/>
                <a:cs typeface="Roboto"/>
              </a:rPr>
              <a:t>Generation</a:t>
            </a:r>
            <a:r>
              <a:rPr sz="1900" b="1" spc="-35" dirty="0">
                <a:latin typeface="Roboto"/>
                <a:cs typeface="Roboto"/>
              </a:rPr>
              <a:t> </a:t>
            </a:r>
            <a:r>
              <a:rPr sz="1900" b="1" spc="-5" dirty="0">
                <a:latin typeface="Roboto"/>
                <a:cs typeface="Roboto"/>
              </a:rPr>
              <a:t>&amp;</a:t>
            </a:r>
            <a:r>
              <a:rPr sz="1900" b="1" spc="-114" dirty="0">
                <a:latin typeface="Roboto"/>
                <a:cs typeface="Roboto"/>
              </a:rPr>
              <a:t> </a:t>
            </a:r>
            <a:r>
              <a:rPr sz="1900" b="1" spc="-40">
                <a:latin typeface="Roboto"/>
                <a:cs typeface="Roboto"/>
              </a:rPr>
              <a:t>Strategy</a:t>
            </a:r>
            <a:r>
              <a:rPr sz="1900" b="1" spc="-40" smtClean="0">
                <a:latin typeface="Roboto"/>
                <a:cs typeface="Roboto"/>
              </a:rPr>
              <a:t>:</a:t>
            </a:r>
            <a:r>
              <a:rPr lang="en-IN" sz="1900" b="1" spc="-40" dirty="0" smtClean="0">
                <a:latin typeface="Roboto"/>
                <a:cs typeface="Roboto"/>
              </a:rPr>
              <a:t> </a:t>
            </a:r>
            <a:r>
              <a:rPr lang="en-IN" sz="1900" spc="-40" dirty="0" smtClean="0">
                <a:latin typeface="Roboto"/>
                <a:cs typeface="Roboto"/>
              </a:rPr>
              <a:t>Create a content calendar for the remaining month of July by brainstorming content themes, exploring various like Blog posts, videos, info graphics, podcasts, and interactive quizzes and scheduling publication dates mainly on Face book &amp; Insta gram.</a:t>
            </a:r>
          </a:p>
          <a:p>
            <a:pPr marL="431800" marR="5080" indent="-419100">
              <a:lnSpc>
                <a:spcPts val="2200"/>
              </a:lnSpc>
              <a:spcBef>
                <a:spcPts val="240"/>
              </a:spcBef>
              <a:tabLst>
                <a:tab pos="431165" algn="l"/>
                <a:tab pos="431800" algn="l"/>
              </a:tabLst>
            </a:pPr>
            <a:r>
              <a:rPr lang="en-IN" sz="1900" spc="-40" dirty="0" smtClean="0">
                <a:latin typeface="Roboto"/>
                <a:cs typeface="Roboto"/>
              </a:rPr>
              <a:t>And include the strategy, aim and the idea behind these posts and story</a:t>
            </a:r>
          </a:p>
          <a:p>
            <a:pPr marL="431800" marR="5080" indent="-419100">
              <a:lnSpc>
                <a:spcPts val="2200"/>
              </a:lnSpc>
              <a:spcBef>
                <a:spcPts val="240"/>
              </a:spcBef>
              <a:tabLst>
                <a:tab pos="431165" algn="l"/>
                <a:tab pos="431800" algn="l"/>
              </a:tabLst>
            </a:pPr>
            <a:endParaRPr lang="en-IN" sz="1900" spc="-40" dirty="0" smtClean="0">
              <a:latin typeface="Roboto"/>
              <a:cs typeface="Roboto"/>
            </a:endParaRPr>
          </a:p>
          <a:p>
            <a:pPr marL="431800" marR="5080" indent="-419100" algn="just">
              <a:lnSpc>
                <a:spcPts val="2200"/>
              </a:lnSpc>
              <a:spcBef>
                <a:spcPts val="240"/>
              </a:spcBef>
              <a:tabLst>
                <a:tab pos="431165" algn="l"/>
                <a:tab pos="431800" algn="l"/>
              </a:tabLst>
            </a:pPr>
            <a:r>
              <a:rPr lang="en-IN" sz="1900" spc="-40" dirty="0" smtClean="0">
                <a:latin typeface="Roboto"/>
                <a:cs typeface="Roboto"/>
              </a:rPr>
              <a:t>       Content calendar Example (Try creating a table for           the month of July)</a:t>
            </a:r>
          </a:p>
          <a:p>
            <a:pPr marL="431800" marR="5080" indent="-419100" algn="just">
              <a:lnSpc>
                <a:spcPts val="2200"/>
              </a:lnSpc>
              <a:spcBef>
                <a:spcPts val="240"/>
              </a:spcBef>
              <a:tabLst>
                <a:tab pos="431165" algn="l"/>
                <a:tab pos="431800" algn="l"/>
              </a:tabLst>
            </a:pPr>
            <a:r>
              <a:rPr lang="en-IN" sz="1900" spc="-40" dirty="0" smtClean="0">
                <a:latin typeface="Roboto"/>
                <a:cs typeface="Roboto"/>
              </a:rPr>
              <a:t> </a:t>
            </a:r>
          </a:p>
          <a:p>
            <a:pPr marL="431800" marR="5080" indent="-419100">
              <a:lnSpc>
                <a:spcPts val="2200"/>
              </a:lnSpc>
              <a:spcBef>
                <a:spcPts val="240"/>
              </a:spcBef>
              <a:tabLst>
                <a:tab pos="431165" algn="l"/>
                <a:tab pos="431800" algn="l"/>
              </a:tabLst>
            </a:pPr>
            <a:endParaRPr sz="1900">
              <a:latin typeface="Roboto"/>
              <a:cs typeface="Roboto"/>
            </a:endParaRPr>
          </a:p>
          <a:p>
            <a:pPr>
              <a:lnSpc>
                <a:spcPct val="100000"/>
              </a:lnSpc>
            </a:pPr>
            <a:endParaRPr sz="2200">
              <a:latin typeface="Roboto"/>
              <a:cs typeface="Roboto"/>
            </a:endParaRPr>
          </a:p>
        </p:txBody>
      </p:sp>
      <p:pic>
        <p:nvPicPr>
          <p:cNvPr id="6" name="Picture 5" descr="WhatsApp Image 2023-07-31 at 7.47.28 AM.jpeg"/>
          <p:cNvPicPr>
            <a:picLocks noChangeAspect="1"/>
          </p:cNvPicPr>
          <p:nvPr/>
        </p:nvPicPr>
        <p:blipFill>
          <a:blip r:embed="rId2"/>
          <a:stretch>
            <a:fillRect/>
          </a:stretch>
        </p:blipFill>
        <p:spPr>
          <a:xfrm>
            <a:off x="7543801" y="152400"/>
            <a:ext cx="4419599" cy="64770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295400"/>
            <a:ext cx="6477000" cy="1200329"/>
          </a:xfrm>
          <a:prstGeom prst="rect">
            <a:avLst/>
          </a:prstGeom>
          <a:noFill/>
        </p:spPr>
        <p:txBody>
          <a:bodyPr wrap="square" rtlCol="0">
            <a:spAutoFit/>
          </a:bodyPr>
          <a:lstStyle/>
          <a:p>
            <a:r>
              <a:rPr lang="en-IN" b="1" dirty="0" smtClean="0"/>
              <a:t>Date</a:t>
            </a:r>
            <a:r>
              <a:rPr lang="en-IN" dirty="0" smtClean="0"/>
              <a:t>: 3</a:t>
            </a:r>
            <a:r>
              <a:rPr lang="en-IN" baseline="30000" dirty="0" smtClean="0"/>
              <a:t>RD</a:t>
            </a:r>
            <a:r>
              <a:rPr lang="en-IN" dirty="0" smtClean="0"/>
              <a:t>  August 2023:</a:t>
            </a:r>
          </a:p>
          <a:p>
            <a:r>
              <a:rPr lang="en-IN" dirty="0" smtClean="0"/>
              <a:t> To excite customers mtr foods conducting puzzle contest in this monsoon season. </a:t>
            </a:r>
          </a:p>
          <a:p>
            <a:r>
              <a:rPr lang="en-IN" dirty="0" smtClean="0"/>
              <a:t>Using blog article </a:t>
            </a:r>
            <a:endParaRPr lang="en-IN" dirty="0"/>
          </a:p>
        </p:txBody>
      </p:sp>
      <p:sp>
        <p:nvSpPr>
          <p:cNvPr id="4" name="TextBox 3"/>
          <p:cNvSpPr txBox="1"/>
          <p:nvPr/>
        </p:nvSpPr>
        <p:spPr>
          <a:xfrm>
            <a:off x="914400" y="304800"/>
            <a:ext cx="10896600" cy="461665"/>
          </a:xfrm>
          <a:prstGeom prst="rect">
            <a:avLst/>
          </a:prstGeom>
          <a:noFill/>
        </p:spPr>
        <p:txBody>
          <a:bodyPr wrap="square" rtlCol="0">
            <a:spAutoFit/>
          </a:bodyPr>
          <a:lstStyle/>
          <a:p>
            <a:pPr algn="ctr"/>
            <a:r>
              <a:rPr lang="en-IN" sz="2400" spc="-35" dirty="0" smtClean="0"/>
              <a:t>Part</a:t>
            </a:r>
            <a:r>
              <a:rPr lang="en-IN" sz="2400" spc="-50" dirty="0" smtClean="0"/>
              <a:t> </a:t>
            </a:r>
            <a:r>
              <a:rPr lang="en-IN" sz="2400" spc="-65" dirty="0" smtClean="0"/>
              <a:t>3:</a:t>
            </a:r>
            <a:r>
              <a:rPr lang="en-IN" sz="2400" spc="-25" dirty="0" smtClean="0"/>
              <a:t> </a:t>
            </a:r>
            <a:r>
              <a:rPr lang="en-IN" sz="2400" spc="-30" dirty="0" smtClean="0"/>
              <a:t>Content</a:t>
            </a:r>
            <a:r>
              <a:rPr lang="en-IN" sz="2400" spc="-45" dirty="0" smtClean="0"/>
              <a:t> </a:t>
            </a:r>
            <a:r>
              <a:rPr lang="en-IN" sz="2400" spc="-25" dirty="0" smtClean="0"/>
              <a:t>Ideas</a:t>
            </a:r>
            <a:r>
              <a:rPr lang="en-IN" sz="2400" spc="-60" dirty="0" smtClean="0"/>
              <a:t> </a:t>
            </a:r>
            <a:r>
              <a:rPr lang="en-IN" sz="2400" spc="-50" dirty="0" smtClean="0"/>
              <a:t>and</a:t>
            </a:r>
            <a:r>
              <a:rPr lang="en-IN" sz="2400" spc="-65" dirty="0" smtClean="0"/>
              <a:t> </a:t>
            </a:r>
            <a:r>
              <a:rPr lang="en-IN" sz="2400" spc="-25" dirty="0" smtClean="0"/>
              <a:t>Marketing</a:t>
            </a:r>
            <a:r>
              <a:rPr lang="en-IN" sz="2400" spc="-90" dirty="0" smtClean="0"/>
              <a:t> </a:t>
            </a:r>
            <a:r>
              <a:rPr lang="en-IN" sz="2400" spc="-35" dirty="0" smtClean="0"/>
              <a:t>Strategies</a:t>
            </a:r>
            <a:endParaRPr lang="en-IN" sz="2400" dirty="0"/>
          </a:p>
        </p:txBody>
      </p:sp>
      <p:pic>
        <p:nvPicPr>
          <p:cNvPr id="6" name="Picture 5" descr="Snapinsta.app_362305761_665319705454259_8777959460610274200_n_1080.jpg"/>
          <p:cNvPicPr>
            <a:picLocks noChangeAspect="1"/>
          </p:cNvPicPr>
          <p:nvPr/>
        </p:nvPicPr>
        <p:blipFill>
          <a:blip r:embed="rId2" cstate="print"/>
          <a:stretch>
            <a:fillRect/>
          </a:stretch>
        </p:blipFill>
        <p:spPr>
          <a:xfrm>
            <a:off x="7696201" y="838200"/>
            <a:ext cx="3200400" cy="1447800"/>
          </a:xfrm>
          <a:prstGeom prst="rect">
            <a:avLst/>
          </a:prstGeom>
        </p:spPr>
      </p:pic>
      <p:sp>
        <p:nvSpPr>
          <p:cNvPr id="5" name="TextBox 4"/>
          <p:cNvSpPr txBox="1"/>
          <p:nvPr/>
        </p:nvSpPr>
        <p:spPr>
          <a:xfrm>
            <a:off x="0" y="3124200"/>
            <a:ext cx="6629400" cy="923330"/>
          </a:xfrm>
          <a:prstGeom prst="rect">
            <a:avLst/>
          </a:prstGeom>
          <a:noFill/>
        </p:spPr>
        <p:txBody>
          <a:bodyPr wrap="square" rtlCol="0">
            <a:spAutoFit/>
          </a:bodyPr>
          <a:lstStyle/>
          <a:p>
            <a:r>
              <a:rPr lang="en-IN" b="1" dirty="0" smtClean="0"/>
              <a:t>Date</a:t>
            </a:r>
            <a:r>
              <a:rPr lang="en-IN" dirty="0" smtClean="0"/>
              <a:t>:4</a:t>
            </a:r>
            <a:r>
              <a:rPr lang="en-IN" baseline="30000" dirty="0" smtClean="0"/>
              <a:t>TH</a:t>
            </a:r>
            <a:r>
              <a:rPr lang="en-IN" dirty="0" smtClean="0"/>
              <a:t>  August 2023:</a:t>
            </a:r>
          </a:p>
          <a:p>
            <a:r>
              <a:rPr lang="en-IN" dirty="0" smtClean="0"/>
              <a:t> MTR Foods has introduced buy one get one offer. To made our festival day beautiful.</a:t>
            </a:r>
            <a:endParaRPr lang="en-IN" dirty="0"/>
          </a:p>
        </p:txBody>
      </p:sp>
      <p:sp>
        <p:nvSpPr>
          <p:cNvPr id="7" name="TextBox 6"/>
          <p:cNvSpPr txBox="1"/>
          <p:nvPr/>
        </p:nvSpPr>
        <p:spPr>
          <a:xfrm>
            <a:off x="0" y="4724400"/>
            <a:ext cx="7010400" cy="923330"/>
          </a:xfrm>
          <a:prstGeom prst="rect">
            <a:avLst/>
          </a:prstGeom>
          <a:noFill/>
        </p:spPr>
        <p:txBody>
          <a:bodyPr wrap="square" rtlCol="0">
            <a:spAutoFit/>
          </a:bodyPr>
          <a:lstStyle/>
          <a:p>
            <a:r>
              <a:rPr lang="en-IN" b="1" dirty="0" smtClean="0"/>
              <a:t>Date</a:t>
            </a:r>
            <a:r>
              <a:rPr lang="en-IN" dirty="0" smtClean="0"/>
              <a:t>: 5</a:t>
            </a:r>
            <a:r>
              <a:rPr lang="en-IN" baseline="30000" dirty="0" smtClean="0"/>
              <a:t>TH</a:t>
            </a:r>
            <a:r>
              <a:rPr lang="en-IN" dirty="0" smtClean="0"/>
              <a:t>August 2023:</a:t>
            </a:r>
          </a:p>
          <a:p>
            <a:r>
              <a:rPr lang="en-IN" dirty="0" smtClean="0"/>
              <a:t>To excite customer MTR foods has given a special offer to all customer who are willing to buy will have special offer </a:t>
            </a:r>
            <a:r>
              <a:rPr lang="en-IN" dirty="0" err="1" smtClean="0"/>
              <a:t>upto</a:t>
            </a:r>
            <a:r>
              <a:rPr lang="en-IN" dirty="0" smtClean="0"/>
              <a:t>  50%.</a:t>
            </a:r>
          </a:p>
        </p:txBody>
      </p:sp>
      <p:pic>
        <p:nvPicPr>
          <p:cNvPr id="10" name="Picture 9" descr="mtr gulab.jpg"/>
          <p:cNvPicPr>
            <a:picLocks noChangeAspect="1"/>
          </p:cNvPicPr>
          <p:nvPr/>
        </p:nvPicPr>
        <p:blipFill>
          <a:blip r:embed="rId3"/>
          <a:stretch>
            <a:fillRect/>
          </a:stretch>
        </p:blipFill>
        <p:spPr>
          <a:xfrm>
            <a:off x="8305800" y="2819400"/>
            <a:ext cx="1905000" cy="1371600"/>
          </a:xfrm>
          <a:prstGeom prst="rect">
            <a:avLst/>
          </a:prstGeom>
        </p:spPr>
      </p:pic>
      <p:pic>
        <p:nvPicPr>
          <p:cNvPr id="11" name="Picture 10" descr="MTR111.jpg"/>
          <p:cNvPicPr>
            <a:picLocks noChangeAspect="1"/>
          </p:cNvPicPr>
          <p:nvPr/>
        </p:nvPicPr>
        <p:blipFill>
          <a:blip r:embed="rId4"/>
          <a:stretch>
            <a:fillRect/>
          </a:stretch>
        </p:blipFill>
        <p:spPr>
          <a:xfrm>
            <a:off x="7772400" y="4495800"/>
            <a:ext cx="2857500" cy="16002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87226"/>
            <a:ext cx="12039600" cy="6001643"/>
          </a:xfrm>
          <a:prstGeom prst="rect">
            <a:avLst/>
          </a:prstGeom>
          <a:noFill/>
        </p:spPr>
        <p:txBody>
          <a:bodyPr wrap="square" rtlCol="0">
            <a:spAutoFit/>
          </a:bodyPr>
          <a:lstStyle/>
          <a:p>
            <a:pPr algn="ctr"/>
            <a:r>
              <a:rPr lang="en-IN" sz="2400" spc="-35" dirty="0" smtClean="0"/>
              <a:t>Part</a:t>
            </a:r>
            <a:r>
              <a:rPr lang="en-IN" sz="2400" spc="-50" dirty="0" smtClean="0"/>
              <a:t> </a:t>
            </a:r>
            <a:r>
              <a:rPr lang="en-IN" sz="2400" spc="-65" dirty="0" smtClean="0"/>
              <a:t>3:</a:t>
            </a:r>
            <a:r>
              <a:rPr lang="en-IN" sz="2400" spc="-25" dirty="0" smtClean="0"/>
              <a:t> </a:t>
            </a:r>
            <a:r>
              <a:rPr lang="en-IN" sz="2400" spc="-30" dirty="0" smtClean="0"/>
              <a:t>Content</a:t>
            </a:r>
            <a:r>
              <a:rPr lang="en-IN" sz="2400" spc="-45" dirty="0" smtClean="0"/>
              <a:t> </a:t>
            </a:r>
            <a:r>
              <a:rPr lang="en-IN" sz="2400" spc="-25" dirty="0" smtClean="0"/>
              <a:t>Ideas</a:t>
            </a:r>
            <a:r>
              <a:rPr lang="en-IN" sz="2400" spc="-60" dirty="0" smtClean="0"/>
              <a:t> </a:t>
            </a:r>
            <a:r>
              <a:rPr lang="en-IN" sz="2400" spc="-50" dirty="0" smtClean="0"/>
              <a:t>and</a:t>
            </a:r>
            <a:r>
              <a:rPr lang="en-IN" sz="2400" spc="-65" dirty="0" smtClean="0"/>
              <a:t> </a:t>
            </a:r>
            <a:r>
              <a:rPr lang="en-IN" sz="2400" spc="-25" dirty="0" smtClean="0"/>
              <a:t>Marketing</a:t>
            </a:r>
            <a:r>
              <a:rPr lang="en-IN" sz="2400" spc="-90" dirty="0" smtClean="0"/>
              <a:t> </a:t>
            </a:r>
            <a:r>
              <a:rPr lang="en-IN" sz="2400" spc="-35" dirty="0" smtClean="0"/>
              <a:t>Strategies</a:t>
            </a:r>
          </a:p>
          <a:p>
            <a:endParaRPr lang="en-IN" dirty="0" smtClean="0"/>
          </a:p>
          <a:p>
            <a:r>
              <a:rPr lang="en-IN" dirty="0" smtClean="0"/>
              <a:t>The process of developing content ideas and marketing strategies is critical for any business or brand to effectively reach its target audience, engage them, and ultimately achieve its goals. This process typically involves several key steps:</a:t>
            </a:r>
          </a:p>
          <a:p>
            <a:r>
              <a:rPr lang="en-IN" dirty="0" smtClean="0"/>
              <a:t>1. Market Research: Understanding the target audience, their needs, preferences, and pain points is fundamental to the content and marketing strategy development. Market research involves gathering data through surveys, interviews, competitor analysis, and social media monitoring to identify trends and opportunities.</a:t>
            </a:r>
          </a:p>
          <a:p>
            <a:r>
              <a:rPr lang="en-IN" dirty="0" smtClean="0"/>
              <a:t>2. Goal Setting: Clearly defining the objectives of the content and marketing efforts is essential. Whether it's increasing brand awareness, driving website traffic, generating leads, or boosting sales, specific and measurable goals guide the entire process.</a:t>
            </a:r>
          </a:p>
          <a:p>
            <a:r>
              <a:rPr lang="en-IN" dirty="0" smtClean="0"/>
              <a:t>3. Brainstorming and Ideation: Creative brainstorming sessions help generate a wide range of content ideas. These ideas can stem from industry trends, customer feedback, internal expertise, or a unique perspective on relevant topics.</a:t>
            </a:r>
          </a:p>
          <a:p>
            <a:r>
              <a:rPr lang="en-IN" dirty="0" smtClean="0"/>
              <a:t>4. Content Creation: Once the ideas are finalized, content creation begins. This can involve writing blog posts, producing videos, designing </a:t>
            </a:r>
            <a:r>
              <a:rPr lang="en-IN" dirty="0" smtClean="0"/>
              <a:t>info graphics</a:t>
            </a:r>
            <a:r>
              <a:rPr lang="en-IN" dirty="0" smtClean="0"/>
              <a:t>, creating social media posts, and more. Content should be valuable, informative, and aligned with the brand's voice and values.</a:t>
            </a:r>
          </a:p>
          <a:p>
            <a:r>
              <a:rPr lang="en-IN" dirty="0" smtClean="0"/>
              <a:t>5. Content Distribution: Deciding how and where to distribute the content is crucial. This could include leveraging social media platforms, email marketing, guest posting, influencer collaborations, SEO optimization, and paid advertising.</a:t>
            </a:r>
          </a:p>
          <a:p>
            <a:r>
              <a:rPr lang="en-IN" dirty="0" smtClean="0"/>
              <a:t>6. Performance Tracking: Measuring the effectiveness of the content and marketing efforts is vital for continuous improvement. Key performance indicators (KPIs) such as website traffic, conversion rates, engagement metrics, and ROI help assess the success of the strategies.</a:t>
            </a:r>
          </a:p>
          <a:p>
            <a:endParaRPr lang="en-IN" dirty="0" smtClean="0"/>
          </a:p>
          <a:p>
            <a:r>
              <a:rPr lang="en-IN" dirty="0" smtClean="0"/>
              <a:t>refine and optimize future content and marketing endeavours.</a:t>
            </a:r>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1"/>
            <a:ext cx="11582400" cy="7294305"/>
          </a:xfrm>
          <a:prstGeom prst="rect">
            <a:avLst/>
          </a:prstGeom>
          <a:noFill/>
        </p:spPr>
        <p:txBody>
          <a:bodyPr wrap="square" rtlCol="0">
            <a:spAutoFit/>
          </a:bodyPr>
          <a:lstStyle/>
          <a:p>
            <a:r>
              <a:rPr lang="en-IN" dirty="0" smtClean="0"/>
              <a:t>Challenges Encountered:</a:t>
            </a:r>
          </a:p>
          <a:p>
            <a:endParaRPr lang="en-IN" dirty="0" smtClean="0"/>
          </a:p>
          <a:p>
            <a:r>
              <a:rPr lang="en-IN" dirty="0" smtClean="0"/>
              <a:t>1. Audience Understanding: One of the significant challenges is truly understanding the target audience. It requires ongoing research and data analysis to stay up-to-date with evolving customer preferences.</a:t>
            </a:r>
          </a:p>
          <a:p>
            <a:r>
              <a:rPr lang="en-IN" dirty="0" smtClean="0"/>
              <a:t>2. Content Differentiation: Creating unique and valuable content in a crowded digital landscape is challenging. Ensuring that the content stands out and offers a fresh perspective can be difficult.</a:t>
            </a:r>
          </a:p>
          <a:p>
            <a:r>
              <a:rPr lang="en-IN" dirty="0" smtClean="0"/>
              <a:t>3. Content Consistency: Maintaining a consistent content schedule can be challenging, especially for small teams or businesses with limited resources.</a:t>
            </a:r>
          </a:p>
          <a:p>
            <a:r>
              <a:rPr lang="en-IN" dirty="0" smtClean="0"/>
              <a:t>4. Platform Diversity: Managing content across multiple platforms and tailoring it to suit each one's requirements can be time-consuming and resource-intensive.</a:t>
            </a:r>
          </a:p>
          <a:p>
            <a:r>
              <a:rPr lang="en-IN" dirty="0" smtClean="0"/>
              <a:t>5. ROI Measurement: Attribution and accurately measuring the ROI of content and marketing strategies can be complex, especially when various channels are involved.</a:t>
            </a:r>
          </a:p>
          <a:p>
            <a:r>
              <a:rPr lang="en-IN" dirty="0" smtClean="0"/>
              <a:t>Lessons Learned:</a:t>
            </a:r>
          </a:p>
          <a:p>
            <a:endParaRPr lang="en-IN" dirty="0" smtClean="0"/>
          </a:p>
          <a:p>
            <a:r>
              <a:rPr lang="en-IN" dirty="0" smtClean="0"/>
              <a:t>1. Audience-Centric Approach: Putting the audience at the </a:t>
            </a:r>
            <a:r>
              <a:rPr lang="en-IN" dirty="0" err="1" smtClean="0"/>
              <a:t>center</a:t>
            </a:r>
            <a:r>
              <a:rPr lang="en-IN" dirty="0" smtClean="0"/>
              <a:t> of all content and marketing decisions is crucial. Regularly interacting with customers, analyzing feedback, and staying updated with market trends helps create more relevant and valuable content.</a:t>
            </a:r>
          </a:p>
          <a:p>
            <a:r>
              <a:rPr lang="en-IN" dirty="0" smtClean="0"/>
              <a:t>2. Quality over Quantity: Rather than focusing on churning out a large volume of content, prioritizing quality is essential. Creating content that addresses specific pain points and delivers value is more effective in engaging the audience.</a:t>
            </a:r>
          </a:p>
          <a:p>
            <a:r>
              <a:rPr lang="en-IN" dirty="0" smtClean="0"/>
              <a:t>3. Diversification of Platforms: While managing multiple platforms can be challenging, diversifying the content distribution strategy allows reaching a broader audience and reduces dependency on a single channel.</a:t>
            </a:r>
          </a:p>
          <a:p>
            <a:r>
              <a:rPr lang="en-IN" dirty="0" smtClean="0"/>
              <a:t>4. Agile and Data-Driven Approach: Adopting an agile approach to content marketing allows for flexibility and quick adjustments based on data insights. Regularly tracking and analyzing performance data helps optimize strategies for better results.</a:t>
            </a:r>
          </a:p>
          <a:p>
            <a:endParaRPr lang="en-IN" dirty="0" smtClean="0"/>
          </a:p>
          <a:p>
            <a:endParaRPr lang="en-IN" dirty="0" smtClean="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3401" y="304800"/>
            <a:ext cx="11277600" cy="707886"/>
          </a:xfrm>
          <a:prstGeom prst="rect">
            <a:avLst/>
          </a:prstGeom>
          <a:noFill/>
        </p:spPr>
        <p:txBody>
          <a:bodyPr wrap="square" rtlCol="0">
            <a:spAutoFit/>
          </a:bodyPr>
          <a:lstStyle/>
          <a:p>
            <a:pPr algn="ctr"/>
            <a:r>
              <a:rPr lang="en-IN" sz="2000" spc="-35" dirty="0" smtClean="0"/>
              <a:t>Part </a:t>
            </a:r>
            <a:r>
              <a:rPr lang="en-IN" sz="2000" spc="-50" dirty="0" smtClean="0"/>
              <a:t>4: </a:t>
            </a:r>
            <a:r>
              <a:rPr lang="en-IN" sz="2000" spc="-45" dirty="0" smtClean="0"/>
              <a:t>Content </a:t>
            </a:r>
            <a:r>
              <a:rPr lang="en-IN" sz="2000" spc="-35" dirty="0" smtClean="0"/>
              <a:t>Creation and </a:t>
            </a:r>
            <a:r>
              <a:rPr lang="en-IN" sz="2000" spc="-30" dirty="0" smtClean="0"/>
              <a:t>Curation </a:t>
            </a:r>
            <a:r>
              <a:rPr lang="en-IN" sz="2000" spc="-55" dirty="0" smtClean="0"/>
              <a:t>(Post </a:t>
            </a:r>
            <a:r>
              <a:rPr lang="en-IN" sz="2000" spc="-40" dirty="0" smtClean="0"/>
              <a:t>creations, </a:t>
            </a:r>
            <a:r>
              <a:rPr lang="en-IN" sz="2000" spc="-35" dirty="0" smtClean="0"/>
              <a:t>Designs/Video </a:t>
            </a:r>
            <a:r>
              <a:rPr lang="en-IN" sz="2000" spc="-40" dirty="0" smtClean="0"/>
              <a:t>Editing, </a:t>
            </a:r>
            <a:r>
              <a:rPr lang="en-IN" sz="2000" spc="-10" dirty="0" smtClean="0"/>
              <a:t>Ad </a:t>
            </a:r>
            <a:r>
              <a:rPr lang="en-IN" sz="2000" spc="-40" dirty="0" smtClean="0"/>
              <a:t>Campaigns </a:t>
            </a:r>
            <a:r>
              <a:rPr lang="en-IN" sz="2000" spc="-30" dirty="0" smtClean="0"/>
              <a:t>over Social </a:t>
            </a:r>
            <a:r>
              <a:rPr lang="en-IN" sz="2000" spc="-459" dirty="0" smtClean="0"/>
              <a:t> </a:t>
            </a:r>
            <a:r>
              <a:rPr lang="en-IN" sz="2000" spc="-55" dirty="0" smtClean="0"/>
              <a:t>M</a:t>
            </a:r>
            <a:r>
              <a:rPr lang="en-IN" sz="2000" dirty="0" smtClean="0"/>
              <a:t>e</a:t>
            </a:r>
            <a:r>
              <a:rPr lang="en-IN" sz="2000" spc="-80" dirty="0" smtClean="0"/>
              <a:t>d</a:t>
            </a:r>
            <a:r>
              <a:rPr lang="en-IN" sz="2000" spc="-10" dirty="0" smtClean="0"/>
              <a:t>i</a:t>
            </a:r>
            <a:r>
              <a:rPr lang="en-IN" sz="2000" spc="-5" dirty="0" smtClean="0"/>
              <a:t>a</a:t>
            </a:r>
            <a:r>
              <a:rPr lang="en-IN" sz="2000" spc="-95" dirty="0" smtClean="0"/>
              <a:t> </a:t>
            </a:r>
            <a:r>
              <a:rPr lang="en-IN" sz="2000" spc="-125" dirty="0" smtClean="0"/>
              <a:t>a</a:t>
            </a:r>
            <a:r>
              <a:rPr lang="en-IN" sz="2000" spc="25" dirty="0" smtClean="0"/>
              <a:t>n</a:t>
            </a:r>
            <a:r>
              <a:rPr lang="en-IN" sz="2000" spc="-5" dirty="0" smtClean="0"/>
              <a:t>d</a:t>
            </a:r>
            <a:r>
              <a:rPr lang="en-IN" sz="2000" spc="-45" dirty="0" smtClean="0"/>
              <a:t> </a:t>
            </a:r>
            <a:r>
              <a:rPr lang="en-IN" sz="2000" spc="-60" dirty="0" smtClean="0"/>
              <a:t>E</a:t>
            </a:r>
            <a:r>
              <a:rPr lang="en-IN" sz="2000" spc="-45" dirty="0" smtClean="0"/>
              <a:t>m</a:t>
            </a:r>
            <a:r>
              <a:rPr lang="en-IN" sz="2000" spc="-125" dirty="0" smtClean="0"/>
              <a:t>a</a:t>
            </a:r>
            <a:r>
              <a:rPr lang="en-IN" sz="2000" spc="-10" dirty="0" smtClean="0"/>
              <a:t>i</a:t>
            </a:r>
            <a:r>
              <a:rPr lang="en-IN" sz="2000" spc="-5" dirty="0" smtClean="0"/>
              <a:t>l</a:t>
            </a:r>
            <a:r>
              <a:rPr lang="en-IN" sz="2000" spc="-80" dirty="0" smtClean="0"/>
              <a:t> </a:t>
            </a:r>
            <a:r>
              <a:rPr lang="en-IN" sz="2000" spc="40" dirty="0" smtClean="0"/>
              <a:t>I</a:t>
            </a:r>
            <a:r>
              <a:rPr lang="en-IN" sz="2000" spc="-80" dirty="0" smtClean="0"/>
              <a:t>d</a:t>
            </a:r>
            <a:r>
              <a:rPr lang="en-IN" sz="2000" dirty="0" smtClean="0"/>
              <a:t>e</a:t>
            </a:r>
            <a:r>
              <a:rPr lang="en-IN" sz="2000" spc="-25" dirty="0" smtClean="0"/>
              <a:t>a</a:t>
            </a:r>
            <a:r>
              <a:rPr lang="en-IN" sz="2000" spc="-65" dirty="0" smtClean="0"/>
              <a:t>t</a:t>
            </a:r>
            <a:r>
              <a:rPr lang="en-IN" sz="2000" spc="-110" dirty="0" smtClean="0"/>
              <a:t>i</a:t>
            </a:r>
            <a:r>
              <a:rPr lang="en-IN" sz="2000" spc="25" dirty="0" smtClean="0"/>
              <a:t>o</a:t>
            </a:r>
            <a:r>
              <a:rPr lang="en-IN" sz="2000" spc="-10" dirty="0" smtClean="0"/>
              <a:t>n</a:t>
            </a:r>
            <a:r>
              <a:rPr lang="en-IN" sz="2000" spc="-140" dirty="0" smtClean="0"/>
              <a:t> </a:t>
            </a:r>
            <a:r>
              <a:rPr lang="en-IN" sz="2000" spc="-25" dirty="0" smtClean="0"/>
              <a:t>a</a:t>
            </a:r>
            <a:r>
              <a:rPr lang="en-IN" sz="2000" spc="-75" dirty="0" smtClean="0"/>
              <a:t>n</a:t>
            </a:r>
            <a:r>
              <a:rPr lang="en-IN" sz="2000" spc="-5" dirty="0" smtClean="0"/>
              <a:t>d</a:t>
            </a:r>
            <a:r>
              <a:rPr lang="en-IN" sz="2000" spc="-45" dirty="0" smtClean="0"/>
              <a:t> </a:t>
            </a:r>
            <a:r>
              <a:rPr lang="en-IN" sz="2000" spc="-10" dirty="0" smtClean="0"/>
              <a:t>C</a:t>
            </a:r>
            <a:r>
              <a:rPr lang="en-IN" sz="2000" spc="30" dirty="0" smtClean="0"/>
              <a:t>r</a:t>
            </a:r>
            <a:r>
              <a:rPr lang="en-IN" sz="2000" dirty="0" smtClean="0"/>
              <a:t>e</a:t>
            </a:r>
            <a:r>
              <a:rPr lang="en-IN" sz="2000" spc="-125" dirty="0" smtClean="0"/>
              <a:t>a</a:t>
            </a:r>
            <a:r>
              <a:rPr lang="en-IN" sz="2000" spc="-65" dirty="0" smtClean="0"/>
              <a:t>t</a:t>
            </a:r>
            <a:r>
              <a:rPr lang="en-IN" sz="2000" spc="-10" dirty="0" smtClean="0"/>
              <a:t>i</a:t>
            </a:r>
            <a:r>
              <a:rPr lang="en-IN" sz="2000" spc="-75" dirty="0" smtClean="0"/>
              <a:t>o</a:t>
            </a:r>
            <a:r>
              <a:rPr lang="en-IN" sz="2000" spc="25" dirty="0" smtClean="0"/>
              <a:t>n</a:t>
            </a:r>
            <a:r>
              <a:rPr lang="en-IN" sz="2000" spc="5" dirty="0" smtClean="0"/>
              <a:t>)</a:t>
            </a:r>
            <a:endParaRPr lang="en-IN" sz="2000" dirty="0"/>
          </a:p>
        </p:txBody>
      </p:sp>
      <p:sp>
        <p:nvSpPr>
          <p:cNvPr id="4" name="TextBox 3"/>
          <p:cNvSpPr txBox="1"/>
          <p:nvPr/>
        </p:nvSpPr>
        <p:spPr>
          <a:xfrm>
            <a:off x="304800" y="1295400"/>
            <a:ext cx="11430000" cy="3367589"/>
          </a:xfrm>
          <a:prstGeom prst="rect">
            <a:avLst/>
          </a:prstGeom>
          <a:noFill/>
        </p:spPr>
        <p:txBody>
          <a:bodyPr wrap="square" rtlCol="0">
            <a:spAutoFit/>
          </a:bodyPr>
          <a:lstStyle/>
          <a:p>
            <a:pPr marL="12700">
              <a:lnSpc>
                <a:spcPts val="2240"/>
              </a:lnSpc>
              <a:spcBef>
                <a:spcPts val="100"/>
              </a:spcBef>
            </a:pPr>
            <a:r>
              <a:rPr lang="en-IN" b="1" spc="-15" dirty="0" smtClean="0">
                <a:latin typeface="Roboto"/>
                <a:cs typeface="Roboto"/>
              </a:rPr>
              <a:t>P</a:t>
            </a:r>
            <a:r>
              <a:rPr lang="en-IN" b="1" spc="-75" dirty="0" smtClean="0">
                <a:latin typeface="Roboto"/>
                <a:cs typeface="Roboto"/>
              </a:rPr>
              <a:t>o</a:t>
            </a:r>
            <a:r>
              <a:rPr lang="en-IN" b="1" spc="-85" dirty="0" smtClean="0">
                <a:latin typeface="Roboto"/>
                <a:cs typeface="Roboto"/>
              </a:rPr>
              <a:t>s</a:t>
            </a:r>
            <a:r>
              <a:rPr lang="en-IN" b="1" spc="-20" dirty="0" smtClean="0">
                <a:latin typeface="Roboto"/>
                <a:cs typeface="Roboto"/>
              </a:rPr>
              <a:t>t </a:t>
            </a:r>
            <a:r>
              <a:rPr lang="en-IN" b="1" spc="-10" dirty="0" smtClean="0">
                <a:latin typeface="Roboto"/>
                <a:cs typeface="Roboto"/>
              </a:rPr>
              <a:t>C</a:t>
            </a:r>
            <a:r>
              <a:rPr lang="en-IN" b="1" spc="-70" dirty="0" smtClean="0">
                <a:latin typeface="Roboto"/>
                <a:cs typeface="Roboto"/>
              </a:rPr>
              <a:t>r</a:t>
            </a:r>
            <a:r>
              <a:rPr lang="en-IN" b="1" dirty="0" smtClean="0">
                <a:latin typeface="Roboto"/>
                <a:cs typeface="Roboto"/>
              </a:rPr>
              <a:t>e</a:t>
            </a:r>
            <a:r>
              <a:rPr lang="en-IN" b="1" spc="-25" dirty="0" smtClean="0">
                <a:latin typeface="Roboto"/>
                <a:cs typeface="Roboto"/>
              </a:rPr>
              <a:t>a</a:t>
            </a:r>
            <a:r>
              <a:rPr lang="en-IN" b="1" spc="-65" dirty="0" smtClean="0">
                <a:latin typeface="Roboto"/>
                <a:cs typeface="Roboto"/>
              </a:rPr>
              <a:t>t</a:t>
            </a:r>
            <a:r>
              <a:rPr lang="en-IN" b="1" spc="-10" dirty="0" smtClean="0">
                <a:latin typeface="Roboto"/>
                <a:cs typeface="Roboto"/>
              </a:rPr>
              <a:t>i</a:t>
            </a:r>
            <a:r>
              <a:rPr lang="en-IN" b="1" spc="-75" dirty="0" smtClean="0">
                <a:latin typeface="Roboto"/>
                <a:cs typeface="Roboto"/>
              </a:rPr>
              <a:t>on</a:t>
            </a:r>
            <a:r>
              <a:rPr lang="en-IN" b="1" spc="-5" dirty="0" smtClean="0">
                <a:latin typeface="Roboto"/>
                <a:cs typeface="Roboto"/>
              </a:rPr>
              <a:t>:</a:t>
            </a:r>
            <a:endParaRPr lang="en-IN" dirty="0" smtClean="0">
              <a:latin typeface="Roboto"/>
              <a:cs typeface="Roboto"/>
            </a:endParaRPr>
          </a:p>
          <a:p>
            <a:pPr marL="622300" marR="5080" indent="-419100">
              <a:lnSpc>
                <a:spcPts val="2200"/>
              </a:lnSpc>
              <a:spcBef>
                <a:spcPts val="100"/>
              </a:spcBef>
              <a:buFont typeface="Lucida Sans Unicode"/>
              <a:buChar char="●"/>
              <a:tabLst>
                <a:tab pos="621665" algn="l"/>
                <a:tab pos="622300" algn="l"/>
              </a:tabLst>
            </a:pPr>
            <a:r>
              <a:rPr lang="en-IN" b="1" spc="-35" dirty="0" smtClean="0">
                <a:latin typeface="Roboto"/>
                <a:cs typeface="Roboto"/>
              </a:rPr>
              <a:t>Select</a:t>
            </a:r>
            <a:r>
              <a:rPr lang="en-IN" b="1" spc="-15" dirty="0" smtClean="0">
                <a:latin typeface="Roboto"/>
                <a:cs typeface="Roboto"/>
              </a:rPr>
              <a:t> </a:t>
            </a:r>
            <a:r>
              <a:rPr lang="en-IN" b="1" spc="-30" dirty="0" smtClean="0">
                <a:latin typeface="Roboto"/>
                <a:cs typeface="Roboto"/>
              </a:rPr>
              <a:t>Content</a:t>
            </a:r>
            <a:r>
              <a:rPr lang="en-IN" b="1" spc="-114" dirty="0" smtClean="0">
                <a:latin typeface="Roboto"/>
                <a:cs typeface="Roboto"/>
              </a:rPr>
              <a:t> </a:t>
            </a:r>
            <a:r>
              <a:rPr lang="en-IN" b="1" spc="-30" dirty="0" smtClean="0">
                <a:latin typeface="Roboto"/>
                <a:cs typeface="Roboto"/>
              </a:rPr>
              <a:t>Categories:</a:t>
            </a:r>
            <a:r>
              <a:rPr lang="en-IN" b="1" spc="-100" dirty="0" smtClean="0">
                <a:latin typeface="Roboto"/>
                <a:cs typeface="Roboto"/>
              </a:rPr>
              <a:t> </a:t>
            </a:r>
            <a:r>
              <a:rPr lang="en-IN" spc="-40" dirty="0" smtClean="0">
                <a:latin typeface="Roboto"/>
                <a:cs typeface="Roboto"/>
              </a:rPr>
              <a:t>Identify</a:t>
            </a:r>
            <a:r>
              <a:rPr lang="en-IN" spc="-70" dirty="0" smtClean="0">
                <a:latin typeface="Roboto"/>
                <a:cs typeface="Roboto"/>
              </a:rPr>
              <a:t> </a:t>
            </a:r>
            <a:r>
              <a:rPr lang="en-IN" spc="-40" dirty="0" smtClean="0">
                <a:latin typeface="Roboto"/>
                <a:cs typeface="Roboto"/>
              </a:rPr>
              <a:t>three</a:t>
            </a:r>
            <a:r>
              <a:rPr lang="en-IN" spc="-75" dirty="0" smtClean="0">
                <a:latin typeface="Roboto"/>
                <a:cs typeface="Roboto"/>
              </a:rPr>
              <a:t> </a:t>
            </a:r>
            <a:r>
              <a:rPr lang="en-IN" spc="-35" dirty="0" smtClean="0">
                <a:latin typeface="Roboto"/>
                <a:cs typeface="Roboto"/>
              </a:rPr>
              <a:t>different</a:t>
            </a:r>
            <a:r>
              <a:rPr lang="en-IN" spc="15" dirty="0" smtClean="0">
                <a:latin typeface="Roboto"/>
                <a:cs typeface="Roboto"/>
              </a:rPr>
              <a:t> </a:t>
            </a:r>
            <a:r>
              <a:rPr lang="en-IN" spc="-45" dirty="0" smtClean="0">
                <a:latin typeface="Roboto"/>
                <a:cs typeface="Roboto"/>
              </a:rPr>
              <a:t>content</a:t>
            </a:r>
            <a:r>
              <a:rPr lang="en-IN" spc="-90" dirty="0" smtClean="0">
                <a:latin typeface="Roboto"/>
                <a:cs typeface="Roboto"/>
              </a:rPr>
              <a:t> </a:t>
            </a:r>
            <a:r>
              <a:rPr lang="en-IN" spc="-35" dirty="0" smtClean="0">
                <a:latin typeface="Roboto"/>
                <a:cs typeface="Roboto"/>
              </a:rPr>
              <a:t>formats</a:t>
            </a:r>
            <a:r>
              <a:rPr lang="en-IN" spc="-45" dirty="0" smtClean="0">
                <a:latin typeface="Roboto"/>
                <a:cs typeface="Roboto"/>
              </a:rPr>
              <a:t> relevant</a:t>
            </a:r>
            <a:r>
              <a:rPr lang="en-IN" spc="-90" dirty="0" smtClean="0">
                <a:latin typeface="Roboto"/>
                <a:cs typeface="Roboto"/>
              </a:rPr>
              <a:t> </a:t>
            </a:r>
            <a:r>
              <a:rPr lang="en-IN" spc="-20" dirty="0" smtClean="0">
                <a:latin typeface="Roboto"/>
                <a:cs typeface="Roboto"/>
              </a:rPr>
              <a:t>to</a:t>
            </a:r>
            <a:r>
              <a:rPr lang="en-IN" spc="-50" dirty="0" smtClean="0">
                <a:latin typeface="Roboto"/>
                <a:cs typeface="Roboto"/>
              </a:rPr>
              <a:t> </a:t>
            </a:r>
            <a:r>
              <a:rPr lang="en-IN" spc="-40" dirty="0" smtClean="0">
                <a:latin typeface="Roboto"/>
                <a:cs typeface="Roboto"/>
              </a:rPr>
              <a:t>the</a:t>
            </a:r>
            <a:r>
              <a:rPr lang="en-IN" spc="-75" dirty="0" smtClean="0">
                <a:latin typeface="Roboto"/>
                <a:cs typeface="Roboto"/>
              </a:rPr>
              <a:t> </a:t>
            </a:r>
            <a:r>
              <a:rPr lang="en-IN" spc="-35" dirty="0" smtClean="0">
                <a:latin typeface="Roboto"/>
                <a:cs typeface="Roboto"/>
              </a:rPr>
              <a:t>chosen</a:t>
            </a:r>
            <a:r>
              <a:rPr lang="en-IN" spc="-120" dirty="0" smtClean="0">
                <a:latin typeface="Roboto"/>
                <a:cs typeface="Roboto"/>
              </a:rPr>
              <a:t> </a:t>
            </a:r>
            <a:r>
              <a:rPr lang="en-IN" spc="-20" dirty="0" smtClean="0">
                <a:latin typeface="Roboto"/>
                <a:cs typeface="Roboto"/>
              </a:rPr>
              <a:t>topic</a:t>
            </a:r>
            <a:r>
              <a:rPr lang="en-IN" spc="-60" dirty="0" smtClean="0">
                <a:latin typeface="Roboto"/>
                <a:cs typeface="Roboto"/>
              </a:rPr>
              <a:t> </a:t>
            </a:r>
            <a:r>
              <a:rPr lang="en-IN" spc="-55" dirty="0" smtClean="0">
                <a:latin typeface="Roboto"/>
                <a:cs typeface="Roboto"/>
              </a:rPr>
              <a:t>or </a:t>
            </a:r>
            <a:r>
              <a:rPr lang="en-IN" spc="-459" dirty="0" smtClean="0">
                <a:latin typeface="Roboto"/>
                <a:cs typeface="Roboto"/>
              </a:rPr>
              <a:t> </a:t>
            </a:r>
            <a:r>
              <a:rPr lang="en-IN" spc="-60" dirty="0" smtClean="0">
                <a:latin typeface="Roboto"/>
                <a:cs typeface="Roboto"/>
              </a:rPr>
              <a:t>industry.</a:t>
            </a:r>
            <a:r>
              <a:rPr lang="en-IN" spc="-65" dirty="0" smtClean="0">
                <a:latin typeface="Roboto"/>
                <a:cs typeface="Roboto"/>
              </a:rPr>
              <a:t> </a:t>
            </a:r>
            <a:r>
              <a:rPr lang="en-IN" spc="-45" dirty="0" smtClean="0">
                <a:latin typeface="Roboto"/>
                <a:cs typeface="Roboto"/>
              </a:rPr>
              <a:t>Research</a:t>
            </a:r>
            <a:r>
              <a:rPr lang="en-IN" spc="-5" dirty="0" smtClean="0">
                <a:latin typeface="Roboto"/>
                <a:cs typeface="Roboto"/>
              </a:rPr>
              <a:t> </a:t>
            </a:r>
            <a:r>
              <a:rPr lang="en-IN" spc="-45" dirty="0" smtClean="0">
                <a:latin typeface="Roboto"/>
                <a:cs typeface="Roboto"/>
              </a:rPr>
              <a:t>and</a:t>
            </a:r>
            <a:r>
              <a:rPr lang="en-IN" spc="-30" dirty="0" smtClean="0">
                <a:latin typeface="Roboto"/>
                <a:cs typeface="Roboto"/>
              </a:rPr>
              <a:t> </a:t>
            </a:r>
            <a:r>
              <a:rPr lang="en-IN" spc="-55" dirty="0" smtClean="0">
                <a:latin typeface="Roboto"/>
                <a:cs typeface="Roboto"/>
              </a:rPr>
              <a:t>Brainstorm:</a:t>
            </a:r>
            <a:r>
              <a:rPr lang="en-IN" spc="-20" dirty="0" smtClean="0">
                <a:latin typeface="Roboto"/>
                <a:cs typeface="Roboto"/>
              </a:rPr>
              <a:t> </a:t>
            </a:r>
            <a:r>
              <a:rPr lang="en-IN" spc="-60" dirty="0" smtClean="0">
                <a:latin typeface="Roboto"/>
                <a:cs typeface="Roboto"/>
              </a:rPr>
              <a:t>Research</a:t>
            </a:r>
            <a:r>
              <a:rPr lang="en-IN" spc="-10" dirty="0" smtClean="0">
                <a:latin typeface="Roboto"/>
                <a:cs typeface="Roboto"/>
              </a:rPr>
              <a:t> </a:t>
            </a:r>
            <a:r>
              <a:rPr lang="en-IN" spc="-45" dirty="0" smtClean="0">
                <a:latin typeface="Roboto"/>
                <a:cs typeface="Roboto"/>
              </a:rPr>
              <a:t>trending</a:t>
            </a:r>
            <a:r>
              <a:rPr lang="en-IN" spc="-25" dirty="0" smtClean="0">
                <a:latin typeface="Roboto"/>
                <a:cs typeface="Roboto"/>
              </a:rPr>
              <a:t> </a:t>
            </a:r>
            <a:r>
              <a:rPr lang="en-IN" spc="-45" dirty="0" smtClean="0">
                <a:latin typeface="Roboto"/>
                <a:cs typeface="Roboto"/>
              </a:rPr>
              <a:t>topics,</a:t>
            </a:r>
            <a:r>
              <a:rPr lang="en-IN" spc="-35" dirty="0" smtClean="0">
                <a:latin typeface="Roboto"/>
                <a:cs typeface="Roboto"/>
              </a:rPr>
              <a:t> </a:t>
            </a:r>
            <a:r>
              <a:rPr lang="en-IN" spc="-65" dirty="0" smtClean="0">
                <a:latin typeface="Roboto"/>
                <a:cs typeface="Roboto"/>
              </a:rPr>
              <a:t>industry </a:t>
            </a:r>
            <a:r>
              <a:rPr lang="en-IN" spc="-45" dirty="0" smtClean="0">
                <a:latin typeface="Roboto"/>
                <a:cs typeface="Roboto"/>
              </a:rPr>
              <a:t>news,</a:t>
            </a:r>
            <a:r>
              <a:rPr lang="en-IN" spc="-35" dirty="0" smtClean="0">
                <a:latin typeface="Roboto"/>
                <a:cs typeface="Roboto"/>
              </a:rPr>
              <a:t> </a:t>
            </a:r>
            <a:r>
              <a:rPr lang="en-IN" spc="-55" dirty="0" smtClean="0">
                <a:latin typeface="Roboto"/>
                <a:cs typeface="Roboto"/>
              </a:rPr>
              <a:t>or</a:t>
            </a:r>
            <a:r>
              <a:rPr lang="en-IN" spc="-5" dirty="0" smtClean="0">
                <a:latin typeface="Roboto"/>
                <a:cs typeface="Roboto"/>
              </a:rPr>
              <a:t> </a:t>
            </a:r>
            <a:r>
              <a:rPr lang="en-IN" spc="-45" dirty="0" smtClean="0">
                <a:latin typeface="Roboto"/>
                <a:cs typeface="Roboto"/>
              </a:rPr>
              <a:t>audience</a:t>
            </a:r>
            <a:r>
              <a:rPr lang="en-IN" spc="35" dirty="0" smtClean="0">
                <a:latin typeface="Roboto"/>
                <a:cs typeface="Roboto"/>
              </a:rPr>
              <a:t> </a:t>
            </a:r>
            <a:r>
              <a:rPr lang="en-IN" spc="-50" dirty="0" smtClean="0">
                <a:latin typeface="Roboto"/>
                <a:cs typeface="Roboto"/>
              </a:rPr>
              <a:t>interests </a:t>
            </a:r>
            <a:r>
              <a:rPr lang="en-IN" spc="-455" dirty="0" smtClean="0">
                <a:latin typeface="Roboto"/>
                <a:cs typeface="Roboto"/>
              </a:rPr>
              <a:t> </a:t>
            </a:r>
            <a:r>
              <a:rPr lang="en-IN" spc="-45" dirty="0" smtClean="0">
                <a:latin typeface="Roboto"/>
                <a:cs typeface="Roboto"/>
              </a:rPr>
              <a:t>within </a:t>
            </a:r>
            <a:r>
              <a:rPr lang="en-IN" spc="-20" dirty="0" smtClean="0">
                <a:latin typeface="Roboto"/>
                <a:cs typeface="Roboto"/>
              </a:rPr>
              <a:t>each </a:t>
            </a:r>
            <a:r>
              <a:rPr lang="en-IN" spc="-45" dirty="0" smtClean="0">
                <a:latin typeface="Roboto"/>
                <a:cs typeface="Roboto"/>
              </a:rPr>
              <a:t>category. </a:t>
            </a:r>
            <a:r>
              <a:rPr lang="en-IN" spc="-50" dirty="0" smtClean="0">
                <a:latin typeface="Roboto"/>
                <a:cs typeface="Roboto"/>
              </a:rPr>
              <a:t>Brainstorm </a:t>
            </a:r>
            <a:r>
              <a:rPr lang="en-IN" spc="-25" dirty="0" smtClean="0">
                <a:latin typeface="Roboto"/>
                <a:cs typeface="Roboto"/>
              </a:rPr>
              <a:t>ideas </a:t>
            </a:r>
            <a:r>
              <a:rPr lang="en-IN" spc="-45" dirty="0" smtClean="0">
                <a:latin typeface="Roboto"/>
                <a:cs typeface="Roboto"/>
              </a:rPr>
              <a:t>for </a:t>
            </a:r>
            <a:r>
              <a:rPr lang="en-IN" spc="-40" dirty="0" smtClean="0">
                <a:latin typeface="Roboto"/>
                <a:cs typeface="Roboto"/>
              </a:rPr>
              <a:t>social </a:t>
            </a:r>
            <a:r>
              <a:rPr lang="en-IN" spc="-30" dirty="0" smtClean="0">
                <a:latin typeface="Roboto"/>
                <a:cs typeface="Roboto"/>
              </a:rPr>
              <a:t>media </a:t>
            </a:r>
            <a:r>
              <a:rPr lang="en-IN" spc="-45" dirty="0" smtClean="0">
                <a:latin typeface="Roboto"/>
                <a:cs typeface="Roboto"/>
              </a:rPr>
              <a:t>posts </a:t>
            </a:r>
            <a:r>
              <a:rPr lang="en-IN" spc="-50" dirty="0" smtClean="0">
                <a:latin typeface="Roboto"/>
                <a:cs typeface="Roboto"/>
              </a:rPr>
              <a:t>that </a:t>
            </a:r>
            <a:r>
              <a:rPr lang="en-IN" spc="-45" dirty="0" smtClean="0">
                <a:latin typeface="Roboto"/>
                <a:cs typeface="Roboto"/>
              </a:rPr>
              <a:t>align </a:t>
            </a:r>
            <a:r>
              <a:rPr lang="en-IN" spc="-50" dirty="0" smtClean="0">
                <a:latin typeface="Roboto"/>
                <a:cs typeface="Roboto"/>
              </a:rPr>
              <a:t>with </a:t>
            </a:r>
            <a:r>
              <a:rPr lang="en-IN" spc="-45" dirty="0" smtClean="0">
                <a:latin typeface="Roboto"/>
                <a:cs typeface="Roboto"/>
              </a:rPr>
              <a:t>each category. Do </a:t>
            </a:r>
            <a:r>
              <a:rPr lang="en-IN" spc="-40" dirty="0" smtClean="0">
                <a:latin typeface="Roboto"/>
                <a:cs typeface="Roboto"/>
              </a:rPr>
              <a:t> </a:t>
            </a:r>
            <a:r>
              <a:rPr lang="en-IN" spc="-25" dirty="0" smtClean="0">
                <a:latin typeface="Roboto"/>
                <a:cs typeface="Roboto"/>
              </a:rPr>
              <a:t>note</a:t>
            </a:r>
            <a:r>
              <a:rPr lang="en-IN" spc="-80" dirty="0" smtClean="0">
                <a:latin typeface="Roboto"/>
                <a:cs typeface="Roboto"/>
              </a:rPr>
              <a:t> </a:t>
            </a:r>
            <a:r>
              <a:rPr lang="en-IN" spc="-50" dirty="0" smtClean="0">
                <a:latin typeface="Roboto"/>
                <a:cs typeface="Roboto"/>
              </a:rPr>
              <a:t>that</a:t>
            </a:r>
            <a:r>
              <a:rPr lang="en-IN" spc="-95" dirty="0" smtClean="0">
                <a:latin typeface="Roboto"/>
                <a:cs typeface="Roboto"/>
              </a:rPr>
              <a:t> </a:t>
            </a:r>
            <a:r>
              <a:rPr lang="en-IN" spc="-5" dirty="0" smtClean="0">
                <a:latin typeface="Roboto"/>
                <a:cs typeface="Roboto"/>
              </a:rPr>
              <a:t>1</a:t>
            </a:r>
            <a:r>
              <a:rPr lang="en-IN" spc="-40" dirty="0" smtClean="0">
                <a:latin typeface="Roboto"/>
                <a:cs typeface="Roboto"/>
              </a:rPr>
              <a:t> </a:t>
            </a:r>
            <a:r>
              <a:rPr lang="en-IN" spc="-45" dirty="0" smtClean="0">
                <a:latin typeface="Roboto"/>
                <a:cs typeface="Roboto"/>
              </a:rPr>
              <a:t>content</a:t>
            </a:r>
            <a:r>
              <a:rPr lang="en-IN" spc="5" dirty="0" smtClean="0">
                <a:latin typeface="Roboto"/>
                <a:cs typeface="Roboto"/>
              </a:rPr>
              <a:t> </a:t>
            </a:r>
            <a:r>
              <a:rPr lang="en-IN" spc="-35" dirty="0" smtClean="0">
                <a:latin typeface="Roboto"/>
                <a:cs typeface="Roboto"/>
              </a:rPr>
              <a:t>format</a:t>
            </a:r>
            <a:r>
              <a:rPr lang="en-IN" spc="-95" dirty="0" smtClean="0">
                <a:latin typeface="Roboto"/>
                <a:cs typeface="Roboto"/>
              </a:rPr>
              <a:t> </a:t>
            </a:r>
            <a:r>
              <a:rPr lang="en-IN" spc="-50" dirty="0" smtClean="0">
                <a:latin typeface="Roboto"/>
                <a:cs typeface="Roboto"/>
              </a:rPr>
              <a:t>has</a:t>
            </a:r>
            <a:r>
              <a:rPr lang="en-IN" spc="-55" dirty="0" smtClean="0">
                <a:latin typeface="Roboto"/>
                <a:cs typeface="Roboto"/>
              </a:rPr>
              <a:t> </a:t>
            </a:r>
            <a:r>
              <a:rPr lang="en-IN" spc="-20" dirty="0" smtClean="0">
                <a:latin typeface="Roboto"/>
                <a:cs typeface="Roboto"/>
              </a:rPr>
              <a:t>to</a:t>
            </a:r>
            <a:r>
              <a:rPr lang="en-IN" spc="-55" dirty="0" smtClean="0">
                <a:latin typeface="Roboto"/>
                <a:cs typeface="Roboto"/>
              </a:rPr>
              <a:t> </a:t>
            </a:r>
            <a:r>
              <a:rPr lang="en-IN" spc="-35" dirty="0" smtClean="0">
                <a:latin typeface="Roboto"/>
                <a:cs typeface="Roboto"/>
              </a:rPr>
              <a:t>be</a:t>
            </a:r>
            <a:r>
              <a:rPr lang="en-IN" spc="20" dirty="0" smtClean="0">
                <a:latin typeface="Roboto"/>
                <a:cs typeface="Roboto"/>
              </a:rPr>
              <a:t> </a:t>
            </a:r>
            <a:r>
              <a:rPr lang="en-IN" spc="-45" dirty="0" smtClean="0">
                <a:latin typeface="Roboto"/>
                <a:cs typeface="Roboto"/>
              </a:rPr>
              <a:t>video</a:t>
            </a:r>
            <a:r>
              <a:rPr lang="en-IN" spc="-60" dirty="0" smtClean="0">
                <a:latin typeface="Roboto"/>
                <a:cs typeface="Roboto"/>
              </a:rPr>
              <a:t> </a:t>
            </a:r>
            <a:r>
              <a:rPr lang="en-IN" spc="-45" dirty="0" smtClean="0">
                <a:latin typeface="Roboto"/>
                <a:cs typeface="Roboto"/>
              </a:rPr>
              <a:t>and </a:t>
            </a:r>
            <a:r>
              <a:rPr lang="en-IN" spc="-40" dirty="0" smtClean="0">
                <a:latin typeface="Roboto"/>
                <a:cs typeface="Roboto"/>
              </a:rPr>
              <a:t>additionally</a:t>
            </a:r>
            <a:r>
              <a:rPr lang="en-IN" spc="-75" dirty="0" smtClean="0">
                <a:latin typeface="Roboto"/>
                <a:cs typeface="Roboto"/>
              </a:rPr>
              <a:t> </a:t>
            </a:r>
            <a:r>
              <a:rPr lang="en-IN" spc="-5" dirty="0" smtClean="0">
                <a:latin typeface="Roboto"/>
                <a:cs typeface="Roboto"/>
              </a:rPr>
              <a:t>3</a:t>
            </a:r>
            <a:r>
              <a:rPr lang="en-IN" spc="-40" dirty="0" smtClean="0">
                <a:latin typeface="Roboto"/>
                <a:cs typeface="Roboto"/>
              </a:rPr>
              <a:t> </a:t>
            </a:r>
            <a:r>
              <a:rPr lang="en-IN" spc="-50" dirty="0" smtClean="0">
                <a:latin typeface="Roboto"/>
                <a:cs typeface="Roboto"/>
              </a:rPr>
              <a:t>stories/status</a:t>
            </a:r>
            <a:r>
              <a:rPr lang="en-IN" spc="-55" dirty="0" smtClean="0">
                <a:latin typeface="Roboto"/>
                <a:cs typeface="Roboto"/>
              </a:rPr>
              <a:t> </a:t>
            </a:r>
            <a:r>
              <a:rPr lang="en-IN" spc="-35" dirty="0" smtClean="0">
                <a:latin typeface="Roboto"/>
                <a:cs typeface="Roboto"/>
              </a:rPr>
              <a:t>are</a:t>
            </a:r>
            <a:r>
              <a:rPr lang="en-IN" spc="-75" dirty="0" smtClean="0">
                <a:latin typeface="Roboto"/>
                <a:cs typeface="Roboto"/>
              </a:rPr>
              <a:t> </a:t>
            </a:r>
            <a:r>
              <a:rPr lang="en-IN" spc="-20" dirty="0" smtClean="0">
                <a:latin typeface="Roboto"/>
                <a:cs typeface="Roboto"/>
              </a:rPr>
              <a:t>to</a:t>
            </a:r>
            <a:r>
              <a:rPr lang="en-IN" spc="-60" dirty="0" smtClean="0">
                <a:latin typeface="Roboto"/>
                <a:cs typeface="Roboto"/>
              </a:rPr>
              <a:t> </a:t>
            </a:r>
            <a:r>
              <a:rPr lang="en-IN" spc="-35" dirty="0" smtClean="0">
                <a:latin typeface="Roboto"/>
                <a:cs typeface="Roboto"/>
              </a:rPr>
              <a:t>be</a:t>
            </a:r>
            <a:r>
              <a:rPr lang="en-IN" spc="-80" dirty="0" smtClean="0">
                <a:latin typeface="Roboto"/>
                <a:cs typeface="Roboto"/>
              </a:rPr>
              <a:t> </a:t>
            </a:r>
            <a:r>
              <a:rPr lang="en-IN" spc="-30" dirty="0" smtClean="0">
                <a:latin typeface="Roboto"/>
                <a:cs typeface="Roboto"/>
              </a:rPr>
              <a:t>created.</a:t>
            </a:r>
            <a:endParaRPr lang="en-IN" dirty="0" smtClean="0">
              <a:latin typeface="Roboto"/>
              <a:cs typeface="Roboto"/>
            </a:endParaRPr>
          </a:p>
          <a:p>
            <a:pPr>
              <a:lnSpc>
                <a:spcPct val="100000"/>
              </a:lnSpc>
              <a:spcBef>
                <a:spcPts val="15"/>
              </a:spcBef>
            </a:pPr>
            <a:endParaRPr lang="en-IN" sz="1600" dirty="0" smtClean="0">
              <a:latin typeface="Roboto"/>
              <a:cs typeface="Roboto"/>
            </a:endParaRPr>
          </a:p>
          <a:p>
            <a:pPr marL="12700">
              <a:lnSpc>
                <a:spcPct val="100000"/>
              </a:lnSpc>
              <a:spcBef>
                <a:spcPts val="5"/>
              </a:spcBef>
            </a:pPr>
            <a:r>
              <a:rPr lang="en-IN" spc="-55" dirty="0" smtClean="0">
                <a:latin typeface="Roboto"/>
                <a:cs typeface="Roboto"/>
              </a:rPr>
              <a:t>F</a:t>
            </a:r>
            <a:r>
              <a:rPr lang="en-IN" spc="15" dirty="0" smtClean="0">
                <a:latin typeface="Roboto"/>
                <a:cs typeface="Roboto"/>
              </a:rPr>
              <a:t>o</a:t>
            </a:r>
            <a:r>
              <a:rPr lang="en-IN" spc="-70" dirty="0" smtClean="0">
                <a:latin typeface="Roboto"/>
                <a:cs typeface="Roboto"/>
              </a:rPr>
              <a:t>r</a:t>
            </a:r>
            <a:r>
              <a:rPr lang="en-IN" spc="-65" dirty="0" smtClean="0">
                <a:latin typeface="Roboto"/>
                <a:cs typeface="Roboto"/>
              </a:rPr>
              <a:t>m</a:t>
            </a:r>
            <a:r>
              <a:rPr lang="en-IN" spc="-50" dirty="0" smtClean="0">
                <a:latin typeface="Roboto"/>
                <a:cs typeface="Roboto"/>
              </a:rPr>
              <a:t>a</a:t>
            </a:r>
            <a:r>
              <a:rPr lang="en-IN" spc="-20" dirty="0" smtClean="0">
                <a:latin typeface="Roboto"/>
                <a:cs typeface="Roboto"/>
              </a:rPr>
              <a:t>t</a:t>
            </a:r>
            <a:r>
              <a:rPr lang="en-IN" spc="-95" dirty="0" smtClean="0">
                <a:latin typeface="Roboto"/>
                <a:cs typeface="Roboto"/>
              </a:rPr>
              <a:t> </a:t>
            </a:r>
            <a:r>
              <a:rPr lang="en-IN" spc="-5" dirty="0" smtClean="0">
                <a:latin typeface="Roboto"/>
                <a:cs typeface="Roboto"/>
              </a:rPr>
              <a:t>1 : Blog article</a:t>
            </a:r>
            <a:endParaRPr lang="en-IN" dirty="0" smtClean="0">
              <a:latin typeface="Roboto"/>
              <a:cs typeface="Roboto"/>
            </a:endParaRPr>
          </a:p>
          <a:p>
            <a:pPr>
              <a:lnSpc>
                <a:spcPct val="100000"/>
              </a:lnSpc>
              <a:spcBef>
                <a:spcPts val="15"/>
              </a:spcBef>
            </a:pPr>
            <a:endParaRPr lang="en-IN" sz="1600" dirty="0" smtClean="0">
              <a:latin typeface="Roboto"/>
              <a:cs typeface="Roboto"/>
            </a:endParaRPr>
          </a:p>
          <a:p>
            <a:pPr marL="12700">
              <a:lnSpc>
                <a:spcPct val="100000"/>
              </a:lnSpc>
              <a:spcBef>
                <a:spcPts val="5"/>
              </a:spcBef>
            </a:pPr>
            <a:r>
              <a:rPr lang="en-IN" spc="-55" dirty="0" smtClean="0">
                <a:latin typeface="Roboto"/>
                <a:cs typeface="Roboto"/>
              </a:rPr>
              <a:t>F</a:t>
            </a:r>
            <a:r>
              <a:rPr lang="en-IN" spc="15" dirty="0" smtClean="0">
                <a:latin typeface="Roboto"/>
                <a:cs typeface="Roboto"/>
              </a:rPr>
              <a:t>o</a:t>
            </a:r>
            <a:r>
              <a:rPr lang="en-IN" spc="-70" dirty="0" smtClean="0">
                <a:latin typeface="Roboto"/>
                <a:cs typeface="Roboto"/>
              </a:rPr>
              <a:t>r</a:t>
            </a:r>
            <a:r>
              <a:rPr lang="en-IN" spc="-65" dirty="0" smtClean="0">
                <a:latin typeface="Roboto"/>
                <a:cs typeface="Roboto"/>
              </a:rPr>
              <a:t>m</a:t>
            </a:r>
            <a:r>
              <a:rPr lang="en-IN" spc="-50" dirty="0" smtClean="0">
                <a:latin typeface="Roboto"/>
                <a:cs typeface="Roboto"/>
              </a:rPr>
              <a:t>a</a:t>
            </a:r>
            <a:r>
              <a:rPr lang="en-IN" spc="-20" dirty="0" smtClean="0">
                <a:latin typeface="Roboto"/>
                <a:cs typeface="Roboto"/>
              </a:rPr>
              <a:t>t</a:t>
            </a:r>
            <a:r>
              <a:rPr lang="en-IN" spc="-95" dirty="0" smtClean="0">
                <a:latin typeface="Roboto"/>
                <a:cs typeface="Roboto"/>
              </a:rPr>
              <a:t> </a:t>
            </a:r>
            <a:r>
              <a:rPr lang="en-IN" spc="-5" dirty="0" smtClean="0">
                <a:latin typeface="Roboto"/>
                <a:cs typeface="Roboto"/>
              </a:rPr>
              <a:t>2: Video</a:t>
            </a:r>
            <a:endParaRPr lang="en-IN" dirty="0" smtClean="0">
              <a:latin typeface="Roboto"/>
              <a:cs typeface="Roboto"/>
            </a:endParaRPr>
          </a:p>
          <a:p>
            <a:pPr>
              <a:lnSpc>
                <a:spcPct val="100000"/>
              </a:lnSpc>
              <a:spcBef>
                <a:spcPts val="15"/>
              </a:spcBef>
            </a:pPr>
            <a:endParaRPr lang="en-IN" sz="1600" dirty="0" smtClean="0">
              <a:latin typeface="Roboto"/>
              <a:cs typeface="Roboto"/>
            </a:endParaRPr>
          </a:p>
          <a:p>
            <a:pPr marL="12700">
              <a:lnSpc>
                <a:spcPct val="100000"/>
              </a:lnSpc>
            </a:pPr>
            <a:r>
              <a:rPr lang="en-IN" spc="-55" dirty="0" smtClean="0">
                <a:latin typeface="Roboto"/>
                <a:cs typeface="Roboto"/>
              </a:rPr>
              <a:t>F</a:t>
            </a:r>
            <a:r>
              <a:rPr lang="en-IN" spc="15" dirty="0" smtClean="0">
                <a:latin typeface="Roboto"/>
                <a:cs typeface="Roboto"/>
              </a:rPr>
              <a:t>o</a:t>
            </a:r>
            <a:r>
              <a:rPr lang="en-IN" spc="-70" dirty="0" smtClean="0">
                <a:latin typeface="Roboto"/>
                <a:cs typeface="Roboto"/>
              </a:rPr>
              <a:t>r</a:t>
            </a:r>
            <a:r>
              <a:rPr lang="en-IN" spc="-65" dirty="0" smtClean="0">
                <a:latin typeface="Roboto"/>
                <a:cs typeface="Roboto"/>
              </a:rPr>
              <a:t>m</a:t>
            </a:r>
            <a:r>
              <a:rPr lang="en-IN" spc="-50" dirty="0" smtClean="0">
                <a:latin typeface="Roboto"/>
                <a:cs typeface="Roboto"/>
              </a:rPr>
              <a:t>a</a:t>
            </a:r>
            <a:r>
              <a:rPr lang="en-IN" spc="-20" dirty="0" smtClean="0">
                <a:latin typeface="Roboto"/>
                <a:cs typeface="Roboto"/>
              </a:rPr>
              <a:t>t</a:t>
            </a:r>
            <a:r>
              <a:rPr lang="en-IN" spc="-95" dirty="0" smtClean="0">
                <a:latin typeface="Roboto"/>
                <a:cs typeface="Roboto"/>
              </a:rPr>
              <a:t> </a:t>
            </a:r>
            <a:r>
              <a:rPr lang="en-IN" spc="-5" dirty="0" smtClean="0">
                <a:latin typeface="Roboto"/>
                <a:cs typeface="Roboto"/>
              </a:rPr>
              <a:t>3:Creative</a:t>
            </a:r>
            <a:endParaRPr lang="en-IN" dirty="0">
              <a:latin typeface="Roboto"/>
              <a:cs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3365500" marR="5080" indent="-3352800">
              <a:lnSpc>
                <a:spcPct val="109600"/>
              </a:lnSpc>
              <a:spcBef>
                <a:spcPts val="100"/>
              </a:spcBef>
            </a:pPr>
            <a:r>
              <a:rPr spc="-35" dirty="0"/>
              <a:t>Part </a:t>
            </a:r>
            <a:r>
              <a:rPr spc="-50" dirty="0"/>
              <a:t>4: </a:t>
            </a:r>
            <a:r>
              <a:rPr spc="-45" dirty="0"/>
              <a:t>Content </a:t>
            </a:r>
            <a:r>
              <a:rPr spc="-35" dirty="0"/>
              <a:t>Creation and </a:t>
            </a:r>
            <a:r>
              <a:rPr spc="-30" dirty="0"/>
              <a:t>Curation </a:t>
            </a:r>
            <a:r>
              <a:rPr spc="-55" dirty="0"/>
              <a:t>(Post </a:t>
            </a:r>
            <a:r>
              <a:rPr spc="-40" dirty="0"/>
              <a:t>creations, </a:t>
            </a:r>
            <a:r>
              <a:rPr spc="-35" dirty="0"/>
              <a:t>Designs/Video </a:t>
            </a:r>
            <a:r>
              <a:rPr spc="-40" dirty="0"/>
              <a:t>Editing, </a:t>
            </a:r>
            <a:r>
              <a:rPr spc="-10" dirty="0"/>
              <a:t>Ad </a:t>
            </a:r>
            <a:r>
              <a:rPr spc="-40" dirty="0"/>
              <a:t>Campaigns </a:t>
            </a:r>
            <a:r>
              <a:rPr spc="-30" dirty="0"/>
              <a:t>over Social </a:t>
            </a:r>
            <a:r>
              <a:rPr spc="-459" dirty="0"/>
              <a:t> </a:t>
            </a:r>
            <a:r>
              <a:rPr spc="-55" dirty="0"/>
              <a:t>M</a:t>
            </a:r>
            <a:r>
              <a:rPr dirty="0"/>
              <a:t>e</a:t>
            </a:r>
            <a:r>
              <a:rPr spc="-80" dirty="0"/>
              <a:t>d</a:t>
            </a:r>
            <a:r>
              <a:rPr spc="-10" dirty="0"/>
              <a:t>i</a:t>
            </a:r>
            <a:r>
              <a:rPr spc="-5" dirty="0"/>
              <a:t>a</a:t>
            </a:r>
            <a:r>
              <a:rPr spc="-95" dirty="0"/>
              <a:t> </a:t>
            </a:r>
            <a:r>
              <a:rPr spc="-125" dirty="0"/>
              <a:t>a</a:t>
            </a:r>
            <a:r>
              <a:rPr spc="25" dirty="0"/>
              <a:t>n</a:t>
            </a:r>
            <a:r>
              <a:rPr spc="-5" dirty="0"/>
              <a:t>d</a:t>
            </a:r>
            <a:r>
              <a:rPr spc="-45" dirty="0"/>
              <a:t> </a:t>
            </a:r>
            <a:r>
              <a:rPr spc="-60" dirty="0"/>
              <a:t>E</a:t>
            </a:r>
            <a:r>
              <a:rPr spc="-45" dirty="0"/>
              <a:t>m</a:t>
            </a:r>
            <a:r>
              <a:rPr spc="-125" dirty="0"/>
              <a:t>a</a:t>
            </a:r>
            <a:r>
              <a:rPr spc="-10" dirty="0"/>
              <a:t>i</a:t>
            </a:r>
            <a:r>
              <a:rPr spc="-5" dirty="0"/>
              <a:t>l</a:t>
            </a:r>
            <a:r>
              <a:rPr spc="-80" dirty="0"/>
              <a:t> </a:t>
            </a:r>
            <a:r>
              <a:rPr spc="40" dirty="0"/>
              <a:t>I</a:t>
            </a:r>
            <a:r>
              <a:rPr spc="-80" dirty="0"/>
              <a:t>d</a:t>
            </a:r>
            <a:r>
              <a:rPr dirty="0"/>
              <a:t>e</a:t>
            </a:r>
            <a:r>
              <a:rPr spc="-25" dirty="0"/>
              <a:t>a</a:t>
            </a:r>
            <a:r>
              <a:rPr spc="-65" dirty="0"/>
              <a:t>t</a:t>
            </a:r>
            <a:r>
              <a:rPr spc="-110" dirty="0"/>
              <a:t>i</a:t>
            </a:r>
            <a:r>
              <a:rPr spc="25" dirty="0"/>
              <a:t>o</a:t>
            </a:r>
            <a:r>
              <a:rPr spc="-10" dirty="0"/>
              <a:t>n</a:t>
            </a:r>
            <a:r>
              <a:rPr spc="-140" dirty="0"/>
              <a:t> </a:t>
            </a:r>
            <a:r>
              <a:rPr spc="-25" dirty="0"/>
              <a:t>a</a:t>
            </a:r>
            <a:r>
              <a:rPr spc="-75" dirty="0"/>
              <a:t>n</a:t>
            </a:r>
            <a:r>
              <a:rPr spc="-5" dirty="0"/>
              <a:t>d</a:t>
            </a:r>
            <a:r>
              <a:rPr spc="-45" dirty="0"/>
              <a:t> </a:t>
            </a:r>
            <a:r>
              <a:rPr spc="-10" dirty="0"/>
              <a:t>C</a:t>
            </a:r>
            <a:r>
              <a:rPr spc="30" dirty="0"/>
              <a:t>r</a:t>
            </a:r>
            <a:r>
              <a:rPr dirty="0"/>
              <a:t>e</a:t>
            </a:r>
            <a:r>
              <a:rPr spc="-125" dirty="0"/>
              <a:t>a</a:t>
            </a:r>
            <a:r>
              <a:rPr spc="-65" dirty="0"/>
              <a:t>t</a:t>
            </a:r>
            <a:r>
              <a:rPr spc="-10" dirty="0"/>
              <a:t>i</a:t>
            </a:r>
            <a:r>
              <a:rPr spc="-75" dirty="0"/>
              <a:t>o</a:t>
            </a:r>
            <a:r>
              <a:rPr spc="25" dirty="0"/>
              <a:t>n</a:t>
            </a:r>
            <a:r>
              <a:rPr spc="5" dirty="0"/>
              <a:t>)</a:t>
            </a:r>
          </a:p>
        </p:txBody>
      </p:sp>
      <p:sp>
        <p:nvSpPr>
          <p:cNvPr id="3" name="object 3"/>
          <p:cNvSpPr txBox="1"/>
          <p:nvPr/>
        </p:nvSpPr>
        <p:spPr>
          <a:xfrm>
            <a:off x="228600" y="1143000"/>
            <a:ext cx="11658600" cy="6383799"/>
          </a:xfrm>
          <a:prstGeom prst="rect">
            <a:avLst/>
          </a:prstGeom>
        </p:spPr>
        <p:txBody>
          <a:bodyPr vert="horz" wrap="square" lIns="0" tIns="12700" rIns="0" bIns="0" rtlCol="0">
            <a:spAutoFit/>
          </a:bodyPr>
          <a:lstStyle/>
          <a:p>
            <a:pPr marL="12700">
              <a:lnSpc>
                <a:spcPct val="100000"/>
              </a:lnSpc>
              <a:spcBef>
                <a:spcPts val="5"/>
              </a:spcBef>
            </a:pPr>
            <a:r>
              <a:rPr b="1" spc="-55" smtClean="0">
                <a:cs typeface="Roboto"/>
              </a:rPr>
              <a:t>F</a:t>
            </a:r>
            <a:r>
              <a:rPr b="1" spc="15" smtClean="0">
                <a:cs typeface="Roboto"/>
              </a:rPr>
              <a:t>o</a:t>
            </a:r>
            <a:r>
              <a:rPr b="1" spc="-70" smtClean="0">
                <a:cs typeface="Roboto"/>
              </a:rPr>
              <a:t>r</a:t>
            </a:r>
            <a:r>
              <a:rPr b="1" spc="-65" smtClean="0">
                <a:cs typeface="Roboto"/>
              </a:rPr>
              <a:t>m</a:t>
            </a:r>
            <a:r>
              <a:rPr b="1" spc="-50" smtClean="0">
                <a:cs typeface="Roboto"/>
              </a:rPr>
              <a:t>a</a:t>
            </a:r>
            <a:r>
              <a:rPr b="1" spc="-20" smtClean="0">
                <a:cs typeface="Roboto"/>
              </a:rPr>
              <a:t>t</a:t>
            </a:r>
            <a:r>
              <a:rPr spc="-95" smtClean="0">
                <a:cs typeface="Roboto"/>
              </a:rPr>
              <a:t> </a:t>
            </a:r>
            <a:r>
              <a:rPr spc="-5" smtClean="0">
                <a:cs typeface="Roboto"/>
              </a:rPr>
              <a:t>1</a:t>
            </a:r>
            <a:r>
              <a:rPr lang="en-IN" spc="-5" dirty="0" smtClean="0">
                <a:cs typeface="Roboto"/>
              </a:rPr>
              <a:t> : Blog article</a:t>
            </a:r>
          </a:p>
          <a:p>
            <a:pPr marL="12700">
              <a:lnSpc>
                <a:spcPct val="100000"/>
              </a:lnSpc>
              <a:spcBef>
                <a:spcPts val="5"/>
              </a:spcBef>
            </a:pPr>
            <a:endParaRPr lang="en-IN" spc="-5" dirty="0" smtClean="0">
              <a:cs typeface="Roboto"/>
            </a:endParaRPr>
          </a:p>
          <a:p>
            <a:pPr marL="12700">
              <a:lnSpc>
                <a:spcPct val="100000"/>
              </a:lnSpc>
              <a:spcBef>
                <a:spcPts val="5"/>
              </a:spcBef>
            </a:pPr>
            <a:r>
              <a:rPr lang="en-IN" spc="-5" dirty="0" smtClean="0">
                <a:cs typeface="Roboto"/>
              </a:rPr>
              <a:t>Aim: Provide information about captain new products</a:t>
            </a:r>
          </a:p>
          <a:p>
            <a:pPr marL="12700">
              <a:lnSpc>
                <a:spcPct val="100000"/>
              </a:lnSpc>
              <a:spcBef>
                <a:spcPts val="5"/>
              </a:spcBef>
            </a:pPr>
            <a:r>
              <a:rPr lang="en-IN" spc="-5" dirty="0" smtClean="0">
                <a:cs typeface="Roboto"/>
              </a:rPr>
              <a:t>Date:03/8/2023</a:t>
            </a:r>
          </a:p>
          <a:p>
            <a:pPr marL="12700">
              <a:lnSpc>
                <a:spcPct val="100000"/>
              </a:lnSpc>
              <a:spcBef>
                <a:spcPts val="5"/>
              </a:spcBef>
            </a:pPr>
            <a:r>
              <a:rPr lang="en-IN" spc="-5" dirty="0" smtClean="0">
                <a:cs typeface="Roboto"/>
              </a:rPr>
              <a:t>Idea: Types of MTR food products</a:t>
            </a:r>
          </a:p>
          <a:p>
            <a:pPr marL="12700">
              <a:lnSpc>
                <a:spcPct val="100000"/>
              </a:lnSpc>
              <a:spcBef>
                <a:spcPts val="5"/>
              </a:spcBef>
            </a:pPr>
            <a:r>
              <a:rPr lang="en-IN" spc="-5" dirty="0" smtClean="0">
                <a:cs typeface="Roboto"/>
              </a:rPr>
              <a:t>Topic : </a:t>
            </a:r>
          </a:p>
          <a:p>
            <a:pPr marL="12700">
              <a:lnSpc>
                <a:spcPct val="100000"/>
              </a:lnSpc>
              <a:spcBef>
                <a:spcPts val="5"/>
              </a:spcBef>
            </a:pPr>
            <a:r>
              <a:rPr lang="en-IN" b="1" spc="-5" dirty="0" smtClean="0">
                <a:cs typeface="Roboto"/>
              </a:rPr>
              <a:t>A Steps-by-step Guide to MTR FOODS Types &amp; Process</a:t>
            </a:r>
          </a:p>
          <a:p>
            <a:pPr marL="12700">
              <a:lnSpc>
                <a:spcPct val="100000"/>
              </a:lnSpc>
              <a:spcBef>
                <a:spcPts val="5"/>
              </a:spcBef>
            </a:pPr>
            <a:r>
              <a:rPr lang="en-IN" b="1" spc="-5" dirty="0" smtClean="0">
                <a:cs typeface="Roboto"/>
              </a:rPr>
              <a:t>Step 1:</a:t>
            </a:r>
            <a:r>
              <a:rPr lang="en-IN" dirty="0" smtClean="0"/>
              <a:t>Purchase MTR Foods products: Visit a supermarket or retail store that sells MTR Foods products. Choose from their assortment of ready-to-eat meals, spice mixes, snacks, or instant mixes. Some popular products include ready-to-eat meals like paneer butter masala, rajma masala, or pav bhaji, and instant mixes for idli, dosa, or upma.</a:t>
            </a:r>
          </a:p>
          <a:p>
            <a:r>
              <a:rPr lang="en-IN" b="1" spc="-5" dirty="0" smtClean="0">
                <a:cs typeface="Roboto"/>
              </a:rPr>
              <a:t>Step 2:</a:t>
            </a:r>
            <a:r>
              <a:rPr lang="en-IN" dirty="0" smtClean="0"/>
              <a:t>Read the instructions: Each MTR Foods product comes with clear instructions on the packaging. Carefully read the directions, cooking time, and any additional ingredients required for preparation.</a:t>
            </a:r>
          </a:p>
          <a:p>
            <a:endParaRPr lang="en-IN" dirty="0" smtClean="0"/>
          </a:p>
          <a:p>
            <a:r>
              <a:rPr lang="en-IN" b="1" dirty="0" smtClean="0"/>
              <a:t>Step</a:t>
            </a:r>
            <a:r>
              <a:rPr lang="en-IN" dirty="0" smtClean="0"/>
              <a:t> 3:For Ready-to-Eat Meals:</a:t>
            </a:r>
            <a:br>
              <a:rPr lang="en-IN" dirty="0" smtClean="0"/>
            </a:br>
            <a:r>
              <a:rPr lang="en-IN" dirty="0" smtClean="0"/>
              <a:t> a. Tear open the pouch: Open the packaging of the ready-to-eat meal, usually a pouch or a tray. </a:t>
            </a:r>
            <a:br>
              <a:rPr lang="en-IN" dirty="0" smtClean="0"/>
            </a:br>
            <a:r>
              <a:rPr lang="en-IN" dirty="0" smtClean="0"/>
              <a:t>b. Heat the contents: Transfer the contents to a microwave-safe container or a pan, and heat it as per the instructions. In some cases, you may need to add water while heating. c. Serve and enjoy: Once heated, your ready-to-eat meal is ready to be served. You can enjoy it with rice, bread, or any accompaniment of your choice.</a:t>
            </a:r>
          </a:p>
          <a:p>
            <a:endParaRPr lang="en-IN" dirty="0" smtClean="0"/>
          </a:p>
          <a:p>
            <a:r>
              <a:rPr lang="en-IN" dirty="0" smtClean="0"/>
              <a:t/>
            </a:r>
            <a:br>
              <a:rPr lang="en-IN" dirty="0" smtClean="0"/>
            </a:br>
            <a:endParaRPr lang="en-IN" b="1" spc="-5" dirty="0" smtClean="0">
              <a:cs typeface="Roboto"/>
            </a:endParaRPr>
          </a:p>
          <a:p>
            <a:pPr marL="12700">
              <a:lnSpc>
                <a:spcPct val="100000"/>
              </a:lnSpc>
              <a:spcBef>
                <a:spcPts val="5"/>
              </a:spcBef>
            </a:pPr>
            <a:endParaRPr lang="en-IN" spc="-5" dirty="0" smtClean="0">
              <a:cs typeface="Roboto"/>
            </a:endParaRPr>
          </a:p>
          <a:p>
            <a:pPr marL="12700">
              <a:lnSpc>
                <a:spcPct val="100000"/>
              </a:lnSpc>
              <a:spcBef>
                <a:spcPts val="5"/>
              </a:spcBef>
            </a:pPr>
            <a:endParaRPr>
              <a:cs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11734800" cy="1938992"/>
          </a:xfrm>
        </p:spPr>
        <p:txBody>
          <a:bodyPr/>
          <a:lstStyle/>
          <a:p>
            <a:r>
              <a:rPr lang="en-IN" sz="1800" b="0" dirty="0" smtClean="0">
                <a:latin typeface="+mj-lt"/>
              </a:rPr>
              <a:t/>
            </a:r>
            <a:br>
              <a:rPr lang="en-IN" sz="1800" b="0" dirty="0" smtClean="0">
                <a:latin typeface="+mj-lt"/>
              </a:rPr>
            </a:br>
            <a:r>
              <a:rPr lang="en-IN" sz="1800" b="0" dirty="0" smtClean="0">
                <a:latin typeface="+mj-lt"/>
              </a:rPr>
              <a:t>Step4  : For Spice Mixes: </a:t>
            </a:r>
            <a:br>
              <a:rPr lang="en-IN" sz="1800" b="0" dirty="0" smtClean="0">
                <a:latin typeface="+mj-lt"/>
              </a:rPr>
            </a:br>
            <a:r>
              <a:rPr lang="en-IN" sz="1800" b="0" dirty="0" smtClean="0">
                <a:latin typeface="+mj-lt"/>
              </a:rPr>
              <a:t>a. Gather the ingredients: Check the packaging for the list of additional ingredients needed. It may include vegetables, meat, or any other components. </a:t>
            </a:r>
            <a:br>
              <a:rPr lang="en-IN" sz="1800" b="0" dirty="0" smtClean="0">
                <a:latin typeface="+mj-lt"/>
              </a:rPr>
            </a:br>
            <a:r>
              <a:rPr lang="en-IN" sz="1800" b="0" dirty="0" smtClean="0">
                <a:latin typeface="+mj-lt"/>
              </a:rPr>
              <a:t>b. Prepare the dish: Follow the instructions on the package to mix the spice blend with the required ingredients.</a:t>
            </a:r>
            <a:br>
              <a:rPr lang="en-IN" sz="1800" b="0" dirty="0" smtClean="0">
                <a:latin typeface="+mj-lt"/>
              </a:rPr>
            </a:br>
            <a:r>
              <a:rPr lang="en-IN" sz="1800" b="0" dirty="0" smtClean="0">
                <a:latin typeface="+mj-lt"/>
              </a:rPr>
              <a:t> c. Cook the dish: Cook the mixture on a stovetop or in a pressure cooker, following the prescribed cooking time and method. d. Serve: Once cooked, your dish is ready to be served with rice, bread, or any other side dishes.</a:t>
            </a:r>
            <a:endParaRPr lang="en-IN" sz="1800" dirty="0">
              <a:latin typeface="+mj-lt"/>
            </a:endParaRPr>
          </a:p>
        </p:txBody>
      </p:sp>
      <p:sp>
        <p:nvSpPr>
          <p:cNvPr id="3" name="Text Placeholder 2"/>
          <p:cNvSpPr>
            <a:spLocks noGrp="1"/>
          </p:cNvSpPr>
          <p:nvPr>
            <p:ph type="body" idx="1"/>
          </p:nvPr>
        </p:nvSpPr>
        <p:spPr>
          <a:xfrm>
            <a:off x="152400" y="2057400"/>
            <a:ext cx="11811000" cy="4343400"/>
          </a:xfrm>
        </p:spPr>
        <p:txBody>
          <a:bodyPr/>
          <a:lstStyle/>
          <a:p>
            <a:r>
              <a:rPr lang="en-IN" dirty="0" smtClean="0"/>
              <a:t>Step 5: For Instant Mixes: </a:t>
            </a:r>
          </a:p>
          <a:p>
            <a:r>
              <a:rPr lang="en-IN" dirty="0" smtClean="0"/>
              <a:t>a. Prepare the batter: Empty the contents of the instant mix into a bowl and add the specified amount of water or other liquid as per the instructions.</a:t>
            </a:r>
          </a:p>
          <a:p>
            <a:r>
              <a:rPr lang="en-IN" dirty="0" smtClean="0"/>
              <a:t> b. Mix thoroughly: Stir the mixture until you get a smooth batter. For some mixes, you may need to let the batter sit for a while to ferment (e.g., for idli and dosa). </a:t>
            </a:r>
          </a:p>
          <a:p>
            <a:r>
              <a:rPr lang="en-IN" dirty="0" smtClean="0"/>
              <a:t>c. Cook the dish: Pour the batter onto a hot tawa (griddle) for dosa or into idli molds for idlis. Cook until done. </a:t>
            </a:r>
          </a:p>
          <a:p>
            <a:r>
              <a:rPr lang="en-IN" dirty="0" smtClean="0"/>
              <a:t>d. Serve: Your freshly prepared dish is now ready to be served with chutney, sambar, or any other accompaniment.</a:t>
            </a:r>
          </a:p>
          <a:p>
            <a:endParaRPr lang="en-IN" dirty="0" smtClean="0"/>
          </a:p>
          <a:p>
            <a:r>
              <a:rPr lang="en-IN" dirty="0" smtClean="0"/>
              <a:t>Step 6: For Snacks:</a:t>
            </a:r>
          </a:p>
          <a:p>
            <a:r>
              <a:rPr lang="en-IN" dirty="0" smtClean="0"/>
              <a:t> a. Open the package: Unwrap the packaging to access the snack, whether it's a savory or sweet treat. </a:t>
            </a:r>
          </a:p>
          <a:p>
            <a:r>
              <a:rPr lang="en-IN" dirty="0" smtClean="0"/>
              <a:t>b. Enjoy: Simply eat and enjoy the snack as it is.</a:t>
            </a:r>
          </a:p>
          <a:p>
            <a:endParaRPr lang="en-IN" dirty="0" smtClean="0"/>
          </a:p>
          <a:p>
            <a:r>
              <a:rPr lang="en-IN" dirty="0" smtClean="0"/>
              <a:t>Always ensure that you follow the specific instructions provided on the MTR Foods product packaging for the best results. Additionally, be mindful of any allergens or dietary restrictions mentioned on the packaging.</a:t>
            </a:r>
          </a:p>
          <a:p>
            <a:endParaRPr lang="en-IN" dirty="0" smtClean="0"/>
          </a:p>
          <a:p>
            <a:endParaRPr lang="en-IN" dirty="0" smtClean="0"/>
          </a:p>
          <a:p>
            <a:endParaRPr lang="en-IN" dirty="0" smtClean="0"/>
          </a:p>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3860800" marR="5080" indent="-3848100">
              <a:lnSpc>
                <a:spcPct val="116700"/>
              </a:lnSpc>
              <a:spcBef>
                <a:spcPts val="100"/>
              </a:spcBef>
            </a:pPr>
            <a:r>
              <a:rPr sz="2500" spc="10" dirty="0"/>
              <a:t>Part </a:t>
            </a:r>
            <a:r>
              <a:rPr sz="2500" spc="-20" dirty="0"/>
              <a:t>1: </a:t>
            </a:r>
            <a:r>
              <a:rPr sz="2500" spc="-10" dirty="0"/>
              <a:t>Brand </a:t>
            </a:r>
            <a:r>
              <a:rPr sz="2500" spc="-35" dirty="0"/>
              <a:t>study, </a:t>
            </a:r>
            <a:r>
              <a:rPr sz="2500" dirty="0"/>
              <a:t>Competitor </a:t>
            </a:r>
            <a:r>
              <a:rPr sz="2500" spc="-10" dirty="0"/>
              <a:t>Analysis </a:t>
            </a:r>
            <a:r>
              <a:rPr sz="2500" spc="-5" dirty="0"/>
              <a:t>&amp; Buyer’s/Audience’s </a:t>
            </a:r>
            <a:r>
              <a:rPr sz="2500" spc="-610" dirty="0"/>
              <a:t> </a:t>
            </a:r>
            <a:r>
              <a:rPr sz="2500" spc="10" dirty="0"/>
              <a:t>Persona</a:t>
            </a:r>
            <a:endParaRPr sz="2500"/>
          </a:p>
        </p:txBody>
      </p:sp>
      <p:sp>
        <p:nvSpPr>
          <p:cNvPr id="3" name="object 3"/>
          <p:cNvSpPr txBox="1"/>
          <p:nvPr/>
        </p:nvSpPr>
        <p:spPr>
          <a:xfrm>
            <a:off x="457200" y="4114800"/>
            <a:ext cx="10029190" cy="1590179"/>
          </a:xfrm>
          <a:prstGeom prst="rect">
            <a:avLst/>
          </a:prstGeom>
        </p:spPr>
        <p:txBody>
          <a:bodyPr vert="horz" wrap="square" lIns="0" tIns="30480" rIns="0" bIns="0" rtlCol="0">
            <a:spAutoFit/>
          </a:bodyPr>
          <a:lstStyle/>
          <a:p>
            <a:pPr marL="622300" marR="5080" indent="-419100">
              <a:lnSpc>
                <a:spcPts val="2200"/>
              </a:lnSpc>
              <a:spcBef>
                <a:spcPts val="240"/>
              </a:spcBef>
              <a:tabLst>
                <a:tab pos="621665" algn="l"/>
                <a:tab pos="622300" algn="l"/>
              </a:tabLst>
            </a:pPr>
            <a:endParaRPr sz="1700">
              <a:latin typeface="Roboto"/>
              <a:cs typeface="Roboto"/>
            </a:endParaRPr>
          </a:p>
          <a:p>
            <a:pPr marL="12700" algn="just">
              <a:lnSpc>
                <a:spcPct val="100000"/>
              </a:lnSpc>
              <a:spcBef>
                <a:spcPts val="5"/>
              </a:spcBef>
            </a:pPr>
            <a:r>
              <a:rPr sz="1900" b="1" spc="-45" smtClean="0">
                <a:latin typeface="Roboto"/>
                <a:cs typeface="Roboto"/>
              </a:rPr>
              <a:t>Mission/Values:</a:t>
            </a:r>
            <a:r>
              <a:rPr lang="en-IN" sz="1600" dirty="0" smtClean="0"/>
              <a:t>Enhance customers’ quality of life and anticipate their needs. Actively engage in communities we serve. Foster a company culture that staff can learn, grow and take pride in. Provide sustainable returns to investors.. We aim to be a globally recognised leader that connects and grows communities with caring service. A new vision and mission that reaffirms our commitment to different stakeholders while guiding our corporation to reach greater heights as a globally recognised leader.</a:t>
            </a:r>
            <a:endParaRPr sz="1600">
              <a:latin typeface="Roboto"/>
              <a:cs typeface="Roboto"/>
            </a:endParaRPr>
          </a:p>
        </p:txBody>
      </p:sp>
      <p:sp>
        <p:nvSpPr>
          <p:cNvPr id="4" name="object 4"/>
          <p:cNvSpPr txBox="1"/>
          <p:nvPr/>
        </p:nvSpPr>
        <p:spPr>
          <a:xfrm>
            <a:off x="457200" y="5638800"/>
            <a:ext cx="8991600" cy="859210"/>
          </a:xfrm>
          <a:prstGeom prst="rect">
            <a:avLst/>
          </a:prstGeom>
        </p:spPr>
        <p:txBody>
          <a:bodyPr vert="horz" wrap="square" lIns="0" tIns="12700" rIns="0" bIns="0" rtlCol="0">
            <a:spAutoFit/>
          </a:bodyPr>
          <a:lstStyle/>
          <a:p>
            <a:pPr marL="12700" algn="just">
              <a:lnSpc>
                <a:spcPct val="100000"/>
              </a:lnSpc>
              <a:spcBef>
                <a:spcPts val="100"/>
              </a:spcBef>
            </a:pPr>
            <a:r>
              <a:rPr sz="1900" b="1" spc="-110" smtClean="0">
                <a:latin typeface="Roboto"/>
                <a:cs typeface="Roboto"/>
              </a:rPr>
              <a:t>U</a:t>
            </a:r>
            <a:r>
              <a:rPr sz="1900" b="1" spc="-80" smtClean="0">
                <a:latin typeface="Roboto"/>
                <a:cs typeface="Roboto"/>
              </a:rPr>
              <a:t>S</a:t>
            </a:r>
            <a:r>
              <a:rPr sz="1900" b="1" spc="-15" smtClean="0">
                <a:latin typeface="Roboto"/>
                <a:cs typeface="Roboto"/>
              </a:rPr>
              <a:t>P</a:t>
            </a:r>
            <a:r>
              <a:rPr sz="1900" b="1" spc="-5" smtClean="0">
                <a:latin typeface="Roboto"/>
                <a:cs typeface="Roboto"/>
              </a:rPr>
              <a:t>:</a:t>
            </a:r>
            <a:r>
              <a:rPr lang="en-IN" sz="1600" dirty="0"/>
              <a:t>Our research has shown that variety is a key hook for weekend breakfasts and with 16 different breakfast solutions, variety is MTR's USP. We took this thought forward and understood from consumers </a:t>
            </a:r>
            <a:r>
              <a:rPr lang="en-IN" sz="1600" dirty="0" smtClean="0"/>
              <a:t>that variety </a:t>
            </a:r>
            <a:r>
              <a:rPr lang="en-IN" sz="1600" dirty="0"/>
              <a:t>combined with a relaxed weekend morning are perfect ingredients for the family to bond</a:t>
            </a:r>
            <a:r>
              <a:rPr lang="en-IN" sz="2000" dirty="0"/>
              <a:t>.</a:t>
            </a:r>
            <a:endParaRPr sz="1900">
              <a:latin typeface="Roboto"/>
              <a:cs typeface="Roboto"/>
            </a:endParaRPr>
          </a:p>
        </p:txBody>
      </p:sp>
      <p:pic>
        <p:nvPicPr>
          <p:cNvPr id="5" name="Picture 4" descr="mtr foods.png"/>
          <p:cNvPicPr>
            <a:picLocks noChangeAspect="1"/>
          </p:cNvPicPr>
          <p:nvPr/>
        </p:nvPicPr>
        <p:blipFill>
          <a:blip r:embed="rId2"/>
          <a:stretch>
            <a:fillRect/>
          </a:stretch>
        </p:blipFill>
        <p:spPr>
          <a:xfrm>
            <a:off x="685800" y="3276600"/>
            <a:ext cx="1562100" cy="1200150"/>
          </a:xfrm>
          <a:prstGeom prst="rect">
            <a:avLst/>
          </a:prstGeom>
        </p:spPr>
      </p:pic>
      <p:sp>
        <p:nvSpPr>
          <p:cNvPr id="7" name="TextBox 6"/>
          <p:cNvSpPr txBox="1"/>
          <p:nvPr/>
        </p:nvSpPr>
        <p:spPr>
          <a:xfrm>
            <a:off x="457200" y="1295400"/>
            <a:ext cx="5105400" cy="400110"/>
          </a:xfrm>
          <a:prstGeom prst="rect">
            <a:avLst/>
          </a:prstGeom>
          <a:noFill/>
        </p:spPr>
        <p:txBody>
          <a:bodyPr wrap="square" rtlCol="0">
            <a:spAutoFit/>
          </a:bodyPr>
          <a:lstStyle/>
          <a:p>
            <a:pPr algn="just"/>
            <a:r>
              <a:rPr lang="en-IN" dirty="0" smtClean="0"/>
              <a:t> </a:t>
            </a:r>
            <a:r>
              <a:rPr lang="en-IN" sz="2000" b="1" dirty="0" smtClean="0"/>
              <a:t>Company/Topic for project: </a:t>
            </a:r>
            <a:r>
              <a:rPr lang="en-IN" sz="2000" b="1" dirty="0" smtClean="0">
                <a:hlinkClick r:id="rId3"/>
              </a:rPr>
              <a:t>MTR foods</a:t>
            </a:r>
            <a:endParaRPr lang="en-IN" sz="2000" b="1" dirty="0"/>
          </a:p>
        </p:txBody>
      </p:sp>
      <p:sp>
        <p:nvSpPr>
          <p:cNvPr id="8" name="TextBox 7"/>
          <p:cNvSpPr txBox="1"/>
          <p:nvPr/>
        </p:nvSpPr>
        <p:spPr>
          <a:xfrm>
            <a:off x="381000" y="1676400"/>
            <a:ext cx="10591800" cy="923330"/>
          </a:xfrm>
          <a:prstGeom prst="rect">
            <a:avLst/>
          </a:prstGeom>
          <a:noFill/>
        </p:spPr>
        <p:txBody>
          <a:bodyPr wrap="square" rtlCol="0">
            <a:spAutoFit/>
          </a:bodyPr>
          <a:lstStyle/>
          <a:p>
            <a:pPr algn="just"/>
            <a:r>
              <a:rPr lang="en-IN" b="1" spc="-25" dirty="0" smtClean="0">
                <a:latin typeface="Roboto"/>
                <a:cs typeface="Roboto"/>
              </a:rPr>
              <a:t>Research</a:t>
            </a:r>
            <a:r>
              <a:rPr lang="en-IN" b="1" spc="-135" dirty="0" smtClean="0">
                <a:latin typeface="Roboto"/>
                <a:cs typeface="Roboto"/>
              </a:rPr>
              <a:t> </a:t>
            </a:r>
            <a:r>
              <a:rPr lang="en-IN" b="1" spc="-40" dirty="0" smtClean="0">
                <a:latin typeface="Roboto"/>
                <a:cs typeface="Roboto"/>
              </a:rPr>
              <a:t>Brand</a:t>
            </a:r>
            <a:r>
              <a:rPr lang="en-IN" b="1" spc="-35" dirty="0" smtClean="0">
                <a:latin typeface="Roboto"/>
                <a:cs typeface="Roboto"/>
              </a:rPr>
              <a:t> </a:t>
            </a:r>
            <a:r>
              <a:rPr lang="en-IN" b="1" spc="-40" dirty="0" smtClean="0">
                <a:latin typeface="Roboto"/>
                <a:cs typeface="Roboto"/>
              </a:rPr>
              <a:t>Identity:</a:t>
            </a:r>
            <a:r>
              <a:rPr lang="en-IN" b="1" dirty="0" smtClean="0">
                <a:latin typeface="Roboto"/>
                <a:cs typeface="Roboto"/>
              </a:rPr>
              <a:t> </a:t>
            </a:r>
            <a:r>
              <a:rPr lang="en-IN" spc="-70" dirty="0" smtClean="0">
                <a:latin typeface="Roboto"/>
                <a:cs typeface="Roboto"/>
              </a:rPr>
              <a:t>Study </a:t>
            </a:r>
            <a:r>
              <a:rPr lang="en-IN" spc="-40" dirty="0" smtClean="0">
                <a:latin typeface="Roboto"/>
                <a:cs typeface="Roboto"/>
              </a:rPr>
              <a:t>the</a:t>
            </a:r>
            <a:r>
              <a:rPr lang="en-IN" spc="-70" dirty="0" smtClean="0">
                <a:latin typeface="Roboto"/>
                <a:cs typeface="Roboto"/>
              </a:rPr>
              <a:t> </a:t>
            </a:r>
            <a:r>
              <a:rPr lang="en-IN" spc="-60" dirty="0" smtClean="0">
                <a:latin typeface="Roboto"/>
                <a:cs typeface="Roboto"/>
              </a:rPr>
              <a:t>brand's</a:t>
            </a:r>
            <a:r>
              <a:rPr lang="en-IN" spc="-45" dirty="0" smtClean="0">
                <a:latin typeface="Roboto"/>
                <a:cs typeface="Roboto"/>
              </a:rPr>
              <a:t> </a:t>
            </a:r>
            <a:r>
              <a:rPr lang="en-IN" spc="-50" dirty="0" smtClean="0">
                <a:latin typeface="Roboto"/>
                <a:cs typeface="Roboto"/>
              </a:rPr>
              <a:t>mission,</a:t>
            </a:r>
            <a:r>
              <a:rPr lang="en-IN" spc="-40" dirty="0" smtClean="0">
                <a:latin typeface="Roboto"/>
                <a:cs typeface="Roboto"/>
              </a:rPr>
              <a:t> values,</a:t>
            </a:r>
            <a:r>
              <a:rPr lang="en-IN" spc="-45" dirty="0" smtClean="0">
                <a:latin typeface="Roboto"/>
                <a:cs typeface="Roboto"/>
              </a:rPr>
              <a:t> </a:t>
            </a:r>
            <a:r>
              <a:rPr lang="en-IN" spc="-55" dirty="0" smtClean="0">
                <a:latin typeface="Roboto"/>
                <a:cs typeface="Roboto"/>
              </a:rPr>
              <a:t>vision,</a:t>
            </a:r>
            <a:r>
              <a:rPr lang="en-IN" spc="-40" dirty="0" smtClean="0">
                <a:latin typeface="Roboto"/>
                <a:cs typeface="Roboto"/>
              </a:rPr>
              <a:t> </a:t>
            </a:r>
            <a:r>
              <a:rPr lang="en-IN" spc="-45" dirty="0" smtClean="0">
                <a:latin typeface="Roboto"/>
                <a:cs typeface="Roboto"/>
              </a:rPr>
              <a:t>and</a:t>
            </a:r>
            <a:r>
              <a:rPr lang="en-IN" spc="-35" dirty="0" smtClean="0">
                <a:latin typeface="Roboto"/>
                <a:cs typeface="Roboto"/>
              </a:rPr>
              <a:t> </a:t>
            </a:r>
            <a:r>
              <a:rPr lang="en-IN" spc="-50" dirty="0" smtClean="0">
                <a:latin typeface="Roboto"/>
                <a:cs typeface="Roboto"/>
              </a:rPr>
              <a:t>unique</a:t>
            </a:r>
            <a:r>
              <a:rPr lang="en-IN" spc="30" dirty="0" smtClean="0">
                <a:latin typeface="Roboto"/>
                <a:cs typeface="Roboto"/>
              </a:rPr>
              <a:t> </a:t>
            </a:r>
            <a:r>
              <a:rPr lang="en-IN" spc="-50" dirty="0" smtClean="0">
                <a:latin typeface="Roboto"/>
                <a:cs typeface="Roboto"/>
              </a:rPr>
              <a:t>selling </a:t>
            </a:r>
            <a:r>
              <a:rPr lang="en-IN" spc="-455" dirty="0" smtClean="0">
                <a:latin typeface="Roboto"/>
                <a:cs typeface="Roboto"/>
              </a:rPr>
              <a:t> </a:t>
            </a:r>
            <a:r>
              <a:rPr lang="en-IN" spc="-40" dirty="0" smtClean="0">
                <a:latin typeface="Roboto"/>
                <a:cs typeface="Roboto"/>
              </a:rPr>
              <a:t>propositions</a:t>
            </a:r>
            <a:r>
              <a:rPr lang="en-IN" spc="-35" dirty="0" smtClean="0">
                <a:latin typeface="Roboto"/>
                <a:cs typeface="Roboto"/>
              </a:rPr>
              <a:t>(USPs).</a:t>
            </a:r>
            <a:endParaRPr lang="en-IN" sz="1600" dirty="0" smtClean="0">
              <a:latin typeface="Roboto"/>
              <a:cs typeface="Roboto"/>
            </a:endParaRPr>
          </a:p>
          <a:p>
            <a:endParaRPr lang="en-IN" dirty="0"/>
          </a:p>
        </p:txBody>
      </p:sp>
      <p:sp>
        <p:nvSpPr>
          <p:cNvPr id="10" name="TextBox 9"/>
          <p:cNvSpPr txBox="1"/>
          <p:nvPr/>
        </p:nvSpPr>
        <p:spPr>
          <a:xfrm>
            <a:off x="381000" y="2286000"/>
            <a:ext cx="1647759" cy="677108"/>
          </a:xfrm>
          <a:prstGeom prst="rect">
            <a:avLst/>
          </a:prstGeom>
          <a:noFill/>
        </p:spPr>
        <p:txBody>
          <a:bodyPr wrap="square" rtlCol="0">
            <a:spAutoFit/>
          </a:bodyPr>
          <a:lstStyle/>
          <a:p>
            <a:r>
              <a:rPr lang="en-IN" sz="2000" b="1" dirty="0" smtClean="0"/>
              <a:t>Brand colours</a:t>
            </a:r>
          </a:p>
          <a:p>
            <a:r>
              <a:rPr lang="en-IN" dirty="0" smtClean="0"/>
              <a:t>White, Red</a:t>
            </a:r>
            <a:endParaRPr lang="en-IN" dirty="0"/>
          </a:p>
        </p:txBody>
      </p:sp>
      <p:sp>
        <p:nvSpPr>
          <p:cNvPr id="11" name="TextBox 10"/>
          <p:cNvSpPr txBox="1"/>
          <p:nvPr/>
        </p:nvSpPr>
        <p:spPr>
          <a:xfrm>
            <a:off x="381000" y="2971800"/>
            <a:ext cx="1066800" cy="369332"/>
          </a:xfrm>
          <a:prstGeom prst="rect">
            <a:avLst/>
          </a:prstGeom>
          <a:noFill/>
        </p:spPr>
        <p:txBody>
          <a:bodyPr wrap="square" rtlCol="0">
            <a:spAutoFit/>
          </a:bodyPr>
          <a:lstStyle/>
          <a:p>
            <a:r>
              <a:rPr lang="en-IN" b="1" dirty="0" smtClean="0"/>
              <a:t>LOGO</a:t>
            </a:r>
            <a:r>
              <a:rPr lang="en-IN" dirty="0" smtClean="0"/>
              <a:t> :</a:t>
            </a:r>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0"/>
            <a:ext cx="11506200" cy="2769989"/>
          </a:xfrm>
          <a:prstGeom prst="rect">
            <a:avLst/>
          </a:prstGeom>
          <a:noFill/>
        </p:spPr>
        <p:txBody>
          <a:bodyPr wrap="square" rtlCol="0">
            <a:spAutoFit/>
          </a:bodyPr>
          <a:lstStyle/>
          <a:p>
            <a:pPr algn="ctr"/>
            <a:r>
              <a:rPr lang="en-IN" sz="2400" spc="-35" dirty="0" smtClean="0"/>
              <a:t>Part </a:t>
            </a:r>
            <a:r>
              <a:rPr lang="en-IN" sz="2400" spc="-50" dirty="0" smtClean="0"/>
              <a:t>4: </a:t>
            </a:r>
            <a:r>
              <a:rPr lang="en-IN" sz="2400" spc="-45" dirty="0" smtClean="0"/>
              <a:t>Content </a:t>
            </a:r>
            <a:r>
              <a:rPr lang="en-IN" sz="2400" spc="-35" dirty="0" smtClean="0"/>
              <a:t>Creation and </a:t>
            </a:r>
            <a:r>
              <a:rPr lang="en-IN" sz="2400" spc="-30" dirty="0" smtClean="0"/>
              <a:t>Curation </a:t>
            </a:r>
            <a:r>
              <a:rPr lang="en-IN" sz="2400" spc="-55" dirty="0" smtClean="0"/>
              <a:t>(Post </a:t>
            </a:r>
            <a:r>
              <a:rPr lang="en-IN" sz="2400" spc="-40" dirty="0" smtClean="0"/>
              <a:t>creations, </a:t>
            </a:r>
            <a:r>
              <a:rPr lang="en-IN" sz="2400" spc="-35" dirty="0" smtClean="0"/>
              <a:t>Designs/Video </a:t>
            </a:r>
            <a:r>
              <a:rPr lang="en-IN" sz="2400" spc="-40" dirty="0" smtClean="0"/>
              <a:t>Editing, </a:t>
            </a:r>
            <a:r>
              <a:rPr lang="en-IN" sz="2400" spc="-10" dirty="0" smtClean="0"/>
              <a:t>Ad </a:t>
            </a:r>
            <a:r>
              <a:rPr lang="en-IN" sz="2400" spc="-40" dirty="0" smtClean="0"/>
              <a:t>Campaigns </a:t>
            </a:r>
            <a:r>
              <a:rPr lang="en-IN" sz="2400" spc="-30" dirty="0" smtClean="0"/>
              <a:t>over Social </a:t>
            </a:r>
            <a:r>
              <a:rPr lang="en-IN" sz="2400" spc="-459" dirty="0" smtClean="0"/>
              <a:t> </a:t>
            </a:r>
            <a:r>
              <a:rPr lang="en-IN" sz="2400" spc="-55" dirty="0" smtClean="0"/>
              <a:t>M</a:t>
            </a:r>
            <a:r>
              <a:rPr lang="en-IN" sz="2400" dirty="0" smtClean="0"/>
              <a:t>e</a:t>
            </a:r>
            <a:r>
              <a:rPr lang="en-IN" sz="2400" spc="-80" dirty="0" smtClean="0"/>
              <a:t>d</a:t>
            </a:r>
            <a:r>
              <a:rPr lang="en-IN" sz="2400" spc="-10" dirty="0" smtClean="0"/>
              <a:t>i</a:t>
            </a:r>
            <a:r>
              <a:rPr lang="en-IN" sz="2400" spc="-5" dirty="0" smtClean="0"/>
              <a:t>a</a:t>
            </a:r>
            <a:r>
              <a:rPr lang="en-IN" sz="2400" spc="-95" dirty="0" smtClean="0"/>
              <a:t> </a:t>
            </a:r>
            <a:r>
              <a:rPr lang="en-IN" sz="2400" spc="-125" dirty="0" smtClean="0"/>
              <a:t>a</a:t>
            </a:r>
            <a:r>
              <a:rPr lang="en-IN" sz="2400" spc="25" dirty="0" smtClean="0"/>
              <a:t>n</a:t>
            </a:r>
            <a:r>
              <a:rPr lang="en-IN" sz="2400" spc="-5" dirty="0" smtClean="0"/>
              <a:t>d</a:t>
            </a:r>
            <a:r>
              <a:rPr lang="en-IN" sz="2400" spc="-45" dirty="0" smtClean="0"/>
              <a:t> </a:t>
            </a:r>
            <a:r>
              <a:rPr lang="en-IN" sz="2400" spc="-60" dirty="0" smtClean="0"/>
              <a:t>E</a:t>
            </a:r>
            <a:r>
              <a:rPr lang="en-IN" sz="2400" spc="-45" dirty="0" smtClean="0"/>
              <a:t>m</a:t>
            </a:r>
            <a:r>
              <a:rPr lang="en-IN" sz="2400" spc="-125" dirty="0" smtClean="0"/>
              <a:t>a</a:t>
            </a:r>
            <a:r>
              <a:rPr lang="en-IN" sz="2400" spc="-10" dirty="0" smtClean="0"/>
              <a:t>i</a:t>
            </a:r>
            <a:r>
              <a:rPr lang="en-IN" sz="2400" spc="-5" dirty="0" smtClean="0"/>
              <a:t>l</a:t>
            </a:r>
            <a:r>
              <a:rPr lang="en-IN" sz="2400" spc="-80" dirty="0" smtClean="0"/>
              <a:t> </a:t>
            </a:r>
            <a:r>
              <a:rPr lang="en-IN" sz="2400" spc="40" dirty="0" smtClean="0"/>
              <a:t>I</a:t>
            </a:r>
            <a:r>
              <a:rPr lang="en-IN" sz="2400" spc="-80" dirty="0" smtClean="0"/>
              <a:t>d</a:t>
            </a:r>
            <a:r>
              <a:rPr lang="en-IN" sz="2400" dirty="0" smtClean="0"/>
              <a:t>e</a:t>
            </a:r>
            <a:r>
              <a:rPr lang="en-IN" sz="2400" spc="-25" dirty="0" smtClean="0"/>
              <a:t>a</a:t>
            </a:r>
            <a:r>
              <a:rPr lang="en-IN" sz="2400" spc="-65" dirty="0" smtClean="0"/>
              <a:t>t</a:t>
            </a:r>
            <a:r>
              <a:rPr lang="en-IN" sz="2400" spc="-110" dirty="0" smtClean="0"/>
              <a:t>i</a:t>
            </a:r>
            <a:r>
              <a:rPr lang="en-IN" sz="2400" spc="25" dirty="0" smtClean="0"/>
              <a:t>o</a:t>
            </a:r>
            <a:r>
              <a:rPr lang="en-IN" sz="2400" spc="-10" dirty="0" smtClean="0"/>
              <a:t>n</a:t>
            </a:r>
            <a:r>
              <a:rPr lang="en-IN" sz="2400" spc="-140" dirty="0" smtClean="0"/>
              <a:t> </a:t>
            </a:r>
            <a:r>
              <a:rPr lang="en-IN" sz="2400" spc="-25" dirty="0" smtClean="0"/>
              <a:t>a</a:t>
            </a:r>
            <a:r>
              <a:rPr lang="en-IN" sz="2400" spc="-75" dirty="0" smtClean="0"/>
              <a:t>n</a:t>
            </a:r>
            <a:r>
              <a:rPr lang="en-IN" sz="2400" spc="-5" dirty="0" smtClean="0"/>
              <a:t>d</a:t>
            </a:r>
            <a:r>
              <a:rPr lang="en-IN" sz="2400" spc="-45" dirty="0" smtClean="0"/>
              <a:t> </a:t>
            </a:r>
            <a:r>
              <a:rPr lang="en-IN" sz="2400" spc="-10" dirty="0" smtClean="0"/>
              <a:t>C</a:t>
            </a:r>
            <a:r>
              <a:rPr lang="en-IN" sz="2400" spc="30" dirty="0" smtClean="0"/>
              <a:t>r</a:t>
            </a:r>
            <a:r>
              <a:rPr lang="en-IN" sz="2400" dirty="0" smtClean="0"/>
              <a:t>e</a:t>
            </a:r>
            <a:r>
              <a:rPr lang="en-IN" sz="2400" spc="-125" dirty="0" smtClean="0"/>
              <a:t>a</a:t>
            </a:r>
            <a:r>
              <a:rPr lang="en-IN" sz="2400" spc="-65" dirty="0" smtClean="0"/>
              <a:t>t</a:t>
            </a:r>
            <a:r>
              <a:rPr lang="en-IN" sz="2400" spc="-10" dirty="0" smtClean="0"/>
              <a:t>i</a:t>
            </a:r>
            <a:r>
              <a:rPr lang="en-IN" sz="2400" spc="-75" dirty="0" smtClean="0"/>
              <a:t>o</a:t>
            </a:r>
            <a:r>
              <a:rPr lang="en-IN" sz="2400" spc="25" dirty="0" smtClean="0"/>
              <a:t>n</a:t>
            </a:r>
            <a:r>
              <a:rPr lang="en-IN" sz="2400" spc="5" dirty="0" smtClean="0"/>
              <a:t>)</a:t>
            </a:r>
          </a:p>
          <a:p>
            <a:endParaRPr lang="en-IN" spc="5" dirty="0" smtClean="0"/>
          </a:p>
          <a:p>
            <a:r>
              <a:rPr lang="en-IN" dirty="0" smtClean="0"/>
              <a:t>Format 2: video </a:t>
            </a:r>
          </a:p>
          <a:p>
            <a:r>
              <a:rPr lang="en-IN" dirty="0" smtClean="0"/>
              <a:t>Aim: to promote different type of products</a:t>
            </a:r>
          </a:p>
          <a:p>
            <a:r>
              <a:rPr lang="en-IN" dirty="0" smtClean="0"/>
              <a:t>Date: 4</a:t>
            </a:r>
            <a:r>
              <a:rPr lang="en-IN" baseline="30000" dirty="0" smtClean="0"/>
              <a:t>th</a:t>
            </a:r>
            <a:r>
              <a:rPr lang="en-IN" dirty="0" smtClean="0"/>
              <a:t> august 2023</a:t>
            </a:r>
          </a:p>
          <a:p>
            <a:r>
              <a:rPr lang="en-IN" dirty="0" smtClean="0"/>
              <a:t>Idea: MTR foods and its different types of products</a:t>
            </a:r>
          </a:p>
          <a:p>
            <a:endParaRPr lang="en-IN" dirty="0" smtClean="0"/>
          </a:p>
          <a:p>
            <a:r>
              <a:rPr lang="en-IN" dirty="0" smtClean="0"/>
              <a:t>Topic: In this video I visualised in a very brief manner about different  types of products &amp; its benefits </a:t>
            </a:r>
            <a:endParaRPr lang="en-IN" dirty="0"/>
          </a:p>
        </p:txBody>
      </p:sp>
      <p:pic>
        <p:nvPicPr>
          <p:cNvPr id="3" name="mtr foods.mp4">
            <a:hlinkClick r:id="" action="ppaction://media"/>
          </p:cNvPr>
          <p:cNvPicPr>
            <a:picLocks noRot="1" noChangeAspect="1"/>
          </p:cNvPicPr>
          <p:nvPr>
            <a:videoFile r:link="rId1"/>
          </p:nvPr>
        </p:nvPicPr>
        <p:blipFill>
          <a:blip r:embed="rId4"/>
          <a:stretch>
            <a:fillRect/>
          </a:stretch>
        </p:blipFill>
        <p:spPr>
          <a:xfrm>
            <a:off x="1371600" y="2895600"/>
            <a:ext cx="8991600" cy="3486150"/>
          </a:xfrm>
          <a:prstGeom prst="rect">
            <a:avLst/>
          </a:prstGeom>
        </p:spPr>
      </p:pic>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3"/>
                                        </p:tgtEl>
                                      </p:cBhvr>
                                    </p:cmd>
                                  </p:childTnLst>
                                </p:cTn>
                              </p:par>
                            </p:childTnLst>
                          </p:cTn>
                        </p:par>
                      </p:childTnLst>
                    </p:cTn>
                  </p:par>
                </p:childTnLst>
              </p:cTn>
              <p:nextCondLst>
                <p:cond evt="onClick" delay="0">
                  <p:tgtEl>
                    <p:spTgt spid="3"/>
                  </p:tgtEl>
                </p:cond>
              </p:nextCondLst>
            </p:seq>
            <p:video>
              <p:cMediaNode>
                <p:cTn id="7" fill="hold" display="0">
                  <p:stCondLst>
                    <p:cond delay="indefinite"/>
                  </p:stCondLst>
                  <p:endCondLst>
                    <p:cond evt="onNext" delay="0">
                      <p:tgtEl>
                        <p:sldTgt/>
                      </p:tgtEl>
                    </p:cond>
                    <p:cond evt="onPrev" delay="0">
                      <p:tgtEl>
                        <p:sldTgt/>
                      </p:tgtEl>
                    </p:cond>
                  </p:endCondLst>
                </p:cTn>
                <p:tgtEl>
                  <p:spTgt spid="3"/>
                </p:tgtEl>
              </p:cMediaNode>
            </p:video>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66800" y="609600"/>
            <a:ext cx="10515600" cy="2769989"/>
          </a:xfrm>
          <a:prstGeom prst="rect">
            <a:avLst/>
          </a:prstGeom>
          <a:noFill/>
        </p:spPr>
        <p:txBody>
          <a:bodyPr wrap="square" rtlCol="0">
            <a:spAutoFit/>
          </a:bodyPr>
          <a:lstStyle/>
          <a:p>
            <a:pPr algn="ctr"/>
            <a:r>
              <a:rPr lang="en-IN" sz="2400" spc="-35" dirty="0" smtClean="0"/>
              <a:t>Part </a:t>
            </a:r>
            <a:r>
              <a:rPr lang="en-IN" sz="2400" spc="-50" dirty="0" smtClean="0"/>
              <a:t>4: </a:t>
            </a:r>
            <a:r>
              <a:rPr lang="en-IN" sz="2400" spc="-45" dirty="0" smtClean="0"/>
              <a:t>Content </a:t>
            </a:r>
            <a:r>
              <a:rPr lang="en-IN" sz="2400" spc="-35" dirty="0" smtClean="0"/>
              <a:t>Creation and </a:t>
            </a:r>
            <a:r>
              <a:rPr lang="en-IN" sz="2400" spc="-30" dirty="0" smtClean="0"/>
              <a:t>Curation </a:t>
            </a:r>
            <a:r>
              <a:rPr lang="en-IN" sz="2400" spc="-55" dirty="0" smtClean="0"/>
              <a:t>(Post </a:t>
            </a:r>
            <a:r>
              <a:rPr lang="en-IN" sz="2400" spc="-40" dirty="0" smtClean="0"/>
              <a:t>creations, </a:t>
            </a:r>
            <a:r>
              <a:rPr lang="en-IN" sz="2400" spc="-35" dirty="0" smtClean="0"/>
              <a:t>Designs/Video </a:t>
            </a:r>
            <a:r>
              <a:rPr lang="en-IN" sz="2400" spc="-40" dirty="0" smtClean="0"/>
              <a:t>Editing, </a:t>
            </a:r>
            <a:r>
              <a:rPr lang="en-IN" sz="2400" spc="-10" dirty="0" smtClean="0"/>
              <a:t>Ad </a:t>
            </a:r>
            <a:r>
              <a:rPr lang="en-IN" sz="2400" spc="-40" dirty="0" smtClean="0"/>
              <a:t>Campaigns </a:t>
            </a:r>
            <a:r>
              <a:rPr lang="en-IN" sz="2400" spc="-30" dirty="0" smtClean="0"/>
              <a:t>over Social </a:t>
            </a:r>
            <a:r>
              <a:rPr lang="en-IN" sz="2400" spc="-459" dirty="0" smtClean="0"/>
              <a:t> </a:t>
            </a:r>
            <a:r>
              <a:rPr lang="en-IN" sz="2400" spc="-55" dirty="0" smtClean="0"/>
              <a:t>M</a:t>
            </a:r>
            <a:r>
              <a:rPr lang="en-IN" sz="2400" dirty="0" smtClean="0"/>
              <a:t>e</a:t>
            </a:r>
            <a:r>
              <a:rPr lang="en-IN" sz="2400" spc="-80" dirty="0" smtClean="0"/>
              <a:t>d</a:t>
            </a:r>
            <a:r>
              <a:rPr lang="en-IN" sz="2400" spc="-10" dirty="0" smtClean="0"/>
              <a:t>i</a:t>
            </a:r>
            <a:r>
              <a:rPr lang="en-IN" sz="2400" spc="-5" dirty="0" smtClean="0"/>
              <a:t>a</a:t>
            </a:r>
            <a:r>
              <a:rPr lang="en-IN" sz="2400" spc="-95" dirty="0" smtClean="0"/>
              <a:t> </a:t>
            </a:r>
            <a:r>
              <a:rPr lang="en-IN" sz="2400" spc="-125" dirty="0" smtClean="0"/>
              <a:t>a</a:t>
            </a:r>
            <a:r>
              <a:rPr lang="en-IN" sz="2400" spc="25" dirty="0" smtClean="0"/>
              <a:t>n</a:t>
            </a:r>
            <a:r>
              <a:rPr lang="en-IN" sz="2400" spc="-5" dirty="0" smtClean="0"/>
              <a:t>d</a:t>
            </a:r>
            <a:r>
              <a:rPr lang="en-IN" sz="2400" spc="-45" dirty="0" smtClean="0"/>
              <a:t> </a:t>
            </a:r>
            <a:r>
              <a:rPr lang="en-IN" sz="2400" spc="-60" dirty="0" smtClean="0"/>
              <a:t>E</a:t>
            </a:r>
            <a:r>
              <a:rPr lang="en-IN" sz="2400" spc="-45" dirty="0" smtClean="0"/>
              <a:t>m</a:t>
            </a:r>
            <a:r>
              <a:rPr lang="en-IN" sz="2400" spc="-125" dirty="0" smtClean="0"/>
              <a:t>a</a:t>
            </a:r>
            <a:r>
              <a:rPr lang="en-IN" sz="2400" spc="-10" dirty="0" smtClean="0"/>
              <a:t>i</a:t>
            </a:r>
            <a:r>
              <a:rPr lang="en-IN" sz="2400" spc="-5" dirty="0" smtClean="0"/>
              <a:t>l</a:t>
            </a:r>
            <a:r>
              <a:rPr lang="en-IN" sz="2400" spc="-80" dirty="0" smtClean="0"/>
              <a:t> </a:t>
            </a:r>
            <a:r>
              <a:rPr lang="en-IN" sz="2400" spc="40" dirty="0" smtClean="0"/>
              <a:t>I</a:t>
            </a:r>
            <a:r>
              <a:rPr lang="en-IN" sz="2400" spc="-80" dirty="0" smtClean="0"/>
              <a:t>d</a:t>
            </a:r>
            <a:r>
              <a:rPr lang="en-IN" sz="2400" dirty="0" smtClean="0"/>
              <a:t>e</a:t>
            </a:r>
            <a:r>
              <a:rPr lang="en-IN" sz="2400" spc="-25" dirty="0" smtClean="0"/>
              <a:t>a</a:t>
            </a:r>
            <a:r>
              <a:rPr lang="en-IN" sz="2400" spc="-65" dirty="0" smtClean="0"/>
              <a:t>t</a:t>
            </a:r>
            <a:r>
              <a:rPr lang="en-IN" sz="2400" spc="-110" dirty="0" smtClean="0"/>
              <a:t>i</a:t>
            </a:r>
            <a:r>
              <a:rPr lang="en-IN" sz="2400" spc="25" dirty="0" smtClean="0"/>
              <a:t>o</a:t>
            </a:r>
            <a:r>
              <a:rPr lang="en-IN" sz="2400" spc="-10" dirty="0" smtClean="0"/>
              <a:t>n</a:t>
            </a:r>
            <a:r>
              <a:rPr lang="en-IN" sz="2400" spc="-140" dirty="0" smtClean="0"/>
              <a:t> </a:t>
            </a:r>
            <a:r>
              <a:rPr lang="en-IN" sz="2400" spc="-25" dirty="0" smtClean="0"/>
              <a:t>a</a:t>
            </a:r>
            <a:r>
              <a:rPr lang="en-IN" sz="2400" spc="-75" dirty="0" smtClean="0"/>
              <a:t>n</a:t>
            </a:r>
            <a:r>
              <a:rPr lang="en-IN" sz="2400" spc="-5" dirty="0" smtClean="0"/>
              <a:t>d</a:t>
            </a:r>
            <a:r>
              <a:rPr lang="en-IN" sz="2400" spc="-45" dirty="0" smtClean="0"/>
              <a:t> </a:t>
            </a:r>
            <a:r>
              <a:rPr lang="en-IN" sz="2400" spc="-10" dirty="0" smtClean="0"/>
              <a:t>C</a:t>
            </a:r>
            <a:r>
              <a:rPr lang="en-IN" sz="2400" spc="30" dirty="0" smtClean="0"/>
              <a:t>r</a:t>
            </a:r>
            <a:r>
              <a:rPr lang="en-IN" sz="2400" dirty="0" smtClean="0"/>
              <a:t>e</a:t>
            </a:r>
            <a:r>
              <a:rPr lang="en-IN" sz="2400" spc="-125" dirty="0" smtClean="0"/>
              <a:t>a</a:t>
            </a:r>
            <a:r>
              <a:rPr lang="en-IN" sz="2400" spc="-65" dirty="0" smtClean="0"/>
              <a:t>t</a:t>
            </a:r>
            <a:r>
              <a:rPr lang="en-IN" sz="2400" spc="-10" dirty="0" smtClean="0"/>
              <a:t>i</a:t>
            </a:r>
            <a:r>
              <a:rPr lang="en-IN" sz="2400" spc="-75" dirty="0" smtClean="0"/>
              <a:t>o</a:t>
            </a:r>
            <a:r>
              <a:rPr lang="en-IN" sz="2400" spc="25" dirty="0" smtClean="0"/>
              <a:t>n</a:t>
            </a:r>
            <a:r>
              <a:rPr lang="en-IN" sz="2400" spc="5" dirty="0" smtClean="0"/>
              <a:t>)</a:t>
            </a:r>
          </a:p>
          <a:p>
            <a:endParaRPr lang="en-IN" spc="5" dirty="0" smtClean="0"/>
          </a:p>
          <a:p>
            <a:r>
              <a:rPr lang="en-IN" spc="5" dirty="0" smtClean="0"/>
              <a:t>Format 3: Creative </a:t>
            </a:r>
          </a:p>
          <a:p>
            <a:r>
              <a:rPr lang="en-IN" spc="5" dirty="0" smtClean="0"/>
              <a:t>Aim:  Promote the content of idli and dosa  batter.</a:t>
            </a:r>
          </a:p>
          <a:p>
            <a:r>
              <a:rPr lang="en-IN" spc="5" dirty="0" smtClean="0"/>
              <a:t>Date: 5</a:t>
            </a:r>
            <a:r>
              <a:rPr lang="en-IN" spc="5" baseline="30000" dirty="0" smtClean="0"/>
              <a:t>th</a:t>
            </a:r>
            <a:r>
              <a:rPr lang="en-IN" spc="5" dirty="0" smtClean="0"/>
              <a:t> august 2023</a:t>
            </a:r>
          </a:p>
          <a:p>
            <a:r>
              <a:rPr lang="en-IN" spc="5" dirty="0" smtClean="0"/>
              <a:t>Idea: To create a meme  about product of mtr foods.</a:t>
            </a:r>
          </a:p>
          <a:p>
            <a:endParaRPr lang="en-IN" spc="5" dirty="0" smtClean="0"/>
          </a:p>
          <a:p>
            <a:endParaRPr lang="en-IN" spc="5" dirty="0" smtClean="0"/>
          </a:p>
        </p:txBody>
      </p:sp>
      <p:pic>
        <p:nvPicPr>
          <p:cNvPr id="3" name="Picture 2" descr="mtr 50.jpg"/>
          <p:cNvPicPr>
            <a:picLocks noChangeAspect="1"/>
          </p:cNvPicPr>
          <p:nvPr/>
        </p:nvPicPr>
        <p:blipFill>
          <a:blip r:embed="rId2"/>
          <a:stretch>
            <a:fillRect/>
          </a:stretch>
        </p:blipFill>
        <p:spPr>
          <a:xfrm>
            <a:off x="1600200" y="2743200"/>
            <a:ext cx="8686800" cy="388620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276600" y="1447800"/>
            <a:ext cx="5105400" cy="612988"/>
          </a:xfrm>
          <a:prstGeom prst="rect">
            <a:avLst/>
          </a:prstGeom>
        </p:spPr>
        <p:txBody>
          <a:bodyPr vert="horz" wrap="square" lIns="0" tIns="12700" rIns="0" bIns="0" rtlCol="0">
            <a:spAutoFit/>
          </a:bodyPr>
          <a:lstStyle/>
          <a:p>
            <a:pPr marR="421005" algn="ctr">
              <a:lnSpc>
                <a:spcPct val="100000"/>
              </a:lnSpc>
              <a:spcBef>
                <a:spcPts val="100"/>
              </a:spcBef>
            </a:pPr>
            <a:r>
              <a:rPr sz="3900" b="1" spc="-150">
                <a:solidFill>
                  <a:srgbClr val="424242"/>
                </a:solidFill>
                <a:latin typeface="Roboto"/>
                <a:cs typeface="Roboto"/>
              </a:rPr>
              <a:t>I</a:t>
            </a:r>
            <a:r>
              <a:rPr sz="3900" b="1" spc="-204">
                <a:solidFill>
                  <a:srgbClr val="424242"/>
                </a:solidFill>
                <a:latin typeface="Roboto"/>
                <a:cs typeface="Roboto"/>
              </a:rPr>
              <a:t>n</a:t>
            </a:r>
            <a:r>
              <a:rPr sz="3900" b="1" spc="-215">
                <a:solidFill>
                  <a:srgbClr val="424242"/>
                </a:solidFill>
                <a:latin typeface="Roboto"/>
                <a:cs typeface="Roboto"/>
              </a:rPr>
              <a:t>s</a:t>
            </a:r>
            <a:r>
              <a:rPr sz="3900" b="1" spc="-160">
                <a:solidFill>
                  <a:srgbClr val="424242"/>
                </a:solidFill>
                <a:latin typeface="Roboto"/>
                <a:cs typeface="Roboto"/>
              </a:rPr>
              <a:t>t</a:t>
            </a:r>
            <a:r>
              <a:rPr sz="3900" b="1" spc="-200">
                <a:solidFill>
                  <a:srgbClr val="424242"/>
                </a:solidFill>
                <a:latin typeface="Roboto"/>
                <a:cs typeface="Roboto"/>
              </a:rPr>
              <a:t>a</a:t>
            </a:r>
            <a:r>
              <a:rPr sz="3900" b="1" spc="-204">
                <a:solidFill>
                  <a:srgbClr val="424242"/>
                </a:solidFill>
                <a:latin typeface="Roboto"/>
                <a:cs typeface="Roboto"/>
              </a:rPr>
              <a:t>g</a:t>
            </a:r>
            <a:r>
              <a:rPr sz="3900" b="1" spc="-75">
                <a:solidFill>
                  <a:srgbClr val="424242"/>
                </a:solidFill>
                <a:latin typeface="Roboto"/>
                <a:cs typeface="Roboto"/>
              </a:rPr>
              <a:t>r</a:t>
            </a:r>
            <a:r>
              <a:rPr sz="3900" b="1" spc="-200">
                <a:solidFill>
                  <a:srgbClr val="424242"/>
                </a:solidFill>
                <a:latin typeface="Roboto"/>
                <a:cs typeface="Roboto"/>
              </a:rPr>
              <a:t>a</a:t>
            </a:r>
            <a:r>
              <a:rPr sz="3900" b="1">
                <a:solidFill>
                  <a:srgbClr val="424242"/>
                </a:solidFill>
                <a:latin typeface="Roboto"/>
                <a:cs typeface="Roboto"/>
              </a:rPr>
              <a:t>m</a:t>
            </a:r>
            <a:r>
              <a:rPr sz="3900" b="1" spc="-350">
                <a:solidFill>
                  <a:srgbClr val="424242"/>
                </a:solidFill>
                <a:latin typeface="Roboto"/>
                <a:cs typeface="Roboto"/>
              </a:rPr>
              <a:t> </a:t>
            </a:r>
            <a:r>
              <a:rPr sz="3900" b="1" spc="-215" smtClean="0">
                <a:solidFill>
                  <a:srgbClr val="424242"/>
                </a:solidFill>
                <a:latin typeface="Roboto"/>
                <a:cs typeface="Roboto"/>
              </a:rPr>
              <a:t>S</a:t>
            </a:r>
            <a:r>
              <a:rPr sz="3900" b="1" spc="-160" smtClean="0">
                <a:solidFill>
                  <a:srgbClr val="424242"/>
                </a:solidFill>
                <a:latin typeface="Roboto"/>
                <a:cs typeface="Roboto"/>
              </a:rPr>
              <a:t>t</a:t>
            </a:r>
            <a:r>
              <a:rPr sz="3900" b="1" spc="-210" smtClean="0">
                <a:solidFill>
                  <a:srgbClr val="424242"/>
                </a:solidFill>
                <a:latin typeface="Roboto"/>
                <a:cs typeface="Roboto"/>
              </a:rPr>
              <a:t>o</a:t>
            </a:r>
            <a:r>
              <a:rPr sz="3900" b="1" spc="-75" smtClean="0">
                <a:solidFill>
                  <a:srgbClr val="424242"/>
                </a:solidFill>
                <a:latin typeface="Roboto"/>
                <a:cs typeface="Roboto"/>
              </a:rPr>
              <a:t>r</a:t>
            </a:r>
            <a:r>
              <a:rPr sz="3900" b="1" spc="-35" smtClean="0">
                <a:solidFill>
                  <a:srgbClr val="424242"/>
                </a:solidFill>
                <a:latin typeface="Roboto"/>
                <a:cs typeface="Roboto"/>
              </a:rPr>
              <a:t>y</a:t>
            </a:r>
            <a:endParaRPr lang="en-IN" sz="3900" b="1" spc="-35" dirty="0" smtClean="0">
              <a:solidFill>
                <a:srgbClr val="424242"/>
              </a:solidFill>
              <a:latin typeface="Roboto"/>
              <a:cs typeface="Roboto"/>
            </a:endParaRPr>
          </a:p>
        </p:txBody>
      </p:sp>
      <p:sp>
        <p:nvSpPr>
          <p:cNvPr id="3" name="object 3"/>
          <p:cNvSpPr txBox="1">
            <a:spLocks noGrp="1"/>
          </p:cNvSpPr>
          <p:nvPr>
            <p:ph type="title"/>
          </p:nvPr>
        </p:nvSpPr>
        <p:spPr>
          <a:prstGeom prst="rect">
            <a:avLst/>
          </a:prstGeom>
        </p:spPr>
        <p:txBody>
          <a:bodyPr vert="horz" wrap="square" lIns="0" tIns="12700" rIns="0" bIns="0" rtlCol="0">
            <a:spAutoFit/>
          </a:bodyPr>
          <a:lstStyle/>
          <a:p>
            <a:pPr marL="3365500" marR="5080" indent="-3352800">
              <a:lnSpc>
                <a:spcPct val="109600"/>
              </a:lnSpc>
              <a:spcBef>
                <a:spcPts val="100"/>
              </a:spcBef>
            </a:pPr>
            <a:r>
              <a:rPr spc="-35" dirty="0"/>
              <a:t>Part </a:t>
            </a:r>
            <a:r>
              <a:rPr spc="-50" dirty="0"/>
              <a:t>4: </a:t>
            </a:r>
            <a:r>
              <a:rPr spc="-45" dirty="0"/>
              <a:t>Content </a:t>
            </a:r>
            <a:r>
              <a:rPr spc="-35" dirty="0"/>
              <a:t>Creation and </a:t>
            </a:r>
            <a:r>
              <a:rPr spc="-30" dirty="0"/>
              <a:t>Curation </a:t>
            </a:r>
            <a:r>
              <a:rPr spc="-55" dirty="0"/>
              <a:t>(Post </a:t>
            </a:r>
            <a:r>
              <a:rPr spc="-40" dirty="0"/>
              <a:t>creations, </a:t>
            </a:r>
            <a:r>
              <a:rPr spc="-35" dirty="0"/>
              <a:t>Designs/Video </a:t>
            </a:r>
            <a:r>
              <a:rPr spc="-40" dirty="0"/>
              <a:t>Editing, </a:t>
            </a:r>
            <a:r>
              <a:rPr spc="-10" dirty="0"/>
              <a:t>Ad </a:t>
            </a:r>
            <a:r>
              <a:rPr spc="-40" dirty="0"/>
              <a:t>Campaigns </a:t>
            </a:r>
            <a:r>
              <a:rPr spc="-30" dirty="0"/>
              <a:t>over Social </a:t>
            </a:r>
            <a:r>
              <a:rPr spc="-459" dirty="0"/>
              <a:t> </a:t>
            </a:r>
            <a:r>
              <a:rPr spc="-55" dirty="0"/>
              <a:t>M</a:t>
            </a:r>
            <a:r>
              <a:rPr dirty="0"/>
              <a:t>e</a:t>
            </a:r>
            <a:r>
              <a:rPr spc="-80" dirty="0"/>
              <a:t>d</a:t>
            </a:r>
            <a:r>
              <a:rPr spc="-10" dirty="0"/>
              <a:t>i</a:t>
            </a:r>
            <a:r>
              <a:rPr spc="-5" dirty="0"/>
              <a:t>a</a:t>
            </a:r>
            <a:r>
              <a:rPr spc="-95" dirty="0"/>
              <a:t> </a:t>
            </a:r>
            <a:r>
              <a:rPr spc="-125" dirty="0"/>
              <a:t>a</a:t>
            </a:r>
            <a:r>
              <a:rPr spc="25" dirty="0"/>
              <a:t>n</a:t>
            </a:r>
            <a:r>
              <a:rPr spc="-5" dirty="0"/>
              <a:t>d</a:t>
            </a:r>
            <a:r>
              <a:rPr spc="-45" dirty="0"/>
              <a:t> </a:t>
            </a:r>
            <a:r>
              <a:rPr spc="-60" dirty="0"/>
              <a:t>E</a:t>
            </a:r>
            <a:r>
              <a:rPr spc="-45" dirty="0"/>
              <a:t>m</a:t>
            </a:r>
            <a:r>
              <a:rPr spc="-125" dirty="0"/>
              <a:t>a</a:t>
            </a:r>
            <a:r>
              <a:rPr spc="-10" dirty="0"/>
              <a:t>i</a:t>
            </a:r>
            <a:r>
              <a:rPr spc="-5" dirty="0"/>
              <a:t>l</a:t>
            </a:r>
            <a:r>
              <a:rPr spc="-80" dirty="0"/>
              <a:t> </a:t>
            </a:r>
            <a:r>
              <a:rPr spc="40" dirty="0"/>
              <a:t>I</a:t>
            </a:r>
            <a:r>
              <a:rPr spc="-80" dirty="0"/>
              <a:t>d</a:t>
            </a:r>
            <a:r>
              <a:rPr dirty="0"/>
              <a:t>e</a:t>
            </a:r>
            <a:r>
              <a:rPr spc="-25" dirty="0"/>
              <a:t>a</a:t>
            </a:r>
            <a:r>
              <a:rPr spc="-65" dirty="0"/>
              <a:t>t</a:t>
            </a:r>
            <a:r>
              <a:rPr spc="-110" dirty="0"/>
              <a:t>i</a:t>
            </a:r>
            <a:r>
              <a:rPr spc="25" dirty="0"/>
              <a:t>o</a:t>
            </a:r>
            <a:r>
              <a:rPr spc="-10" dirty="0"/>
              <a:t>n</a:t>
            </a:r>
            <a:r>
              <a:rPr spc="-140" dirty="0"/>
              <a:t> </a:t>
            </a:r>
            <a:r>
              <a:rPr spc="-25" dirty="0"/>
              <a:t>a</a:t>
            </a:r>
            <a:r>
              <a:rPr spc="-75" dirty="0"/>
              <a:t>n</a:t>
            </a:r>
            <a:r>
              <a:rPr spc="-5" dirty="0"/>
              <a:t>d</a:t>
            </a:r>
            <a:r>
              <a:rPr spc="-45" dirty="0"/>
              <a:t> </a:t>
            </a:r>
            <a:r>
              <a:rPr spc="-10" dirty="0"/>
              <a:t>C</a:t>
            </a:r>
            <a:r>
              <a:rPr spc="30" dirty="0"/>
              <a:t>r</a:t>
            </a:r>
            <a:r>
              <a:rPr dirty="0"/>
              <a:t>e</a:t>
            </a:r>
            <a:r>
              <a:rPr spc="-125" dirty="0"/>
              <a:t>a</a:t>
            </a:r>
            <a:r>
              <a:rPr spc="-65" dirty="0"/>
              <a:t>t</a:t>
            </a:r>
            <a:r>
              <a:rPr spc="-10" dirty="0"/>
              <a:t>i</a:t>
            </a:r>
            <a:r>
              <a:rPr spc="-75" dirty="0"/>
              <a:t>o</a:t>
            </a:r>
            <a:r>
              <a:rPr spc="25" dirty="0"/>
              <a:t>n</a:t>
            </a:r>
            <a:r>
              <a:rPr spc="5" dirty="0"/>
              <a:t>)</a:t>
            </a:r>
          </a:p>
        </p:txBody>
      </p:sp>
      <p:sp>
        <p:nvSpPr>
          <p:cNvPr id="5" name="TextBox 4"/>
          <p:cNvSpPr txBox="1"/>
          <p:nvPr/>
        </p:nvSpPr>
        <p:spPr>
          <a:xfrm>
            <a:off x="838200" y="2438400"/>
            <a:ext cx="11135356" cy="2308324"/>
          </a:xfrm>
          <a:prstGeom prst="rect">
            <a:avLst/>
          </a:prstGeom>
          <a:noFill/>
        </p:spPr>
        <p:txBody>
          <a:bodyPr wrap="none" rtlCol="0">
            <a:spAutoFit/>
          </a:bodyPr>
          <a:lstStyle/>
          <a:p>
            <a:r>
              <a:rPr lang="en-IN" dirty="0" smtClean="0"/>
              <a:t>Utilize the stories feature on Instagram  for three consecutive days. Share behind -the- scenes glimpses, </a:t>
            </a:r>
            <a:r>
              <a:rPr lang="en-IN" dirty="0" err="1" smtClean="0"/>
              <a:t>polls,quizzes</a:t>
            </a:r>
            <a:r>
              <a:rPr lang="en-IN" dirty="0" smtClean="0"/>
              <a:t>,</a:t>
            </a:r>
          </a:p>
          <a:p>
            <a:r>
              <a:rPr lang="en-IN" dirty="0" smtClean="0"/>
              <a:t>Or sneak peeks etc to encourage audience participation. Once uploaded use the story highlight feature on </a:t>
            </a:r>
            <a:r>
              <a:rPr lang="en-IN" dirty="0" err="1" smtClean="0"/>
              <a:t>instagram</a:t>
            </a:r>
            <a:r>
              <a:rPr lang="en-IN" dirty="0" smtClean="0"/>
              <a:t> </a:t>
            </a:r>
          </a:p>
          <a:p>
            <a:r>
              <a:rPr lang="en-IN" dirty="0" smtClean="0"/>
              <a:t>And save the 3 story with and appropriate with an name for each.</a:t>
            </a:r>
          </a:p>
          <a:p>
            <a:endParaRPr lang="en-IN" dirty="0" smtClean="0"/>
          </a:p>
          <a:p>
            <a:r>
              <a:rPr lang="en-IN" b="1" dirty="0" smtClean="0"/>
              <a:t>Note: </a:t>
            </a:r>
          </a:p>
          <a:p>
            <a:r>
              <a:rPr lang="en-IN" dirty="0" smtClean="0"/>
              <a:t>Once done monitor the performance of the posts and Stories using the</a:t>
            </a:r>
            <a:r>
              <a:rPr lang="en-IN" b="1" dirty="0" smtClean="0"/>
              <a:t> </a:t>
            </a:r>
            <a:r>
              <a:rPr lang="en-IN" dirty="0" smtClean="0"/>
              <a:t>insight tool and analyze the engagement</a:t>
            </a:r>
          </a:p>
          <a:p>
            <a:r>
              <a:rPr lang="en-IN" dirty="0" smtClean="0"/>
              <a:t>Metrics (likes, comments, shares, impressions, etc). Based on the analysis, mention the strategies and areas for </a:t>
            </a:r>
          </a:p>
          <a:p>
            <a:r>
              <a:rPr lang="en-IN" dirty="0" smtClean="0"/>
              <a:t>Improvement. </a:t>
            </a:r>
            <a:endParaRPr lang="en-IN" b="1"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895600" y="1752600"/>
            <a:ext cx="5715000" cy="936154"/>
          </a:xfrm>
          <a:prstGeom prst="rect">
            <a:avLst/>
          </a:prstGeom>
        </p:spPr>
        <p:txBody>
          <a:bodyPr vert="horz" wrap="square" lIns="0" tIns="12700" rIns="0" bIns="0" rtlCol="0">
            <a:spAutoFit/>
          </a:bodyPr>
          <a:lstStyle/>
          <a:p>
            <a:pPr marR="421005" algn="ctr">
              <a:lnSpc>
                <a:spcPct val="100000"/>
              </a:lnSpc>
              <a:spcBef>
                <a:spcPts val="100"/>
              </a:spcBef>
            </a:pPr>
            <a:r>
              <a:rPr sz="3900" b="1" spc="-150" dirty="0">
                <a:solidFill>
                  <a:srgbClr val="424242"/>
                </a:solidFill>
                <a:latin typeface="Roboto"/>
                <a:cs typeface="Roboto"/>
              </a:rPr>
              <a:t>I</a:t>
            </a:r>
            <a:r>
              <a:rPr sz="3900" b="1" spc="-204" dirty="0">
                <a:solidFill>
                  <a:srgbClr val="424242"/>
                </a:solidFill>
                <a:latin typeface="Roboto"/>
                <a:cs typeface="Roboto"/>
              </a:rPr>
              <a:t>n</a:t>
            </a:r>
            <a:r>
              <a:rPr sz="3900" b="1" spc="-215" dirty="0">
                <a:solidFill>
                  <a:srgbClr val="424242"/>
                </a:solidFill>
                <a:latin typeface="Roboto"/>
                <a:cs typeface="Roboto"/>
              </a:rPr>
              <a:t>s</a:t>
            </a:r>
            <a:r>
              <a:rPr sz="3900" b="1" spc="-160" dirty="0">
                <a:solidFill>
                  <a:srgbClr val="424242"/>
                </a:solidFill>
                <a:latin typeface="Roboto"/>
                <a:cs typeface="Roboto"/>
              </a:rPr>
              <a:t>t</a:t>
            </a:r>
            <a:r>
              <a:rPr sz="3900" b="1" spc="-200" dirty="0">
                <a:solidFill>
                  <a:srgbClr val="424242"/>
                </a:solidFill>
                <a:latin typeface="Roboto"/>
                <a:cs typeface="Roboto"/>
              </a:rPr>
              <a:t>a</a:t>
            </a:r>
            <a:r>
              <a:rPr sz="3900" b="1" spc="-204" dirty="0">
                <a:solidFill>
                  <a:srgbClr val="424242"/>
                </a:solidFill>
                <a:latin typeface="Roboto"/>
                <a:cs typeface="Roboto"/>
              </a:rPr>
              <a:t>g</a:t>
            </a:r>
            <a:r>
              <a:rPr sz="3900" b="1" spc="-75" dirty="0">
                <a:solidFill>
                  <a:srgbClr val="424242"/>
                </a:solidFill>
                <a:latin typeface="Roboto"/>
                <a:cs typeface="Roboto"/>
              </a:rPr>
              <a:t>r</a:t>
            </a:r>
            <a:r>
              <a:rPr sz="3900" b="1" spc="-200" dirty="0">
                <a:solidFill>
                  <a:srgbClr val="424242"/>
                </a:solidFill>
                <a:latin typeface="Roboto"/>
                <a:cs typeface="Roboto"/>
              </a:rPr>
              <a:t>a</a:t>
            </a:r>
            <a:r>
              <a:rPr sz="3900" b="1" dirty="0">
                <a:solidFill>
                  <a:srgbClr val="424242"/>
                </a:solidFill>
                <a:latin typeface="Roboto"/>
                <a:cs typeface="Roboto"/>
              </a:rPr>
              <a:t>m</a:t>
            </a:r>
            <a:r>
              <a:rPr sz="3900" b="1" spc="-350" dirty="0">
                <a:solidFill>
                  <a:srgbClr val="424242"/>
                </a:solidFill>
                <a:latin typeface="Roboto"/>
                <a:cs typeface="Roboto"/>
              </a:rPr>
              <a:t> </a:t>
            </a:r>
            <a:r>
              <a:rPr sz="3900" b="1" spc="-215" dirty="0">
                <a:solidFill>
                  <a:srgbClr val="424242"/>
                </a:solidFill>
                <a:latin typeface="Roboto"/>
                <a:cs typeface="Roboto"/>
              </a:rPr>
              <a:t>S</a:t>
            </a:r>
            <a:r>
              <a:rPr sz="3900" b="1" spc="-160" dirty="0">
                <a:solidFill>
                  <a:srgbClr val="424242"/>
                </a:solidFill>
                <a:latin typeface="Roboto"/>
                <a:cs typeface="Roboto"/>
              </a:rPr>
              <a:t>t</a:t>
            </a:r>
            <a:r>
              <a:rPr sz="3900" b="1" spc="-210" dirty="0">
                <a:solidFill>
                  <a:srgbClr val="424242"/>
                </a:solidFill>
                <a:latin typeface="Roboto"/>
                <a:cs typeface="Roboto"/>
              </a:rPr>
              <a:t>o</a:t>
            </a:r>
            <a:r>
              <a:rPr sz="3900" b="1" spc="-75" dirty="0">
                <a:solidFill>
                  <a:srgbClr val="424242"/>
                </a:solidFill>
                <a:latin typeface="Roboto"/>
                <a:cs typeface="Roboto"/>
              </a:rPr>
              <a:t>r</a:t>
            </a:r>
            <a:r>
              <a:rPr sz="3900" b="1" spc="-35" dirty="0">
                <a:solidFill>
                  <a:srgbClr val="424242"/>
                </a:solidFill>
                <a:latin typeface="Roboto"/>
                <a:cs typeface="Roboto"/>
              </a:rPr>
              <a:t>y</a:t>
            </a:r>
            <a:endParaRPr sz="3900">
              <a:latin typeface="Roboto"/>
              <a:cs typeface="Roboto"/>
            </a:endParaRPr>
          </a:p>
          <a:p>
            <a:pPr>
              <a:lnSpc>
                <a:spcPct val="100000"/>
              </a:lnSpc>
              <a:spcBef>
                <a:spcPts val="40"/>
              </a:spcBef>
            </a:pPr>
            <a:endParaRPr sz="2100">
              <a:latin typeface="Roboto"/>
              <a:cs typeface="Roboto"/>
            </a:endParaRPr>
          </a:p>
        </p:txBody>
      </p:sp>
      <p:sp>
        <p:nvSpPr>
          <p:cNvPr id="3" name="object 3"/>
          <p:cNvSpPr txBox="1">
            <a:spLocks noGrp="1"/>
          </p:cNvSpPr>
          <p:nvPr>
            <p:ph type="title"/>
          </p:nvPr>
        </p:nvSpPr>
        <p:spPr>
          <a:prstGeom prst="rect">
            <a:avLst/>
          </a:prstGeom>
        </p:spPr>
        <p:txBody>
          <a:bodyPr vert="horz" wrap="square" lIns="0" tIns="12700" rIns="0" bIns="0" rtlCol="0">
            <a:spAutoFit/>
          </a:bodyPr>
          <a:lstStyle/>
          <a:p>
            <a:pPr marL="3365500" marR="5080" indent="-3352800">
              <a:lnSpc>
                <a:spcPct val="109600"/>
              </a:lnSpc>
              <a:spcBef>
                <a:spcPts val="100"/>
              </a:spcBef>
            </a:pPr>
            <a:r>
              <a:rPr spc="-35" dirty="0"/>
              <a:t>Part </a:t>
            </a:r>
            <a:r>
              <a:rPr spc="-50" dirty="0"/>
              <a:t>4: </a:t>
            </a:r>
            <a:r>
              <a:rPr spc="-45" dirty="0"/>
              <a:t>Content </a:t>
            </a:r>
            <a:r>
              <a:rPr spc="-35" dirty="0"/>
              <a:t>Creation and </a:t>
            </a:r>
            <a:r>
              <a:rPr spc="-30" dirty="0"/>
              <a:t>Curation </a:t>
            </a:r>
            <a:r>
              <a:rPr spc="-55" dirty="0"/>
              <a:t>(Post </a:t>
            </a:r>
            <a:r>
              <a:rPr spc="-40" dirty="0"/>
              <a:t>creations, </a:t>
            </a:r>
            <a:r>
              <a:rPr spc="-35" dirty="0"/>
              <a:t>Designs/Video </a:t>
            </a:r>
            <a:r>
              <a:rPr spc="-40" dirty="0"/>
              <a:t>Editing, </a:t>
            </a:r>
            <a:r>
              <a:rPr spc="-10" dirty="0"/>
              <a:t>Ad </a:t>
            </a:r>
            <a:r>
              <a:rPr spc="-40" dirty="0"/>
              <a:t>Campaigns </a:t>
            </a:r>
            <a:r>
              <a:rPr spc="-30" dirty="0"/>
              <a:t>over Social </a:t>
            </a:r>
            <a:r>
              <a:rPr spc="-459" dirty="0"/>
              <a:t> </a:t>
            </a:r>
            <a:r>
              <a:rPr spc="-55" dirty="0"/>
              <a:t>M</a:t>
            </a:r>
            <a:r>
              <a:rPr dirty="0"/>
              <a:t>e</a:t>
            </a:r>
            <a:r>
              <a:rPr spc="-80" dirty="0"/>
              <a:t>d</a:t>
            </a:r>
            <a:r>
              <a:rPr spc="-10" dirty="0"/>
              <a:t>i</a:t>
            </a:r>
            <a:r>
              <a:rPr spc="-5" dirty="0"/>
              <a:t>a</a:t>
            </a:r>
            <a:r>
              <a:rPr spc="-95" dirty="0"/>
              <a:t> </a:t>
            </a:r>
            <a:r>
              <a:rPr spc="-125" dirty="0"/>
              <a:t>a</a:t>
            </a:r>
            <a:r>
              <a:rPr spc="25" dirty="0"/>
              <a:t>n</a:t>
            </a:r>
            <a:r>
              <a:rPr spc="-5" dirty="0"/>
              <a:t>d</a:t>
            </a:r>
            <a:r>
              <a:rPr spc="-45" dirty="0"/>
              <a:t> </a:t>
            </a:r>
            <a:r>
              <a:rPr spc="-60" dirty="0"/>
              <a:t>E</a:t>
            </a:r>
            <a:r>
              <a:rPr spc="-45" dirty="0"/>
              <a:t>m</a:t>
            </a:r>
            <a:r>
              <a:rPr spc="-125" dirty="0"/>
              <a:t>a</a:t>
            </a:r>
            <a:r>
              <a:rPr spc="-10" dirty="0"/>
              <a:t>i</a:t>
            </a:r>
            <a:r>
              <a:rPr spc="-5" dirty="0"/>
              <a:t>l</a:t>
            </a:r>
            <a:r>
              <a:rPr spc="-80" dirty="0"/>
              <a:t> </a:t>
            </a:r>
            <a:r>
              <a:rPr spc="40" dirty="0"/>
              <a:t>I</a:t>
            </a:r>
            <a:r>
              <a:rPr spc="-80" dirty="0"/>
              <a:t>d</a:t>
            </a:r>
            <a:r>
              <a:rPr dirty="0"/>
              <a:t>e</a:t>
            </a:r>
            <a:r>
              <a:rPr spc="-25" dirty="0"/>
              <a:t>a</a:t>
            </a:r>
            <a:r>
              <a:rPr spc="-65" dirty="0"/>
              <a:t>t</a:t>
            </a:r>
            <a:r>
              <a:rPr spc="-110" dirty="0"/>
              <a:t>i</a:t>
            </a:r>
            <a:r>
              <a:rPr spc="25" dirty="0"/>
              <a:t>o</a:t>
            </a:r>
            <a:r>
              <a:rPr spc="-10" dirty="0"/>
              <a:t>n</a:t>
            </a:r>
            <a:r>
              <a:rPr spc="-140" dirty="0"/>
              <a:t> </a:t>
            </a:r>
            <a:r>
              <a:rPr spc="-25" dirty="0"/>
              <a:t>a</a:t>
            </a:r>
            <a:r>
              <a:rPr spc="-75" dirty="0"/>
              <a:t>n</a:t>
            </a:r>
            <a:r>
              <a:rPr spc="-5" dirty="0"/>
              <a:t>d</a:t>
            </a:r>
            <a:r>
              <a:rPr spc="-45" dirty="0"/>
              <a:t> </a:t>
            </a:r>
            <a:r>
              <a:rPr spc="-10" dirty="0"/>
              <a:t>C</a:t>
            </a:r>
            <a:r>
              <a:rPr spc="30" dirty="0"/>
              <a:t>r</a:t>
            </a:r>
            <a:r>
              <a:rPr dirty="0"/>
              <a:t>e</a:t>
            </a:r>
            <a:r>
              <a:rPr spc="-125" dirty="0"/>
              <a:t>a</a:t>
            </a:r>
            <a:r>
              <a:rPr spc="-65" dirty="0"/>
              <a:t>t</a:t>
            </a:r>
            <a:r>
              <a:rPr spc="-10" dirty="0"/>
              <a:t>i</a:t>
            </a:r>
            <a:r>
              <a:rPr spc="-75" dirty="0"/>
              <a:t>o</a:t>
            </a:r>
            <a:r>
              <a:rPr spc="25" dirty="0"/>
              <a:t>n</a:t>
            </a:r>
            <a:r>
              <a:rPr spc="5" dirty="0"/>
              <a:t>)</a:t>
            </a:r>
          </a:p>
        </p:txBody>
      </p:sp>
      <p:pic>
        <p:nvPicPr>
          <p:cNvPr id="14" name="Picture 13" descr="WhatsApp Image 2023-08-01 at 2.00.42 PM.jpeg"/>
          <p:cNvPicPr>
            <a:picLocks noChangeAspect="1"/>
          </p:cNvPicPr>
          <p:nvPr/>
        </p:nvPicPr>
        <p:blipFill>
          <a:blip r:embed="rId2"/>
          <a:stretch>
            <a:fillRect/>
          </a:stretch>
        </p:blipFill>
        <p:spPr>
          <a:xfrm>
            <a:off x="8382000" y="1600200"/>
            <a:ext cx="3086100" cy="4953000"/>
          </a:xfrm>
          <a:prstGeom prst="rect">
            <a:avLst/>
          </a:prstGeom>
        </p:spPr>
      </p:pic>
      <p:pic>
        <p:nvPicPr>
          <p:cNvPr id="15" name="Picture 14" descr="WhatsApp Image 2023-08-01 at 2.00.41 PM.jpeg"/>
          <p:cNvPicPr>
            <a:picLocks noChangeAspect="1"/>
          </p:cNvPicPr>
          <p:nvPr/>
        </p:nvPicPr>
        <p:blipFill>
          <a:blip r:embed="rId3"/>
          <a:stretch>
            <a:fillRect/>
          </a:stretch>
        </p:blipFill>
        <p:spPr>
          <a:xfrm>
            <a:off x="4191000" y="2514600"/>
            <a:ext cx="3086100" cy="3886200"/>
          </a:xfrm>
          <a:prstGeom prst="rect">
            <a:avLst/>
          </a:prstGeom>
        </p:spPr>
      </p:pic>
      <p:pic>
        <p:nvPicPr>
          <p:cNvPr id="17" name="Picture 16" descr="WhatsApp Image 2023-08-01 at 2.00.41 PM (1).jpeg"/>
          <p:cNvPicPr>
            <a:picLocks noChangeAspect="1"/>
          </p:cNvPicPr>
          <p:nvPr/>
        </p:nvPicPr>
        <p:blipFill>
          <a:blip r:embed="rId4"/>
          <a:stretch>
            <a:fillRect/>
          </a:stretch>
        </p:blipFill>
        <p:spPr>
          <a:xfrm>
            <a:off x="381000" y="1600200"/>
            <a:ext cx="3086100" cy="495300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mte.jpg"/>
          <p:cNvPicPr>
            <a:picLocks noChangeAspect="1"/>
          </p:cNvPicPr>
          <p:nvPr/>
        </p:nvPicPr>
        <p:blipFill>
          <a:blip r:embed="rId2"/>
          <a:stretch>
            <a:fillRect/>
          </a:stretch>
        </p:blipFill>
        <p:spPr>
          <a:xfrm>
            <a:off x="4876800" y="211667"/>
            <a:ext cx="2990850" cy="6341533"/>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3365500" marR="5080" indent="-3352800">
              <a:lnSpc>
                <a:spcPct val="109600"/>
              </a:lnSpc>
              <a:spcBef>
                <a:spcPts val="100"/>
              </a:spcBef>
            </a:pPr>
            <a:r>
              <a:rPr spc="-35" dirty="0"/>
              <a:t>Part </a:t>
            </a:r>
            <a:r>
              <a:rPr spc="-50" dirty="0"/>
              <a:t>4: </a:t>
            </a:r>
            <a:r>
              <a:rPr spc="-45" dirty="0"/>
              <a:t>Content </a:t>
            </a:r>
            <a:r>
              <a:rPr spc="-35" dirty="0"/>
              <a:t>Creation and </a:t>
            </a:r>
            <a:r>
              <a:rPr spc="-30" dirty="0"/>
              <a:t>Curation </a:t>
            </a:r>
            <a:r>
              <a:rPr spc="-55" dirty="0"/>
              <a:t>(Post </a:t>
            </a:r>
            <a:r>
              <a:rPr spc="-40" dirty="0"/>
              <a:t>creations, </a:t>
            </a:r>
            <a:r>
              <a:rPr spc="-35" dirty="0"/>
              <a:t>Designs/Video </a:t>
            </a:r>
            <a:r>
              <a:rPr spc="-40" dirty="0"/>
              <a:t>Editing, </a:t>
            </a:r>
            <a:r>
              <a:rPr spc="-10" dirty="0"/>
              <a:t>Ad </a:t>
            </a:r>
            <a:r>
              <a:rPr spc="-40" dirty="0"/>
              <a:t>Campaigns </a:t>
            </a:r>
            <a:r>
              <a:rPr spc="-30" dirty="0"/>
              <a:t>over Social </a:t>
            </a:r>
            <a:r>
              <a:rPr spc="-459" dirty="0"/>
              <a:t> </a:t>
            </a:r>
            <a:r>
              <a:rPr spc="-55" dirty="0"/>
              <a:t>M</a:t>
            </a:r>
            <a:r>
              <a:rPr dirty="0"/>
              <a:t>e</a:t>
            </a:r>
            <a:r>
              <a:rPr spc="-80" dirty="0"/>
              <a:t>d</a:t>
            </a:r>
            <a:r>
              <a:rPr spc="-10" dirty="0"/>
              <a:t>i</a:t>
            </a:r>
            <a:r>
              <a:rPr spc="-5" dirty="0"/>
              <a:t>a</a:t>
            </a:r>
            <a:r>
              <a:rPr spc="-95" dirty="0"/>
              <a:t> </a:t>
            </a:r>
            <a:r>
              <a:rPr spc="-125" dirty="0"/>
              <a:t>a</a:t>
            </a:r>
            <a:r>
              <a:rPr spc="25" dirty="0"/>
              <a:t>n</a:t>
            </a:r>
            <a:r>
              <a:rPr spc="-5" dirty="0"/>
              <a:t>d</a:t>
            </a:r>
            <a:r>
              <a:rPr spc="-45" dirty="0"/>
              <a:t> </a:t>
            </a:r>
            <a:r>
              <a:rPr spc="-60" dirty="0"/>
              <a:t>E</a:t>
            </a:r>
            <a:r>
              <a:rPr spc="-45" dirty="0"/>
              <a:t>m</a:t>
            </a:r>
            <a:r>
              <a:rPr spc="-125" dirty="0"/>
              <a:t>a</a:t>
            </a:r>
            <a:r>
              <a:rPr spc="-10" dirty="0"/>
              <a:t>i</a:t>
            </a:r>
            <a:r>
              <a:rPr spc="-5" dirty="0"/>
              <a:t>l</a:t>
            </a:r>
            <a:r>
              <a:rPr spc="-80" dirty="0"/>
              <a:t> </a:t>
            </a:r>
            <a:r>
              <a:rPr spc="40" dirty="0"/>
              <a:t>I</a:t>
            </a:r>
            <a:r>
              <a:rPr spc="-80" dirty="0"/>
              <a:t>d</a:t>
            </a:r>
            <a:r>
              <a:rPr dirty="0"/>
              <a:t>e</a:t>
            </a:r>
            <a:r>
              <a:rPr spc="-25" dirty="0"/>
              <a:t>a</a:t>
            </a:r>
            <a:r>
              <a:rPr spc="-65" dirty="0"/>
              <a:t>t</a:t>
            </a:r>
            <a:r>
              <a:rPr spc="-110" dirty="0"/>
              <a:t>i</a:t>
            </a:r>
            <a:r>
              <a:rPr spc="25" dirty="0"/>
              <a:t>o</a:t>
            </a:r>
            <a:r>
              <a:rPr spc="-10" dirty="0"/>
              <a:t>n</a:t>
            </a:r>
            <a:r>
              <a:rPr spc="-140" dirty="0"/>
              <a:t> </a:t>
            </a:r>
            <a:r>
              <a:rPr spc="-25" dirty="0"/>
              <a:t>a</a:t>
            </a:r>
            <a:r>
              <a:rPr spc="-75" dirty="0"/>
              <a:t>n</a:t>
            </a:r>
            <a:r>
              <a:rPr spc="-5" dirty="0"/>
              <a:t>d</a:t>
            </a:r>
            <a:r>
              <a:rPr spc="-45" dirty="0"/>
              <a:t> </a:t>
            </a:r>
            <a:r>
              <a:rPr spc="-10" dirty="0"/>
              <a:t>C</a:t>
            </a:r>
            <a:r>
              <a:rPr spc="30" dirty="0"/>
              <a:t>r</a:t>
            </a:r>
            <a:r>
              <a:rPr dirty="0"/>
              <a:t>e</a:t>
            </a:r>
            <a:r>
              <a:rPr spc="-125" dirty="0"/>
              <a:t>a</a:t>
            </a:r>
            <a:r>
              <a:rPr spc="-65" dirty="0"/>
              <a:t>t</a:t>
            </a:r>
            <a:r>
              <a:rPr spc="-10" dirty="0"/>
              <a:t>i</a:t>
            </a:r>
            <a:r>
              <a:rPr spc="-75" dirty="0"/>
              <a:t>o</a:t>
            </a:r>
            <a:r>
              <a:rPr spc="25" dirty="0"/>
              <a:t>n</a:t>
            </a:r>
            <a:r>
              <a:rPr spc="5" dirty="0"/>
              <a:t>)</a:t>
            </a:r>
          </a:p>
        </p:txBody>
      </p:sp>
      <p:sp>
        <p:nvSpPr>
          <p:cNvPr id="3" name="object 3"/>
          <p:cNvSpPr txBox="1"/>
          <p:nvPr/>
        </p:nvSpPr>
        <p:spPr>
          <a:xfrm>
            <a:off x="914400" y="1143000"/>
            <a:ext cx="10426700" cy="1844095"/>
          </a:xfrm>
          <a:prstGeom prst="rect">
            <a:avLst/>
          </a:prstGeom>
        </p:spPr>
        <p:txBody>
          <a:bodyPr vert="horz" wrap="square" lIns="0" tIns="12700" rIns="0" bIns="0" rtlCol="0">
            <a:spAutoFit/>
          </a:bodyPr>
          <a:lstStyle/>
          <a:p>
            <a:pPr marL="650240" algn="ctr">
              <a:lnSpc>
                <a:spcPct val="100000"/>
              </a:lnSpc>
              <a:spcBef>
                <a:spcPts val="100"/>
              </a:spcBef>
            </a:pPr>
            <a:r>
              <a:rPr sz="3900" b="1" spc="-285">
                <a:solidFill>
                  <a:srgbClr val="424242"/>
                </a:solidFill>
                <a:latin typeface="Roboto"/>
                <a:cs typeface="Roboto"/>
              </a:rPr>
              <a:t>D</a:t>
            </a:r>
            <a:r>
              <a:rPr sz="3900" b="1" spc="-45">
                <a:solidFill>
                  <a:srgbClr val="424242"/>
                </a:solidFill>
                <a:latin typeface="Roboto"/>
                <a:cs typeface="Roboto"/>
              </a:rPr>
              <a:t>e</a:t>
            </a:r>
            <a:r>
              <a:rPr sz="3900" b="1" spc="-215">
                <a:solidFill>
                  <a:srgbClr val="424242"/>
                </a:solidFill>
                <a:latin typeface="Roboto"/>
                <a:cs typeface="Roboto"/>
              </a:rPr>
              <a:t>s</a:t>
            </a:r>
            <a:r>
              <a:rPr sz="3900" b="1" spc="-145">
                <a:solidFill>
                  <a:srgbClr val="424242"/>
                </a:solidFill>
                <a:latin typeface="Roboto"/>
                <a:cs typeface="Roboto"/>
              </a:rPr>
              <a:t>i</a:t>
            </a:r>
            <a:r>
              <a:rPr sz="3900" b="1" spc="-105">
                <a:solidFill>
                  <a:srgbClr val="424242"/>
                </a:solidFill>
                <a:latin typeface="Roboto"/>
                <a:cs typeface="Roboto"/>
              </a:rPr>
              <a:t>g</a:t>
            </a:r>
            <a:r>
              <a:rPr sz="3900" b="1" spc="-204">
                <a:solidFill>
                  <a:srgbClr val="424242"/>
                </a:solidFill>
                <a:latin typeface="Roboto"/>
                <a:cs typeface="Roboto"/>
              </a:rPr>
              <a:t>n</a:t>
            </a:r>
            <a:r>
              <a:rPr sz="3900" b="1" spc="-215">
                <a:solidFill>
                  <a:srgbClr val="424242"/>
                </a:solidFill>
                <a:latin typeface="Roboto"/>
                <a:cs typeface="Roboto"/>
              </a:rPr>
              <a:t>s</a:t>
            </a:r>
            <a:r>
              <a:rPr sz="3900" b="1" spc="-275">
                <a:solidFill>
                  <a:srgbClr val="424242"/>
                </a:solidFill>
                <a:latin typeface="Roboto"/>
                <a:cs typeface="Roboto"/>
              </a:rPr>
              <a:t>/</a:t>
            </a:r>
            <a:r>
              <a:rPr sz="3900" b="1" spc="-85">
                <a:solidFill>
                  <a:srgbClr val="424242"/>
                </a:solidFill>
                <a:latin typeface="Roboto"/>
                <a:cs typeface="Roboto"/>
              </a:rPr>
              <a:t>V</a:t>
            </a:r>
            <a:r>
              <a:rPr sz="3900" b="1" spc="-145">
                <a:solidFill>
                  <a:srgbClr val="424242"/>
                </a:solidFill>
                <a:latin typeface="Roboto"/>
                <a:cs typeface="Roboto"/>
              </a:rPr>
              <a:t>i</a:t>
            </a:r>
            <a:r>
              <a:rPr sz="3900" b="1" spc="-204">
                <a:solidFill>
                  <a:srgbClr val="424242"/>
                </a:solidFill>
                <a:latin typeface="Roboto"/>
                <a:cs typeface="Roboto"/>
              </a:rPr>
              <a:t>d</a:t>
            </a:r>
            <a:r>
              <a:rPr sz="3900" b="1" spc="-45">
                <a:solidFill>
                  <a:srgbClr val="424242"/>
                </a:solidFill>
                <a:latin typeface="Roboto"/>
                <a:cs typeface="Roboto"/>
              </a:rPr>
              <a:t>e</a:t>
            </a:r>
            <a:r>
              <a:rPr sz="3900" b="1">
                <a:solidFill>
                  <a:srgbClr val="424242"/>
                </a:solidFill>
                <a:latin typeface="Roboto"/>
                <a:cs typeface="Roboto"/>
              </a:rPr>
              <a:t>o</a:t>
            </a:r>
            <a:r>
              <a:rPr sz="3900" b="1" spc="-280">
                <a:solidFill>
                  <a:srgbClr val="424242"/>
                </a:solidFill>
                <a:latin typeface="Roboto"/>
                <a:cs typeface="Roboto"/>
              </a:rPr>
              <a:t> </a:t>
            </a:r>
            <a:r>
              <a:rPr sz="3900" b="1" spc="-175" smtClean="0">
                <a:solidFill>
                  <a:srgbClr val="424242"/>
                </a:solidFill>
                <a:latin typeface="Roboto"/>
                <a:cs typeface="Roboto"/>
              </a:rPr>
              <a:t>E</a:t>
            </a:r>
            <a:r>
              <a:rPr sz="3900" b="1" spc="-105" smtClean="0">
                <a:solidFill>
                  <a:srgbClr val="424242"/>
                </a:solidFill>
                <a:latin typeface="Roboto"/>
                <a:cs typeface="Roboto"/>
              </a:rPr>
              <a:t>d</a:t>
            </a:r>
            <a:r>
              <a:rPr sz="3900" b="1" spc="-145" smtClean="0">
                <a:solidFill>
                  <a:srgbClr val="424242"/>
                </a:solidFill>
                <a:latin typeface="Roboto"/>
                <a:cs typeface="Roboto"/>
              </a:rPr>
              <a:t>i</a:t>
            </a:r>
            <a:r>
              <a:rPr sz="3900" b="1" spc="-160" smtClean="0">
                <a:solidFill>
                  <a:srgbClr val="424242"/>
                </a:solidFill>
                <a:latin typeface="Roboto"/>
                <a:cs typeface="Roboto"/>
              </a:rPr>
              <a:t>t</a:t>
            </a:r>
            <a:r>
              <a:rPr sz="3900" b="1" spc="-145" smtClean="0">
                <a:solidFill>
                  <a:srgbClr val="424242"/>
                </a:solidFill>
                <a:latin typeface="Roboto"/>
                <a:cs typeface="Roboto"/>
              </a:rPr>
              <a:t>i</a:t>
            </a:r>
            <a:r>
              <a:rPr sz="3900" b="1" spc="-105" smtClean="0">
                <a:solidFill>
                  <a:srgbClr val="424242"/>
                </a:solidFill>
                <a:latin typeface="Roboto"/>
                <a:cs typeface="Roboto"/>
              </a:rPr>
              <a:t>n</a:t>
            </a:r>
            <a:r>
              <a:rPr sz="3900" b="1" spc="25" smtClean="0">
                <a:solidFill>
                  <a:srgbClr val="424242"/>
                </a:solidFill>
                <a:latin typeface="Roboto"/>
                <a:cs typeface="Roboto"/>
              </a:rPr>
              <a:t>g</a:t>
            </a:r>
            <a:endParaRPr sz="3900" smtClean="0">
              <a:latin typeface="Roboto"/>
              <a:cs typeface="Roboto"/>
            </a:endParaRPr>
          </a:p>
          <a:p>
            <a:pPr marL="431800" indent="-419100">
              <a:lnSpc>
                <a:spcPts val="2240"/>
              </a:lnSpc>
              <a:spcBef>
                <a:spcPts val="2920"/>
              </a:spcBef>
              <a:buFont typeface="Lucida Sans Unicode"/>
              <a:buChar char="●"/>
              <a:tabLst>
                <a:tab pos="431165" algn="l"/>
                <a:tab pos="431800" algn="l"/>
              </a:tabLst>
            </a:pPr>
            <a:r>
              <a:rPr sz="1900" spc="-50" dirty="0">
                <a:latin typeface="Roboto"/>
                <a:cs typeface="Roboto"/>
              </a:rPr>
              <a:t>Design</a:t>
            </a:r>
            <a:r>
              <a:rPr sz="1900" spc="-120" dirty="0">
                <a:latin typeface="Roboto"/>
                <a:cs typeface="Roboto"/>
              </a:rPr>
              <a:t> </a:t>
            </a:r>
            <a:r>
              <a:rPr sz="1900" spc="-20" dirty="0">
                <a:latin typeface="Roboto"/>
                <a:cs typeface="Roboto"/>
              </a:rPr>
              <a:t>Tools</a:t>
            </a:r>
            <a:r>
              <a:rPr sz="1900" spc="-45" dirty="0">
                <a:latin typeface="Roboto"/>
                <a:cs typeface="Roboto"/>
              </a:rPr>
              <a:t> Familiarization</a:t>
            </a:r>
            <a:r>
              <a:rPr sz="1900" spc="-114" dirty="0">
                <a:latin typeface="Roboto"/>
                <a:cs typeface="Roboto"/>
              </a:rPr>
              <a:t> </a:t>
            </a:r>
            <a:r>
              <a:rPr sz="1900" spc="-30" dirty="0">
                <a:latin typeface="Roboto"/>
                <a:cs typeface="Roboto"/>
              </a:rPr>
              <a:t>(use</a:t>
            </a:r>
            <a:r>
              <a:rPr sz="1900" spc="-75" dirty="0">
                <a:latin typeface="Roboto"/>
                <a:cs typeface="Roboto"/>
              </a:rPr>
              <a:t> </a:t>
            </a:r>
            <a:r>
              <a:rPr sz="1900" spc="-45" dirty="0">
                <a:latin typeface="Roboto"/>
                <a:cs typeface="Roboto"/>
              </a:rPr>
              <a:t>Canva</a:t>
            </a:r>
            <a:r>
              <a:rPr sz="1900" dirty="0">
                <a:latin typeface="Roboto"/>
                <a:cs typeface="Roboto"/>
              </a:rPr>
              <a:t> </a:t>
            </a:r>
            <a:r>
              <a:rPr sz="1900" spc="-15" dirty="0">
                <a:latin typeface="Roboto"/>
                <a:cs typeface="Roboto"/>
              </a:rPr>
              <a:t>for</a:t>
            </a:r>
            <a:r>
              <a:rPr sz="1900" spc="-110" dirty="0">
                <a:latin typeface="Roboto"/>
                <a:cs typeface="Roboto"/>
              </a:rPr>
              <a:t> </a:t>
            </a:r>
            <a:r>
              <a:rPr sz="1900" spc="-45" dirty="0">
                <a:latin typeface="Roboto"/>
                <a:cs typeface="Roboto"/>
              </a:rPr>
              <a:t>creating</a:t>
            </a:r>
            <a:r>
              <a:rPr sz="1900" spc="-30" dirty="0">
                <a:latin typeface="Roboto"/>
                <a:cs typeface="Roboto"/>
              </a:rPr>
              <a:t> </a:t>
            </a:r>
            <a:r>
              <a:rPr sz="1900" spc="-50" dirty="0">
                <a:latin typeface="Roboto"/>
                <a:cs typeface="Roboto"/>
              </a:rPr>
              <a:t>visually</a:t>
            </a:r>
            <a:r>
              <a:rPr sz="1900" spc="-65" dirty="0">
                <a:latin typeface="Roboto"/>
                <a:cs typeface="Roboto"/>
              </a:rPr>
              <a:t> </a:t>
            </a:r>
            <a:r>
              <a:rPr sz="1900" spc="-35" dirty="0">
                <a:latin typeface="Roboto"/>
                <a:cs typeface="Roboto"/>
              </a:rPr>
              <a:t>appealing</a:t>
            </a:r>
            <a:r>
              <a:rPr sz="1900" spc="-30" dirty="0">
                <a:latin typeface="Roboto"/>
                <a:cs typeface="Roboto"/>
              </a:rPr>
              <a:t> </a:t>
            </a:r>
            <a:r>
              <a:rPr sz="1900" spc="-50" dirty="0">
                <a:latin typeface="Roboto"/>
                <a:cs typeface="Roboto"/>
              </a:rPr>
              <a:t>graphics)</a:t>
            </a:r>
            <a:endParaRPr sz="1900">
              <a:latin typeface="Roboto"/>
              <a:cs typeface="Roboto"/>
            </a:endParaRPr>
          </a:p>
          <a:p>
            <a:pPr marL="431800" marR="5080" indent="-419100">
              <a:lnSpc>
                <a:spcPts val="2200"/>
              </a:lnSpc>
              <a:spcBef>
                <a:spcPts val="100"/>
              </a:spcBef>
              <a:buFont typeface="Lucida Sans Unicode"/>
              <a:buChar char="●"/>
              <a:tabLst>
                <a:tab pos="431165" algn="l"/>
                <a:tab pos="431800" algn="l"/>
              </a:tabLst>
            </a:pPr>
            <a:r>
              <a:rPr sz="1900" b="1" spc="-20" smtClean="0">
                <a:latin typeface="Roboto"/>
                <a:cs typeface="Roboto"/>
              </a:rPr>
              <a:t>Video</a:t>
            </a:r>
            <a:r>
              <a:rPr sz="1900" b="1" spc="-45" smtClean="0">
                <a:latin typeface="Roboto"/>
                <a:cs typeface="Roboto"/>
              </a:rPr>
              <a:t> </a:t>
            </a:r>
            <a:r>
              <a:rPr sz="1900" b="1" spc="-40" dirty="0">
                <a:latin typeface="Roboto"/>
                <a:cs typeface="Roboto"/>
              </a:rPr>
              <a:t>Creation:</a:t>
            </a:r>
            <a:r>
              <a:rPr sz="1900" b="1" spc="-5" dirty="0">
                <a:latin typeface="Roboto"/>
                <a:cs typeface="Roboto"/>
              </a:rPr>
              <a:t> </a:t>
            </a:r>
            <a:r>
              <a:rPr sz="1900" spc="-50" dirty="0">
                <a:latin typeface="Roboto"/>
                <a:cs typeface="Roboto"/>
              </a:rPr>
              <a:t>Utilize</a:t>
            </a:r>
            <a:r>
              <a:rPr sz="1900" spc="-75" dirty="0">
                <a:latin typeface="Roboto"/>
                <a:cs typeface="Roboto"/>
              </a:rPr>
              <a:t> </a:t>
            </a:r>
            <a:r>
              <a:rPr sz="1900" spc="5" dirty="0">
                <a:latin typeface="Roboto"/>
                <a:cs typeface="Roboto"/>
              </a:rPr>
              <a:t>VN</a:t>
            </a:r>
            <a:r>
              <a:rPr sz="1900" spc="-25" dirty="0">
                <a:latin typeface="Roboto"/>
                <a:cs typeface="Roboto"/>
              </a:rPr>
              <a:t> </a:t>
            </a:r>
            <a:r>
              <a:rPr sz="1900" spc="-55" dirty="0">
                <a:latin typeface="Roboto"/>
                <a:cs typeface="Roboto"/>
              </a:rPr>
              <a:t>or</a:t>
            </a:r>
            <a:r>
              <a:rPr sz="1900" spc="-114" dirty="0">
                <a:latin typeface="Roboto"/>
                <a:cs typeface="Roboto"/>
              </a:rPr>
              <a:t> </a:t>
            </a:r>
            <a:r>
              <a:rPr sz="1900" spc="-30" dirty="0">
                <a:latin typeface="Roboto"/>
                <a:cs typeface="Roboto"/>
              </a:rPr>
              <a:t>any</a:t>
            </a:r>
            <a:r>
              <a:rPr sz="1900" spc="-70" dirty="0">
                <a:latin typeface="Roboto"/>
                <a:cs typeface="Roboto"/>
              </a:rPr>
              <a:t> </a:t>
            </a:r>
            <a:r>
              <a:rPr sz="1900" spc="-45" dirty="0">
                <a:latin typeface="Roboto"/>
                <a:cs typeface="Roboto"/>
              </a:rPr>
              <a:t>video</a:t>
            </a:r>
            <a:r>
              <a:rPr sz="1900" spc="-50" dirty="0">
                <a:latin typeface="Roboto"/>
                <a:cs typeface="Roboto"/>
              </a:rPr>
              <a:t> </a:t>
            </a:r>
            <a:r>
              <a:rPr sz="1900" spc="-35" dirty="0">
                <a:latin typeface="Roboto"/>
                <a:cs typeface="Roboto"/>
              </a:rPr>
              <a:t>editor</a:t>
            </a:r>
            <a:r>
              <a:rPr sz="1900" spc="-15" dirty="0">
                <a:latin typeface="Roboto"/>
                <a:cs typeface="Roboto"/>
              </a:rPr>
              <a:t> </a:t>
            </a:r>
            <a:r>
              <a:rPr sz="1900" spc="-25" dirty="0">
                <a:latin typeface="Roboto"/>
                <a:cs typeface="Roboto"/>
              </a:rPr>
              <a:t>of</a:t>
            </a:r>
            <a:r>
              <a:rPr sz="1900" spc="-30" dirty="0">
                <a:latin typeface="Roboto"/>
                <a:cs typeface="Roboto"/>
              </a:rPr>
              <a:t> </a:t>
            </a:r>
            <a:r>
              <a:rPr sz="1900" spc="-65" dirty="0">
                <a:latin typeface="Roboto"/>
                <a:cs typeface="Roboto"/>
              </a:rPr>
              <a:t>your</a:t>
            </a:r>
            <a:r>
              <a:rPr sz="1900" spc="-15" dirty="0">
                <a:latin typeface="Roboto"/>
                <a:cs typeface="Roboto"/>
              </a:rPr>
              <a:t> </a:t>
            </a:r>
            <a:r>
              <a:rPr sz="1900" spc="-40" dirty="0">
                <a:latin typeface="Roboto"/>
                <a:cs typeface="Roboto"/>
              </a:rPr>
              <a:t>choice</a:t>
            </a:r>
            <a:r>
              <a:rPr sz="1900" spc="-70" dirty="0">
                <a:latin typeface="Roboto"/>
                <a:cs typeface="Roboto"/>
              </a:rPr>
              <a:t> </a:t>
            </a:r>
            <a:r>
              <a:rPr sz="1900" spc="-20" dirty="0">
                <a:latin typeface="Roboto"/>
                <a:cs typeface="Roboto"/>
              </a:rPr>
              <a:t>to</a:t>
            </a:r>
            <a:r>
              <a:rPr sz="1900" spc="-55" dirty="0">
                <a:latin typeface="Roboto"/>
                <a:cs typeface="Roboto"/>
              </a:rPr>
              <a:t> </a:t>
            </a:r>
            <a:r>
              <a:rPr sz="1900" spc="-25" dirty="0">
                <a:latin typeface="Roboto"/>
                <a:cs typeface="Roboto"/>
              </a:rPr>
              <a:t>create</a:t>
            </a:r>
            <a:r>
              <a:rPr sz="1900" spc="-75" dirty="0">
                <a:latin typeface="Roboto"/>
                <a:cs typeface="Roboto"/>
              </a:rPr>
              <a:t> </a:t>
            </a:r>
            <a:r>
              <a:rPr sz="1900" spc="-40" dirty="0">
                <a:latin typeface="Roboto"/>
                <a:cs typeface="Roboto"/>
              </a:rPr>
              <a:t>videos</a:t>
            </a:r>
            <a:r>
              <a:rPr sz="1900" spc="-50" dirty="0">
                <a:latin typeface="Roboto"/>
                <a:cs typeface="Roboto"/>
              </a:rPr>
              <a:t> related</a:t>
            </a:r>
            <a:r>
              <a:rPr sz="1900" spc="-40" dirty="0">
                <a:latin typeface="Roboto"/>
                <a:cs typeface="Roboto"/>
              </a:rPr>
              <a:t> </a:t>
            </a:r>
            <a:r>
              <a:rPr sz="1900" spc="-20" dirty="0">
                <a:latin typeface="Roboto"/>
                <a:cs typeface="Roboto"/>
              </a:rPr>
              <a:t>to</a:t>
            </a:r>
            <a:r>
              <a:rPr sz="1900" spc="-55" dirty="0">
                <a:latin typeface="Roboto"/>
                <a:cs typeface="Roboto"/>
              </a:rPr>
              <a:t> </a:t>
            </a:r>
            <a:r>
              <a:rPr sz="1900" spc="-40" dirty="0">
                <a:latin typeface="Roboto"/>
                <a:cs typeface="Roboto"/>
              </a:rPr>
              <a:t>the </a:t>
            </a:r>
            <a:r>
              <a:rPr sz="1900" spc="-455" dirty="0">
                <a:latin typeface="Roboto"/>
                <a:cs typeface="Roboto"/>
              </a:rPr>
              <a:t> </a:t>
            </a:r>
            <a:r>
              <a:rPr sz="1900" spc="-50" dirty="0">
                <a:latin typeface="Roboto"/>
                <a:cs typeface="Roboto"/>
              </a:rPr>
              <a:t>chosen</a:t>
            </a:r>
            <a:r>
              <a:rPr sz="1900" spc="-30" dirty="0">
                <a:latin typeface="Roboto"/>
                <a:cs typeface="Roboto"/>
              </a:rPr>
              <a:t> </a:t>
            </a:r>
            <a:r>
              <a:rPr sz="1900" spc="-35" dirty="0">
                <a:latin typeface="Roboto"/>
                <a:cs typeface="Roboto"/>
              </a:rPr>
              <a:t>topic.</a:t>
            </a:r>
            <a:endParaRPr sz="1900">
              <a:latin typeface="Roboto"/>
              <a:cs typeface="Roboto"/>
            </a:endParaRPr>
          </a:p>
        </p:txBody>
      </p:sp>
      <p:pic>
        <p:nvPicPr>
          <p:cNvPr id="4" name="VID-20230802-WA0000.mp4">
            <a:hlinkClick r:id="" action="ppaction://media"/>
          </p:cNvPr>
          <p:cNvPicPr>
            <a:picLocks noRot="1" noChangeAspect="1"/>
          </p:cNvPicPr>
          <p:nvPr>
            <a:videoFile r:link="rId1"/>
          </p:nvPr>
        </p:nvPicPr>
        <p:blipFill>
          <a:blip r:embed="rId3"/>
          <a:stretch>
            <a:fillRect/>
          </a:stretch>
        </p:blipFill>
        <p:spPr>
          <a:xfrm>
            <a:off x="2667000" y="3048000"/>
            <a:ext cx="6477000" cy="36576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fill="hold" display="0">
                  <p:stCondLst>
                    <p:cond delay="indefinite"/>
                  </p:stCondLst>
                  <p:endCondLst>
                    <p:cond evt="onNext" delay="0">
                      <p:tgtEl>
                        <p:sldTgt/>
                      </p:tgtEl>
                    </p:cond>
                    <p:cond evt="onPrev" delay="0">
                      <p:tgtEl>
                        <p:sldTgt/>
                      </p:tgtEl>
                    </p:cond>
                  </p:end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5800" y="530859"/>
            <a:ext cx="10820400" cy="656077"/>
          </a:xfrm>
          <a:prstGeom prst="rect">
            <a:avLst/>
          </a:prstGeom>
        </p:spPr>
        <p:txBody>
          <a:bodyPr vert="horz" wrap="square" lIns="0" tIns="12700" rIns="0" bIns="0" rtlCol="0">
            <a:spAutoFit/>
          </a:bodyPr>
          <a:lstStyle/>
          <a:p>
            <a:pPr marL="3365500" marR="5080" indent="-3352800">
              <a:lnSpc>
                <a:spcPct val="109600"/>
              </a:lnSpc>
              <a:spcBef>
                <a:spcPts val="100"/>
              </a:spcBef>
            </a:pPr>
            <a:r>
              <a:rPr spc="-35" dirty="0"/>
              <a:t>Part </a:t>
            </a:r>
            <a:r>
              <a:rPr spc="-50" dirty="0"/>
              <a:t>4: </a:t>
            </a:r>
            <a:r>
              <a:rPr spc="-45" dirty="0"/>
              <a:t>Content </a:t>
            </a:r>
            <a:r>
              <a:rPr spc="-35" dirty="0"/>
              <a:t>Creation </a:t>
            </a:r>
            <a:r>
              <a:rPr spc="-35"/>
              <a:t>and </a:t>
            </a:r>
            <a:r>
              <a:rPr spc="-30" smtClean="0"/>
              <a:t>Curatio</a:t>
            </a:r>
            <a:r>
              <a:rPr lang="en-IN" spc="-30" dirty="0" smtClean="0"/>
              <a:t>n</a:t>
            </a:r>
            <a:r>
              <a:rPr spc="-30" smtClean="0"/>
              <a:t> </a:t>
            </a:r>
            <a:r>
              <a:rPr spc="-55" dirty="0"/>
              <a:t>(Post </a:t>
            </a:r>
            <a:r>
              <a:rPr spc="-40" dirty="0"/>
              <a:t>creations, </a:t>
            </a:r>
            <a:r>
              <a:rPr spc="-35" dirty="0"/>
              <a:t>Designs/Video </a:t>
            </a:r>
            <a:r>
              <a:rPr spc="-40" dirty="0"/>
              <a:t>Editing, </a:t>
            </a:r>
            <a:r>
              <a:rPr spc="-10" dirty="0"/>
              <a:t>Ad </a:t>
            </a:r>
            <a:r>
              <a:rPr spc="-40" dirty="0"/>
              <a:t>Campaigns </a:t>
            </a:r>
            <a:r>
              <a:rPr spc="-30" dirty="0"/>
              <a:t>over Social </a:t>
            </a:r>
            <a:r>
              <a:rPr spc="-459" dirty="0"/>
              <a:t> </a:t>
            </a:r>
            <a:r>
              <a:rPr spc="-55" dirty="0"/>
              <a:t>M</a:t>
            </a:r>
            <a:r>
              <a:rPr dirty="0"/>
              <a:t>e</a:t>
            </a:r>
            <a:r>
              <a:rPr spc="-80" dirty="0"/>
              <a:t>d</a:t>
            </a:r>
            <a:r>
              <a:rPr spc="-10" dirty="0"/>
              <a:t>i</a:t>
            </a:r>
            <a:r>
              <a:rPr spc="-5" dirty="0"/>
              <a:t>a</a:t>
            </a:r>
            <a:r>
              <a:rPr spc="-95" dirty="0"/>
              <a:t> </a:t>
            </a:r>
            <a:r>
              <a:rPr spc="-125" dirty="0"/>
              <a:t>a</a:t>
            </a:r>
            <a:r>
              <a:rPr spc="25" dirty="0"/>
              <a:t>n</a:t>
            </a:r>
            <a:r>
              <a:rPr spc="-5" dirty="0"/>
              <a:t>d</a:t>
            </a:r>
            <a:r>
              <a:rPr spc="-45" dirty="0"/>
              <a:t> </a:t>
            </a:r>
            <a:r>
              <a:rPr spc="-60" dirty="0"/>
              <a:t>E</a:t>
            </a:r>
            <a:r>
              <a:rPr spc="-45" dirty="0"/>
              <a:t>m</a:t>
            </a:r>
            <a:r>
              <a:rPr spc="-125" dirty="0"/>
              <a:t>a</a:t>
            </a:r>
            <a:r>
              <a:rPr spc="-10" dirty="0"/>
              <a:t>i</a:t>
            </a:r>
            <a:r>
              <a:rPr spc="-5" dirty="0"/>
              <a:t>l</a:t>
            </a:r>
            <a:r>
              <a:rPr spc="-80" dirty="0"/>
              <a:t> </a:t>
            </a:r>
            <a:r>
              <a:rPr spc="40" dirty="0"/>
              <a:t>I</a:t>
            </a:r>
            <a:r>
              <a:rPr spc="-80" dirty="0"/>
              <a:t>d</a:t>
            </a:r>
            <a:r>
              <a:rPr dirty="0"/>
              <a:t>e</a:t>
            </a:r>
            <a:r>
              <a:rPr spc="-25" dirty="0"/>
              <a:t>a</a:t>
            </a:r>
            <a:r>
              <a:rPr spc="-65" dirty="0"/>
              <a:t>t</a:t>
            </a:r>
            <a:r>
              <a:rPr spc="-110" dirty="0"/>
              <a:t>i</a:t>
            </a:r>
            <a:r>
              <a:rPr spc="25" dirty="0"/>
              <a:t>o</a:t>
            </a:r>
            <a:r>
              <a:rPr spc="-10" dirty="0"/>
              <a:t>n</a:t>
            </a:r>
            <a:r>
              <a:rPr spc="-140" dirty="0"/>
              <a:t> </a:t>
            </a:r>
            <a:r>
              <a:rPr spc="-25" dirty="0"/>
              <a:t>a</a:t>
            </a:r>
            <a:r>
              <a:rPr spc="-75" dirty="0"/>
              <a:t>n</a:t>
            </a:r>
            <a:r>
              <a:rPr spc="-5" dirty="0"/>
              <a:t>d</a:t>
            </a:r>
            <a:r>
              <a:rPr spc="-45" dirty="0"/>
              <a:t> </a:t>
            </a:r>
            <a:r>
              <a:rPr spc="-10" dirty="0"/>
              <a:t>C</a:t>
            </a:r>
            <a:r>
              <a:rPr spc="30" dirty="0"/>
              <a:t>r</a:t>
            </a:r>
            <a:r>
              <a:rPr dirty="0"/>
              <a:t>e</a:t>
            </a:r>
            <a:r>
              <a:rPr spc="-125" dirty="0"/>
              <a:t>a</a:t>
            </a:r>
            <a:r>
              <a:rPr spc="-65" dirty="0"/>
              <a:t>t</a:t>
            </a:r>
            <a:r>
              <a:rPr spc="-10" dirty="0"/>
              <a:t>i</a:t>
            </a:r>
            <a:r>
              <a:rPr spc="-75" dirty="0"/>
              <a:t>o</a:t>
            </a:r>
            <a:r>
              <a:rPr spc="25" dirty="0"/>
              <a:t>n</a:t>
            </a:r>
            <a:r>
              <a:rPr spc="5" dirty="0"/>
              <a:t>)</a:t>
            </a:r>
          </a:p>
        </p:txBody>
      </p:sp>
      <p:sp>
        <p:nvSpPr>
          <p:cNvPr id="3" name="object 3"/>
          <p:cNvSpPr txBox="1"/>
          <p:nvPr/>
        </p:nvSpPr>
        <p:spPr>
          <a:xfrm>
            <a:off x="1130300" y="1854200"/>
            <a:ext cx="9699625" cy="2080260"/>
          </a:xfrm>
          <a:prstGeom prst="rect">
            <a:avLst/>
          </a:prstGeom>
        </p:spPr>
        <p:txBody>
          <a:bodyPr vert="horz" wrap="square" lIns="0" tIns="12700" rIns="0" bIns="0" rtlCol="0">
            <a:spAutoFit/>
          </a:bodyPr>
          <a:lstStyle/>
          <a:p>
            <a:pPr marL="12700">
              <a:lnSpc>
                <a:spcPct val="100000"/>
              </a:lnSpc>
              <a:spcBef>
                <a:spcPts val="100"/>
              </a:spcBef>
            </a:pPr>
            <a:r>
              <a:rPr sz="2800" b="1" spc="-25" dirty="0">
                <a:solidFill>
                  <a:srgbClr val="424242"/>
                </a:solidFill>
                <a:latin typeface="Roboto"/>
                <a:cs typeface="Roboto"/>
              </a:rPr>
              <a:t>Social</a:t>
            </a:r>
            <a:r>
              <a:rPr sz="2800" b="1" spc="-55" dirty="0">
                <a:solidFill>
                  <a:srgbClr val="424242"/>
                </a:solidFill>
                <a:latin typeface="Roboto"/>
                <a:cs typeface="Roboto"/>
              </a:rPr>
              <a:t> </a:t>
            </a:r>
            <a:r>
              <a:rPr sz="2800" b="1" spc="-10" dirty="0">
                <a:solidFill>
                  <a:srgbClr val="424242"/>
                </a:solidFill>
                <a:latin typeface="Roboto"/>
                <a:cs typeface="Roboto"/>
              </a:rPr>
              <a:t>Media</a:t>
            </a:r>
            <a:r>
              <a:rPr sz="2800" b="1" spc="-110" dirty="0">
                <a:solidFill>
                  <a:srgbClr val="424242"/>
                </a:solidFill>
                <a:latin typeface="Roboto"/>
                <a:cs typeface="Roboto"/>
              </a:rPr>
              <a:t> </a:t>
            </a:r>
            <a:r>
              <a:rPr sz="2800" b="1" spc="55" dirty="0">
                <a:solidFill>
                  <a:srgbClr val="424242"/>
                </a:solidFill>
                <a:latin typeface="Roboto"/>
                <a:cs typeface="Roboto"/>
              </a:rPr>
              <a:t>Ad</a:t>
            </a:r>
            <a:r>
              <a:rPr sz="2800" b="1" spc="-90" dirty="0">
                <a:solidFill>
                  <a:srgbClr val="424242"/>
                </a:solidFill>
                <a:latin typeface="Roboto"/>
                <a:cs typeface="Roboto"/>
              </a:rPr>
              <a:t> </a:t>
            </a:r>
            <a:r>
              <a:rPr sz="2800" b="1" spc="-15" dirty="0">
                <a:solidFill>
                  <a:srgbClr val="424242"/>
                </a:solidFill>
                <a:latin typeface="Roboto"/>
                <a:cs typeface="Roboto"/>
              </a:rPr>
              <a:t>Campaigns</a:t>
            </a:r>
            <a:endParaRPr sz="2800">
              <a:latin typeface="Roboto"/>
              <a:cs typeface="Roboto"/>
            </a:endParaRPr>
          </a:p>
          <a:p>
            <a:pPr>
              <a:lnSpc>
                <a:spcPct val="100000"/>
              </a:lnSpc>
              <a:spcBef>
                <a:spcPts val="35"/>
              </a:spcBef>
            </a:pPr>
            <a:endParaRPr sz="3250">
              <a:latin typeface="Roboto"/>
              <a:cs typeface="Roboto"/>
            </a:endParaRPr>
          </a:p>
          <a:p>
            <a:pPr marL="228600">
              <a:lnSpc>
                <a:spcPct val="100000"/>
              </a:lnSpc>
              <a:spcBef>
                <a:spcPts val="5"/>
              </a:spcBef>
            </a:pPr>
            <a:r>
              <a:rPr sz="1900" b="1" spc="-10" dirty="0">
                <a:latin typeface="Roboto"/>
                <a:cs typeface="Roboto"/>
              </a:rPr>
              <a:t>A</a:t>
            </a:r>
            <a:r>
              <a:rPr sz="1900" b="1" spc="-5" dirty="0">
                <a:latin typeface="Roboto"/>
                <a:cs typeface="Roboto"/>
              </a:rPr>
              <a:t>d</a:t>
            </a:r>
            <a:r>
              <a:rPr sz="1900" b="1" spc="-45" dirty="0">
                <a:latin typeface="Roboto"/>
                <a:cs typeface="Roboto"/>
              </a:rPr>
              <a:t> </a:t>
            </a:r>
            <a:r>
              <a:rPr sz="1900" b="1" spc="-10" dirty="0">
                <a:latin typeface="Roboto"/>
                <a:cs typeface="Roboto"/>
              </a:rPr>
              <a:t>C</a:t>
            </a:r>
            <a:r>
              <a:rPr sz="1900" b="1" spc="-125" dirty="0">
                <a:latin typeface="Roboto"/>
                <a:cs typeface="Roboto"/>
              </a:rPr>
              <a:t>a</a:t>
            </a:r>
            <a:r>
              <a:rPr sz="1900" b="1" spc="-45" dirty="0">
                <a:latin typeface="Roboto"/>
                <a:cs typeface="Roboto"/>
              </a:rPr>
              <a:t>m</a:t>
            </a:r>
            <a:r>
              <a:rPr sz="1900" b="1" spc="25" dirty="0">
                <a:latin typeface="Roboto"/>
                <a:cs typeface="Roboto"/>
              </a:rPr>
              <a:t>p</a:t>
            </a:r>
            <a:r>
              <a:rPr sz="1900" b="1" spc="-125" dirty="0">
                <a:latin typeface="Roboto"/>
                <a:cs typeface="Roboto"/>
              </a:rPr>
              <a:t>a</a:t>
            </a:r>
            <a:r>
              <a:rPr sz="1900" b="1" spc="-10" dirty="0">
                <a:latin typeface="Roboto"/>
                <a:cs typeface="Roboto"/>
              </a:rPr>
              <a:t>i</a:t>
            </a:r>
            <a:r>
              <a:rPr sz="1900" b="1" spc="-80" dirty="0">
                <a:latin typeface="Roboto"/>
                <a:cs typeface="Roboto"/>
              </a:rPr>
              <a:t>g</a:t>
            </a:r>
            <a:r>
              <a:rPr sz="1900" b="1" spc="25" dirty="0">
                <a:latin typeface="Roboto"/>
                <a:cs typeface="Roboto"/>
              </a:rPr>
              <a:t>n</a:t>
            </a:r>
            <a:r>
              <a:rPr sz="1900" b="1" spc="-5" dirty="0">
                <a:latin typeface="Roboto"/>
                <a:cs typeface="Roboto"/>
              </a:rPr>
              <a:t>s</a:t>
            </a:r>
            <a:r>
              <a:rPr sz="1900" b="1" spc="-155" dirty="0">
                <a:latin typeface="Roboto"/>
                <a:cs typeface="Roboto"/>
              </a:rPr>
              <a:t> </a:t>
            </a:r>
            <a:r>
              <a:rPr sz="1900" b="1" spc="25" dirty="0">
                <a:latin typeface="Roboto"/>
                <a:cs typeface="Roboto"/>
              </a:rPr>
              <a:t>o</a:t>
            </a:r>
            <a:r>
              <a:rPr sz="1900" b="1" spc="-75" dirty="0">
                <a:latin typeface="Roboto"/>
                <a:cs typeface="Roboto"/>
              </a:rPr>
              <a:t>v</a:t>
            </a:r>
            <a:r>
              <a:rPr sz="1900" b="1" dirty="0">
                <a:latin typeface="Roboto"/>
                <a:cs typeface="Roboto"/>
              </a:rPr>
              <a:t>e</a:t>
            </a:r>
            <a:r>
              <a:rPr sz="1900" b="1" spc="25" dirty="0">
                <a:latin typeface="Roboto"/>
                <a:cs typeface="Roboto"/>
              </a:rPr>
              <a:t>r</a:t>
            </a:r>
            <a:r>
              <a:rPr sz="1900" b="1" spc="-70" dirty="0">
                <a:latin typeface="Roboto"/>
                <a:cs typeface="Roboto"/>
              </a:rPr>
              <a:t> </a:t>
            </a:r>
            <a:r>
              <a:rPr sz="1900" b="1" spc="-80" dirty="0">
                <a:latin typeface="Roboto"/>
                <a:cs typeface="Roboto"/>
              </a:rPr>
              <a:t>S</a:t>
            </a:r>
            <a:r>
              <a:rPr sz="1900" b="1" spc="25" dirty="0">
                <a:latin typeface="Roboto"/>
                <a:cs typeface="Roboto"/>
              </a:rPr>
              <a:t>o</a:t>
            </a:r>
            <a:r>
              <a:rPr sz="1900" b="1" spc="-85" dirty="0">
                <a:latin typeface="Roboto"/>
                <a:cs typeface="Roboto"/>
              </a:rPr>
              <a:t>c</a:t>
            </a:r>
            <a:r>
              <a:rPr sz="1900" b="1" spc="-10" dirty="0">
                <a:latin typeface="Roboto"/>
                <a:cs typeface="Roboto"/>
              </a:rPr>
              <a:t>i</a:t>
            </a:r>
            <a:r>
              <a:rPr sz="1900" b="1" spc="-25" dirty="0">
                <a:latin typeface="Roboto"/>
                <a:cs typeface="Roboto"/>
              </a:rPr>
              <a:t>a</a:t>
            </a:r>
            <a:r>
              <a:rPr sz="1900" b="1" spc="-5" dirty="0">
                <a:latin typeface="Roboto"/>
                <a:cs typeface="Roboto"/>
              </a:rPr>
              <a:t>l</a:t>
            </a:r>
            <a:r>
              <a:rPr sz="1900" b="1" spc="-80" dirty="0">
                <a:latin typeface="Roboto"/>
                <a:cs typeface="Roboto"/>
              </a:rPr>
              <a:t> </a:t>
            </a:r>
            <a:r>
              <a:rPr sz="1900" b="1" spc="-55" dirty="0">
                <a:latin typeface="Roboto"/>
                <a:cs typeface="Roboto"/>
              </a:rPr>
              <a:t>M</a:t>
            </a:r>
            <a:r>
              <a:rPr sz="1900" b="1" dirty="0">
                <a:latin typeface="Roboto"/>
                <a:cs typeface="Roboto"/>
              </a:rPr>
              <a:t>e</a:t>
            </a:r>
            <a:r>
              <a:rPr sz="1900" b="1" spc="-80" dirty="0">
                <a:latin typeface="Roboto"/>
                <a:cs typeface="Roboto"/>
              </a:rPr>
              <a:t>d</a:t>
            </a:r>
            <a:r>
              <a:rPr sz="1900" b="1" spc="-10" dirty="0">
                <a:latin typeface="Roboto"/>
                <a:cs typeface="Roboto"/>
              </a:rPr>
              <a:t>i</a:t>
            </a:r>
            <a:r>
              <a:rPr sz="1900" b="1" spc="-125" dirty="0">
                <a:latin typeface="Roboto"/>
                <a:cs typeface="Roboto"/>
              </a:rPr>
              <a:t>a</a:t>
            </a:r>
            <a:r>
              <a:rPr sz="1900" b="1" spc="-5" dirty="0">
                <a:latin typeface="Roboto"/>
                <a:cs typeface="Roboto"/>
              </a:rPr>
              <a:t>:</a:t>
            </a:r>
            <a:endParaRPr sz="1900">
              <a:latin typeface="Roboto"/>
              <a:cs typeface="Roboto"/>
            </a:endParaRPr>
          </a:p>
          <a:p>
            <a:pPr>
              <a:lnSpc>
                <a:spcPct val="100000"/>
              </a:lnSpc>
              <a:spcBef>
                <a:spcPts val="35"/>
              </a:spcBef>
            </a:pPr>
            <a:endParaRPr sz="1850">
              <a:latin typeface="Roboto"/>
              <a:cs typeface="Roboto"/>
            </a:endParaRPr>
          </a:p>
          <a:p>
            <a:pPr marL="228600" marR="5080">
              <a:lnSpc>
                <a:spcPts val="2200"/>
              </a:lnSpc>
              <a:spcBef>
                <a:spcPts val="5"/>
              </a:spcBef>
            </a:pPr>
            <a:r>
              <a:rPr sz="1900" spc="-35" dirty="0">
                <a:latin typeface="Roboto"/>
                <a:cs typeface="Roboto"/>
              </a:rPr>
              <a:t>Come </a:t>
            </a:r>
            <a:r>
              <a:rPr sz="1900" spc="-50" dirty="0">
                <a:latin typeface="Roboto"/>
                <a:cs typeface="Roboto"/>
              </a:rPr>
              <a:t>up with </a:t>
            </a:r>
            <a:r>
              <a:rPr sz="1900" spc="-5" dirty="0">
                <a:latin typeface="Roboto"/>
                <a:cs typeface="Roboto"/>
              </a:rPr>
              <a:t>3 </a:t>
            </a:r>
            <a:r>
              <a:rPr sz="1900" spc="-30" dirty="0">
                <a:latin typeface="Roboto"/>
                <a:cs typeface="Roboto"/>
              </a:rPr>
              <a:t>ad </a:t>
            </a:r>
            <a:r>
              <a:rPr sz="1900" spc="-35" dirty="0">
                <a:latin typeface="Roboto"/>
                <a:cs typeface="Roboto"/>
              </a:rPr>
              <a:t>campaigns </a:t>
            </a:r>
            <a:r>
              <a:rPr sz="1900" spc="-45" dirty="0">
                <a:latin typeface="Roboto"/>
                <a:cs typeface="Roboto"/>
              </a:rPr>
              <a:t>each </a:t>
            </a:r>
            <a:r>
              <a:rPr sz="1900" spc="-50" dirty="0">
                <a:latin typeface="Roboto"/>
                <a:cs typeface="Roboto"/>
              </a:rPr>
              <a:t>covering </a:t>
            </a:r>
            <a:r>
              <a:rPr sz="1900" spc="-20" dirty="0">
                <a:latin typeface="Roboto"/>
                <a:cs typeface="Roboto"/>
              </a:rPr>
              <a:t>one </a:t>
            </a:r>
            <a:r>
              <a:rPr sz="1900" spc="-25" dirty="0">
                <a:latin typeface="Roboto"/>
                <a:cs typeface="Roboto"/>
              </a:rPr>
              <a:t>of </a:t>
            </a:r>
            <a:r>
              <a:rPr sz="1900" spc="-40" dirty="0">
                <a:latin typeface="Roboto"/>
                <a:cs typeface="Roboto"/>
              </a:rPr>
              <a:t>the mentioned </a:t>
            </a:r>
            <a:r>
              <a:rPr sz="1900" spc="-55" dirty="0">
                <a:latin typeface="Roboto"/>
                <a:cs typeface="Roboto"/>
              </a:rPr>
              <a:t>goals: </a:t>
            </a:r>
            <a:r>
              <a:rPr sz="1900" spc="-40" dirty="0">
                <a:latin typeface="Roboto"/>
                <a:cs typeface="Roboto"/>
              </a:rPr>
              <a:t>brand </a:t>
            </a:r>
            <a:r>
              <a:rPr sz="1900" spc="-50" dirty="0">
                <a:latin typeface="Roboto"/>
                <a:cs typeface="Roboto"/>
              </a:rPr>
              <a:t>awareness, </a:t>
            </a:r>
            <a:r>
              <a:rPr sz="1900" spc="-459" dirty="0">
                <a:latin typeface="Roboto"/>
                <a:cs typeface="Roboto"/>
              </a:rPr>
              <a:t> </a:t>
            </a:r>
            <a:r>
              <a:rPr sz="1900" spc="-55" dirty="0">
                <a:latin typeface="Roboto"/>
                <a:cs typeface="Roboto"/>
              </a:rPr>
              <a:t>driving</a:t>
            </a:r>
            <a:r>
              <a:rPr sz="1900" spc="-45" dirty="0">
                <a:latin typeface="Roboto"/>
                <a:cs typeface="Roboto"/>
              </a:rPr>
              <a:t> </a:t>
            </a:r>
            <a:r>
              <a:rPr sz="1900" spc="-35" dirty="0">
                <a:latin typeface="Roboto"/>
                <a:cs typeface="Roboto"/>
              </a:rPr>
              <a:t>website</a:t>
            </a:r>
            <a:r>
              <a:rPr sz="1900" spc="-80" dirty="0">
                <a:latin typeface="Roboto"/>
                <a:cs typeface="Roboto"/>
              </a:rPr>
              <a:t> </a:t>
            </a:r>
            <a:r>
              <a:rPr sz="1900" spc="-25" dirty="0">
                <a:latin typeface="Roboto"/>
                <a:cs typeface="Roboto"/>
              </a:rPr>
              <a:t>traffic,</a:t>
            </a:r>
            <a:r>
              <a:rPr sz="1900" spc="-50" dirty="0">
                <a:latin typeface="Roboto"/>
                <a:cs typeface="Roboto"/>
              </a:rPr>
              <a:t> </a:t>
            </a:r>
            <a:r>
              <a:rPr sz="1900" spc="-5" dirty="0">
                <a:latin typeface="Roboto"/>
                <a:cs typeface="Roboto"/>
              </a:rPr>
              <a:t>or</a:t>
            </a:r>
            <a:r>
              <a:rPr sz="1900" spc="-120" dirty="0">
                <a:latin typeface="Roboto"/>
                <a:cs typeface="Roboto"/>
              </a:rPr>
              <a:t> </a:t>
            </a:r>
            <a:r>
              <a:rPr sz="1900" spc="-50" dirty="0">
                <a:latin typeface="Roboto"/>
                <a:cs typeface="Roboto"/>
              </a:rPr>
              <a:t>generating</a:t>
            </a:r>
            <a:r>
              <a:rPr sz="1900" spc="-40" dirty="0">
                <a:latin typeface="Roboto"/>
                <a:cs typeface="Roboto"/>
              </a:rPr>
              <a:t> </a:t>
            </a:r>
            <a:r>
              <a:rPr sz="1900" spc="-25" dirty="0">
                <a:latin typeface="Roboto"/>
                <a:cs typeface="Roboto"/>
              </a:rPr>
              <a:t>leads</a:t>
            </a:r>
            <a:endParaRPr sz="1900">
              <a:latin typeface="Roboto"/>
              <a:cs typeface="Roboto"/>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5800" y="304800"/>
            <a:ext cx="10820400" cy="660400"/>
          </a:xfrm>
          <a:prstGeom prst="rect">
            <a:avLst/>
          </a:prstGeom>
        </p:spPr>
        <p:txBody>
          <a:bodyPr vert="horz" wrap="square" lIns="0" tIns="12700" rIns="0" bIns="0" rtlCol="0">
            <a:spAutoFit/>
          </a:bodyPr>
          <a:lstStyle/>
          <a:p>
            <a:pPr marL="3365500" marR="5080" indent="-3352800">
              <a:lnSpc>
                <a:spcPct val="109600"/>
              </a:lnSpc>
              <a:spcBef>
                <a:spcPts val="100"/>
              </a:spcBef>
            </a:pPr>
            <a:r>
              <a:rPr spc="-35" dirty="0"/>
              <a:t>Part </a:t>
            </a:r>
            <a:r>
              <a:rPr spc="-50" dirty="0"/>
              <a:t>4: </a:t>
            </a:r>
            <a:r>
              <a:rPr spc="-45" dirty="0"/>
              <a:t>Content </a:t>
            </a:r>
            <a:r>
              <a:rPr spc="-35" dirty="0"/>
              <a:t>Creation and </a:t>
            </a:r>
            <a:r>
              <a:rPr spc="-30" dirty="0"/>
              <a:t>Curation </a:t>
            </a:r>
            <a:r>
              <a:rPr spc="-55" dirty="0"/>
              <a:t>(Post </a:t>
            </a:r>
            <a:r>
              <a:rPr spc="-40" dirty="0"/>
              <a:t>creations, </a:t>
            </a:r>
            <a:r>
              <a:rPr spc="-35" dirty="0"/>
              <a:t>Designs/Video </a:t>
            </a:r>
            <a:r>
              <a:rPr spc="-40" dirty="0"/>
              <a:t>Editing, </a:t>
            </a:r>
            <a:r>
              <a:rPr spc="-10" dirty="0"/>
              <a:t>Ad </a:t>
            </a:r>
            <a:r>
              <a:rPr spc="-40" dirty="0"/>
              <a:t>Campaigns </a:t>
            </a:r>
            <a:r>
              <a:rPr spc="-30" dirty="0"/>
              <a:t>over Social </a:t>
            </a:r>
            <a:r>
              <a:rPr spc="-459" dirty="0"/>
              <a:t> </a:t>
            </a:r>
            <a:r>
              <a:rPr spc="-55" dirty="0"/>
              <a:t>M</a:t>
            </a:r>
            <a:r>
              <a:rPr dirty="0"/>
              <a:t>e</a:t>
            </a:r>
            <a:r>
              <a:rPr spc="-80" dirty="0"/>
              <a:t>d</a:t>
            </a:r>
            <a:r>
              <a:rPr spc="-10" dirty="0"/>
              <a:t>i</a:t>
            </a:r>
            <a:r>
              <a:rPr spc="-5" dirty="0"/>
              <a:t>a</a:t>
            </a:r>
            <a:r>
              <a:rPr spc="-95" dirty="0"/>
              <a:t> </a:t>
            </a:r>
            <a:r>
              <a:rPr spc="-125" dirty="0"/>
              <a:t>a</a:t>
            </a:r>
            <a:r>
              <a:rPr spc="25" dirty="0"/>
              <a:t>n</a:t>
            </a:r>
            <a:r>
              <a:rPr spc="-5" dirty="0"/>
              <a:t>d</a:t>
            </a:r>
            <a:r>
              <a:rPr spc="-45" dirty="0"/>
              <a:t> </a:t>
            </a:r>
            <a:r>
              <a:rPr spc="-60" dirty="0"/>
              <a:t>E</a:t>
            </a:r>
            <a:r>
              <a:rPr spc="-45" dirty="0"/>
              <a:t>m</a:t>
            </a:r>
            <a:r>
              <a:rPr spc="-125" dirty="0"/>
              <a:t>a</a:t>
            </a:r>
            <a:r>
              <a:rPr spc="-10" dirty="0"/>
              <a:t>i</a:t>
            </a:r>
            <a:r>
              <a:rPr spc="-5" dirty="0"/>
              <a:t>l</a:t>
            </a:r>
            <a:r>
              <a:rPr spc="-80" dirty="0"/>
              <a:t> </a:t>
            </a:r>
            <a:r>
              <a:rPr spc="40" dirty="0"/>
              <a:t>I</a:t>
            </a:r>
            <a:r>
              <a:rPr spc="-80" dirty="0"/>
              <a:t>d</a:t>
            </a:r>
            <a:r>
              <a:rPr dirty="0"/>
              <a:t>e</a:t>
            </a:r>
            <a:r>
              <a:rPr spc="-25" dirty="0"/>
              <a:t>a</a:t>
            </a:r>
            <a:r>
              <a:rPr spc="-65" dirty="0"/>
              <a:t>t</a:t>
            </a:r>
            <a:r>
              <a:rPr spc="-110" dirty="0"/>
              <a:t>i</a:t>
            </a:r>
            <a:r>
              <a:rPr spc="25" dirty="0"/>
              <a:t>o</a:t>
            </a:r>
            <a:r>
              <a:rPr spc="-10" dirty="0"/>
              <a:t>n</a:t>
            </a:r>
            <a:r>
              <a:rPr spc="-140" dirty="0"/>
              <a:t> </a:t>
            </a:r>
            <a:r>
              <a:rPr spc="-25" dirty="0"/>
              <a:t>a</a:t>
            </a:r>
            <a:r>
              <a:rPr spc="-75" dirty="0"/>
              <a:t>n</a:t>
            </a:r>
            <a:r>
              <a:rPr spc="-5" dirty="0"/>
              <a:t>d</a:t>
            </a:r>
            <a:r>
              <a:rPr spc="-45" dirty="0"/>
              <a:t> </a:t>
            </a:r>
            <a:r>
              <a:rPr spc="-10" dirty="0"/>
              <a:t>C</a:t>
            </a:r>
            <a:r>
              <a:rPr spc="30" dirty="0"/>
              <a:t>r</a:t>
            </a:r>
            <a:r>
              <a:rPr dirty="0"/>
              <a:t>e</a:t>
            </a:r>
            <a:r>
              <a:rPr spc="-125" dirty="0"/>
              <a:t>a</a:t>
            </a:r>
            <a:r>
              <a:rPr spc="-65" dirty="0"/>
              <a:t>t</a:t>
            </a:r>
            <a:r>
              <a:rPr spc="-10" dirty="0"/>
              <a:t>i</a:t>
            </a:r>
            <a:r>
              <a:rPr spc="-75" dirty="0"/>
              <a:t>o</a:t>
            </a:r>
            <a:r>
              <a:rPr spc="25" dirty="0"/>
              <a:t>n</a:t>
            </a:r>
            <a:r>
              <a:rPr spc="5" dirty="0"/>
              <a:t>)</a:t>
            </a:r>
          </a:p>
        </p:txBody>
      </p:sp>
      <p:sp>
        <p:nvSpPr>
          <p:cNvPr id="3" name="object 3"/>
          <p:cNvSpPr txBox="1"/>
          <p:nvPr/>
        </p:nvSpPr>
        <p:spPr>
          <a:xfrm>
            <a:off x="762000" y="1066800"/>
            <a:ext cx="6477000" cy="2690480"/>
          </a:xfrm>
          <a:prstGeom prst="rect">
            <a:avLst/>
          </a:prstGeom>
        </p:spPr>
        <p:txBody>
          <a:bodyPr vert="horz" wrap="square" lIns="0" tIns="12700" rIns="0" bIns="0" rtlCol="0">
            <a:spAutoFit/>
          </a:bodyPr>
          <a:lstStyle/>
          <a:p>
            <a:pPr marL="12700">
              <a:lnSpc>
                <a:spcPct val="100000"/>
              </a:lnSpc>
              <a:spcBef>
                <a:spcPts val="100"/>
              </a:spcBef>
            </a:pPr>
            <a:r>
              <a:rPr sz="2800" b="1" spc="-25" dirty="0">
                <a:solidFill>
                  <a:srgbClr val="424242"/>
                </a:solidFill>
                <a:latin typeface="Roboto"/>
                <a:cs typeface="Roboto"/>
              </a:rPr>
              <a:t>Social</a:t>
            </a:r>
            <a:r>
              <a:rPr sz="2800" b="1" spc="-55" dirty="0">
                <a:solidFill>
                  <a:srgbClr val="424242"/>
                </a:solidFill>
                <a:latin typeface="Roboto"/>
                <a:cs typeface="Roboto"/>
              </a:rPr>
              <a:t> </a:t>
            </a:r>
            <a:r>
              <a:rPr sz="2800" b="1" spc="-10" dirty="0">
                <a:solidFill>
                  <a:srgbClr val="424242"/>
                </a:solidFill>
                <a:latin typeface="Roboto"/>
                <a:cs typeface="Roboto"/>
              </a:rPr>
              <a:t>Media</a:t>
            </a:r>
            <a:r>
              <a:rPr sz="2800" b="1" spc="-110" dirty="0">
                <a:solidFill>
                  <a:srgbClr val="424242"/>
                </a:solidFill>
                <a:latin typeface="Roboto"/>
                <a:cs typeface="Roboto"/>
              </a:rPr>
              <a:t> </a:t>
            </a:r>
            <a:r>
              <a:rPr sz="2800" b="1" spc="55" dirty="0">
                <a:solidFill>
                  <a:srgbClr val="424242"/>
                </a:solidFill>
                <a:latin typeface="Roboto"/>
                <a:cs typeface="Roboto"/>
              </a:rPr>
              <a:t>Ad</a:t>
            </a:r>
            <a:r>
              <a:rPr sz="2800" b="1" spc="-90" dirty="0">
                <a:solidFill>
                  <a:srgbClr val="424242"/>
                </a:solidFill>
                <a:latin typeface="Roboto"/>
                <a:cs typeface="Roboto"/>
              </a:rPr>
              <a:t> </a:t>
            </a:r>
            <a:r>
              <a:rPr sz="2800" b="1" spc="-15" dirty="0">
                <a:solidFill>
                  <a:srgbClr val="424242"/>
                </a:solidFill>
                <a:latin typeface="Roboto"/>
                <a:cs typeface="Roboto"/>
              </a:rPr>
              <a:t>Campaigns</a:t>
            </a:r>
            <a:endParaRPr sz="2800">
              <a:latin typeface="Roboto"/>
              <a:cs typeface="Roboto"/>
            </a:endParaRPr>
          </a:p>
          <a:p>
            <a:pPr marL="228600">
              <a:lnSpc>
                <a:spcPct val="100000"/>
              </a:lnSpc>
              <a:spcBef>
                <a:spcPts val="5"/>
              </a:spcBef>
            </a:pPr>
            <a:endParaRPr lang="en-IN" sz="3250" b="1" spc="-5" dirty="0" smtClean="0">
              <a:latin typeface="Roboto"/>
              <a:cs typeface="Roboto"/>
            </a:endParaRPr>
          </a:p>
          <a:p>
            <a:pPr marL="228600">
              <a:lnSpc>
                <a:spcPct val="100000"/>
              </a:lnSpc>
              <a:spcBef>
                <a:spcPts val="5"/>
              </a:spcBef>
            </a:pPr>
            <a:r>
              <a:rPr lang="en-IN" b="1" spc="-5" dirty="0" smtClean="0">
                <a:latin typeface="Roboto"/>
                <a:cs typeface="Roboto"/>
              </a:rPr>
              <a:t>BRAND AWARENESS</a:t>
            </a:r>
            <a:r>
              <a:rPr sz="1900" b="1" spc="-5" smtClean="0">
                <a:latin typeface="Roboto"/>
                <a:cs typeface="Roboto"/>
              </a:rPr>
              <a:t>:</a:t>
            </a:r>
            <a:endParaRPr lang="en-IN" sz="1900" b="1" spc="-5" dirty="0" smtClean="0">
              <a:latin typeface="Roboto"/>
              <a:cs typeface="Roboto"/>
            </a:endParaRPr>
          </a:p>
          <a:p>
            <a:pPr marL="228600">
              <a:lnSpc>
                <a:spcPct val="100000"/>
              </a:lnSpc>
              <a:spcBef>
                <a:spcPts val="5"/>
              </a:spcBef>
            </a:pPr>
            <a:r>
              <a:rPr lang="en-IN" sz="1900" b="1" spc="-5" dirty="0" smtClean="0">
                <a:latin typeface="Roboto"/>
                <a:cs typeface="Roboto"/>
              </a:rPr>
              <a:t>Targeting:</a:t>
            </a:r>
            <a:r>
              <a:rPr lang="en-IN" sz="1900" spc="-5" dirty="0" smtClean="0">
                <a:latin typeface="Roboto"/>
                <a:cs typeface="Roboto"/>
              </a:rPr>
              <a:t> location all over </a:t>
            </a:r>
            <a:r>
              <a:rPr lang="en-IN" sz="1900" spc="-5" dirty="0" err="1" smtClean="0">
                <a:latin typeface="Roboto"/>
                <a:cs typeface="Roboto"/>
              </a:rPr>
              <a:t>india</a:t>
            </a:r>
            <a:r>
              <a:rPr lang="en-IN" sz="1900" spc="-5" dirty="0" smtClean="0">
                <a:latin typeface="Roboto"/>
                <a:cs typeface="Roboto"/>
              </a:rPr>
              <a:t>, all genders interest: </a:t>
            </a:r>
            <a:r>
              <a:rPr lang="en-IN" sz="1900" spc="-5" dirty="0" err="1" smtClean="0">
                <a:latin typeface="Roboto"/>
                <a:cs typeface="Roboto"/>
              </a:rPr>
              <a:t>dabur,haldiram’s,acchi,patanjali</a:t>
            </a:r>
            <a:endParaRPr lang="en-IN" sz="1900" spc="-5" dirty="0" smtClean="0">
              <a:latin typeface="Roboto"/>
              <a:cs typeface="Roboto"/>
            </a:endParaRPr>
          </a:p>
          <a:p>
            <a:pPr marL="228600">
              <a:lnSpc>
                <a:spcPct val="100000"/>
              </a:lnSpc>
              <a:spcBef>
                <a:spcPts val="5"/>
              </a:spcBef>
            </a:pPr>
            <a:endParaRPr lang="en-IN" sz="1900" spc="-5" dirty="0" smtClean="0">
              <a:latin typeface="Roboto"/>
              <a:cs typeface="Roboto"/>
            </a:endParaRPr>
          </a:p>
          <a:p>
            <a:pPr marL="228600">
              <a:lnSpc>
                <a:spcPct val="100000"/>
              </a:lnSpc>
              <a:spcBef>
                <a:spcPts val="5"/>
              </a:spcBef>
            </a:pPr>
            <a:endParaRPr sz="1900">
              <a:latin typeface="Roboto"/>
              <a:cs typeface="Roboto"/>
            </a:endParaRPr>
          </a:p>
          <a:p>
            <a:pPr>
              <a:lnSpc>
                <a:spcPct val="100000"/>
              </a:lnSpc>
              <a:spcBef>
                <a:spcPts val="35"/>
              </a:spcBef>
            </a:pPr>
            <a:endParaRPr sz="1850">
              <a:latin typeface="Roboto"/>
              <a:cs typeface="Roboto"/>
            </a:endParaRPr>
          </a:p>
        </p:txBody>
      </p:sp>
      <p:pic>
        <p:nvPicPr>
          <p:cNvPr id="4" name="Picture 3" descr="MTR T1.png"/>
          <p:cNvPicPr>
            <a:picLocks noChangeAspect="1"/>
          </p:cNvPicPr>
          <p:nvPr/>
        </p:nvPicPr>
        <p:blipFill>
          <a:blip r:embed="rId2"/>
          <a:stretch>
            <a:fillRect/>
          </a:stretch>
        </p:blipFill>
        <p:spPr>
          <a:xfrm>
            <a:off x="8153400" y="914400"/>
            <a:ext cx="3381376" cy="579120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5800" y="304800"/>
            <a:ext cx="10820400" cy="660400"/>
          </a:xfrm>
          <a:prstGeom prst="rect">
            <a:avLst/>
          </a:prstGeom>
        </p:spPr>
        <p:txBody>
          <a:bodyPr vert="horz" wrap="square" lIns="0" tIns="12700" rIns="0" bIns="0" rtlCol="0">
            <a:spAutoFit/>
          </a:bodyPr>
          <a:lstStyle/>
          <a:p>
            <a:pPr marL="3365500" marR="5080" indent="-3352800">
              <a:lnSpc>
                <a:spcPct val="109600"/>
              </a:lnSpc>
              <a:spcBef>
                <a:spcPts val="100"/>
              </a:spcBef>
            </a:pPr>
            <a:r>
              <a:rPr spc="-35" dirty="0"/>
              <a:t>Part </a:t>
            </a:r>
            <a:r>
              <a:rPr spc="-50" dirty="0"/>
              <a:t>4: </a:t>
            </a:r>
            <a:r>
              <a:rPr spc="-45" dirty="0"/>
              <a:t>Content </a:t>
            </a:r>
            <a:r>
              <a:rPr spc="-35" dirty="0"/>
              <a:t>Creation and </a:t>
            </a:r>
            <a:r>
              <a:rPr spc="-30" dirty="0"/>
              <a:t>Curation </a:t>
            </a:r>
            <a:r>
              <a:rPr spc="-55" dirty="0"/>
              <a:t>(Post </a:t>
            </a:r>
            <a:r>
              <a:rPr spc="-40" dirty="0"/>
              <a:t>creations, </a:t>
            </a:r>
            <a:r>
              <a:rPr spc="-35" dirty="0"/>
              <a:t>Designs/Video </a:t>
            </a:r>
            <a:r>
              <a:rPr spc="-40" dirty="0"/>
              <a:t>Editing, </a:t>
            </a:r>
            <a:r>
              <a:rPr spc="-10" dirty="0"/>
              <a:t>Ad </a:t>
            </a:r>
            <a:r>
              <a:rPr spc="-40" dirty="0"/>
              <a:t>Campaigns </a:t>
            </a:r>
            <a:r>
              <a:rPr spc="-30" dirty="0"/>
              <a:t>over Social </a:t>
            </a:r>
            <a:r>
              <a:rPr spc="-459" dirty="0"/>
              <a:t> </a:t>
            </a:r>
            <a:r>
              <a:rPr spc="-55" dirty="0"/>
              <a:t>M</a:t>
            </a:r>
            <a:r>
              <a:rPr dirty="0"/>
              <a:t>e</a:t>
            </a:r>
            <a:r>
              <a:rPr spc="-80" dirty="0"/>
              <a:t>d</a:t>
            </a:r>
            <a:r>
              <a:rPr spc="-10" dirty="0"/>
              <a:t>i</a:t>
            </a:r>
            <a:r>
              <a:rPr spc="-5" dirty="0"/>
              <a:t>a</a:t>
            </a:r>
            <a:r>
              <a:rPr spc="-95" dirty="0"/>
              <a:t> </a:t>
            </a:r>
            <a:r>
              <a:rPr spc="-125" dirty="0"/>
              <a:t>a</a:t>
            </a:r>
            <a:r>
              <a:rPr spc="25" dirty="0"/>
              <a:t>n</a:t>
            </a:r>
            <a:r>
              <a:rPr spc="-5" dirty="0"/>
              <a:t>d</a:t>
            </a:r>
            <a:r>
              <a:rPr spc="-45" dirty="0"/>
              <a:t> </a:t>
            </a:r>
            <a:r>
              <a:rPr spc="-60" dirty="0"/>
              <a:t>E</a:t>
            </a:r>
            <a:r>
              <a:rPr spc="-45" dirty="0"/>
              <a:t>m</a:t>
            </a:r>
            <a:r>
              <a:rPr spc="-125" dirty="0"/>
              <a:t>a</a:t>
            </a:r>
            <a:r>
              <a:rPr spc="-10" dirty="0"/>
              <a:t>i</a:t>
            </a:r>
            <a:r>
              <a:rPr spc="-5" dirty="0"/>
              <a:t>l</a:t>
            </a:r>
            <a:r>
              <a:rPr spc="-80" dirty="0"/>
              <a:t> </a:t>
            </a:r>
            <a:r>
              <a:rPr spc="40" dirty="0"/>
              <a:t>I</a:t>
            </a:r>
            <a:r>
              <a:rPr spc="-80" dirty="0"/>
              <a:t>d</a:t>
            </a:r>
            <a:r>
              <a:rPr dirty="0"/>
              <a:t>e</a:t>
            </a:r>
            <a:r>
              <a:rPr spc="-25" dirty="0"/>
              <a:t>a</a:t>
            </a:r>
            <a:r>
              <a:rPr spc="-65" dirty="0"/>
              <a:t>t</a:t>
            </a:r>
            <a:r>
              <a:rPr spc="-110" dirty="0"/>
              <a:t>i</a:t>
            </a:r>
            <a:r>
              <a:rPr spc="25" dirty="0"/>
              <a:t>o</a:t>
            </a:r>
            <a:r>
              <a:rPr spc="-10" dirty="0"/>
              <a:t>n</a:t>
            </a:r>
            <a:r>
              <a:rPr spc="-140" dirty="0"/>
              <a:t> </a:t>
            </a:r>
            <a:r>
              <a:rPr spc="-25" dirty="0"/>
              <a:t>a</a:t>
            </a:r>
            <a:r>
              <a:rPr spc="-75" dirty="0"/>
              <a:t>n</a:t>
            </a:r>
            <a:r>
              <a:rPr spc="-5" dirty="0"/>
              <a:t>d</a:t>
            </a:r>
            <a:r>
              <a:rPr spc="-45" dirty="0"/>
              <a:t> </a:t>
            </a:r>
            <a:r>
              <a:rPr spc="-10" dirty="0"/>
              <a:t>C</a:t>
            </a:r>
            <a:r>
              <a:rPr spc="30" dirty="0"/>
              <a:t>r</a:t>
            </a:r>
            <a:r>
              <a:rPr dirty="0"/>
              <a:t>e</a:t>
            </a:r>
            <a:r>
              <a:rPr spc="-125" dirty="0"/>
              <a:t>a</a:t>
            </a:r>
            <a:r>
              <a:rPr spc="-65" dirty="0"/>
              <a:t>t</a:t>
            </a:r>
            <a:r>
              <a:rPr spc="-10" dirty="0"/>
              <a:t>i</a:t>
            </a:r>
            <a:r>
              <a:rPr spc="-75" dirty="0"/>
              <a:t>o</a:t>
            </a:r>
            <a:r>
              <a:rPr spc="25" dirty="0"/>
              <a:t>n</a:t>
            </a:r>
            <a:r>
              <a:rPr spc="5" dirty="0"/>
              <a:t>)</a:t>
            </a:r>
          </a:p>
        </p:txBody>
      </p:sp>
      <p:sp>
        <p:nvSpPr>
          <p:cNvPr id="3" name="object 3"/>
          <p:cNvSpPr txBox="1"/>
          <p:nvPr/>
        </p:nvSpPr>
        <p:spPr>
          <a:xfrm>
            <a:off x="762000" y="1066800"/>
            <a:ext cx="5715000" cy="2690480"/>
          </a:xfrm>
          <a:prstGeom prst="rect">
            <a:avLst/>
          </a:prstGeom>
        </p:spPr>
        <p:txBody>
          <a:bodyPr vert="horz" wrap="square" lIns="0" tIns="12700" rIns="0" bIns="0" rtlCol="0">
            <a:spAutoFit/>
          </a:bodyPr>
          <a:lstStyle/>
          <a:p>
            <a:pPr marL="12700">
              <a:lnSpc>
                <a:spcPct val="100000"/>
              </a:lnSpc>
              <a:spcBef>
                <a:spcPts val="100"/>
              </a:spcBef>
            </a:pPr>
            <a:r>
              <a:rPr sz="2800" b="1" spc="-25" dirty="0">
                <a:solidFill>
                  <a:srgbClr val="424242"/>
                </a:solidFill>
                <a:latin typeface="Roboto"/>
                <a:cs typeface="Roboto"/>
              </a:rPr>
              <a:t>Social</a:t>
            </a:r>
            <a:r>
              <a:rPr sz="2800" b="1" spc="-55" dirty="0">
                <a:solidFill>
                  <a:srgbClr val="424242"/>
                </a:solidFill>
                <a:latin typeface="Roboto"/>
                <a:cs typeface="Roboto"/>
              </a:rPr>
              <a:t> </a:t>
            </a:r>
            <a:r>
              <a:rPr sz="2800" b="1" spc="-10" dirty="0">
                <a:solidFill>
                  <a:srgbClr val="424242"/>
                </a:solidFill>
                <a:latin typeface="Roboto"/>
                <a:cs typeface="Roboto"/>
              </a:rPr>
              <a:t>Media</a:t>
            </a:r>
            <a:r>
              <a:rPr sz="2800" b="1" spc="-110" dirty="0">
                <a:solidFill>
                  <a:srgbClr val="424242"/>
                </a:solidFill>
                <a:latin typeface="Roboto"/>
                <a:cs typeface="Roboto"/>
              </a:rPr>
              <a:t> </a:t>
            </a:r>
            <a:r>
              <a:rPr sz="2800" b="1" spc="55">
                <a:solidFill>
                  <a:srgbClr val="424242"/>
                </a:solidFill>
                <a:latin typeface="Roboto"/>
                <a:cs typeface="Roboto"/>
              </a:rPr>
              <a:t>Ad</a:t>
            </a:r>
            <a:r>
              <a:rPr sz="2800" b="1" spc="-90">
                <a:solidFill>
                  <a:srgbClr val="424242"/>
                </a:solidFill>
                <a:latin typeface="Roboto"/>
                <a:cs typeface="Roboto"/>
              </a:rPr>
              <a:t> </a:t>
            </a:r>
            <a:r>
              <a:rPr sz="2800" b="1" spc="-15" smtClean="0">
                <a:solidFill>
                  <a:srgbClr val="424242"/>
                </a:solidFill>
                <a:latin typeface="Roboto"/>
                <a:cs typeface="Roboto"/>
              </a:rPr>
              <a:t>Campaigns</a:t>
            </a:r>
            <a:endParaRPr sz="2800" smtClean="0">
              <a:latin typeface="Roboto"/>
              <a:cs typeface="Roboto"/>
            </a:endParaRPr>
          </a:p>
          <a:p>
            <a:pPr marL="228600">
              <a:lnSpc>
                <a:spcPct val="100000"/>
              </a:lnSpc>
              <a:spcBef>
                <a:spcPts val="5"/>
              </a:spcBef>
            </a:pPr>
            <a:endParaRPr lang="en-IN" sz="3250" b="1" spc="-5" dirty="0" smtClean="0">
              <a:latin typeface="Roboto"/>
              <a:cs typeface="Roboto"/>
            </a:endParaRPr>
          </a:p>
          <a:p>
            <a:pPr marL="228600">
              <a:spcBef>
                <a:spcPts val="5"/>
              </a:spcBef>
            </a:pPr>
            <a:r>
              <a:rPr lang="en-IN" sz="1900" b="1" spc="-5" dirty="0" smtClean="0">
                <a:latin typeface="Roboto"/>
                <a:cs typeface="Roboto"/>
              </a:rPr>
              <a:t>DRIVING WEBSITE TRAFFIC</a:t>
            </a:r>
            <a:r>
              <a:rPr sz="1900" b="1" spc="-5" smtClean="0">
                <a:latin typeface="Roboto"/>
                <a:cs typeface="Roboto"/>
              </a:rPr>
              <a:t>:</a:t>
            </a:r>
            <a:r>
              <a:rPr lang="en-IN" sz="1900" b="1" spc="-5" dirty="0" smtClean="0">
                <a:latin typeface="Roboto"/>
                <a:cs typeface="Roboto"/>
              </a:rPr>
              <a:t>Targeting:</a:t>
            </a:r>
            <a:r>
              <a:rPr lang="en-IN" sz="1900" spc="-5" dirty="0" smtClean="0">
                <a:latin typeface="Roboto"/>
                <a:cs typeface="Roboto"/>
              </a:rPr>
              <a:t> location all over </a:t>
            </a:r>
            <a:r>
              <a:rPr lang="en-IN" sz="1900" spc="-5" dirty="0" err="1" smtClean="0">
                <a:latin typeface="Roboto"/>
                <a:cs typeface="Roboto"/>
              </a:rPr>
              <a:t>india</a:t>
            </a:r>
            <a:r>
              <a:rPr lang="en-IN" sz="1900" spc="-5" dirty="0" smtClean="0">
                <a:latin typeface="Roboto"/>
                <a:cs typeface="Roboto"/>
              </a:rPr>
              <a:t>, all genders interest: </a:t>
            </a:r>
            <a:r>
              <a:rPr lang="en-IN" sz="1900" spc="-5" dirty="0" err="1" smtClean="0">
                <a:latin typeface="Roboto"/>
                <a:cs typeface="Roboto"/>
              </a:rPr>
              <a:t>dabur,haldiram’s,acchi,patanjali</a:t>
            </a:r>
            <a:endParaRPr lang="en-IN" sz="1900" spc="-5" dirty="0" smtClean="0">
              <a:latin typeface="Roboto"/>
              <a:cs typeface="Roboto"/>
            </a:endParaRPr>
          </a:p>
          <a:p>
            <a:pPr marL="228600">
              <a:lnSpc>
                <a:spcPct val="100000"/>
              </a:lnSpc>
              <a:spcBef>
                <a:spcPts val="5"/>
              </a:spcBef>
            </a:pPr>
            <a:endParaRPr lang="en-IN" sz="1900" b="1" spc="-5" dirty="0" smtClean="0">
              <a:latin typeface="Roboto"/>
              <a:cs typeface="Roboto"/>
            </a:endParaRPr>
          </a:p>
          <a:p>
            <a:pPr marL="228600">
              <a:lnSpc>
                <a:spcPct val="100000"/>
              </a:lnSpc>
              <a:spcBef>
                <a:spcPts val="5"/>
              </a:spcBef>
            </a:pPr>
            <a:endParaRPr sz="1900">
              <a:latin typeface="Roboto"/>
              <a:cs typeface="Roboto"/>
            </a:endParaRPr>
          </a:p>
          <a:p>
            <a:pPr>
              <a:lnSpc>
                <a:spcPct val="100000"/>
              </a:lnSpc>
              <a:spcBef>
                <a:spcPts val="35"/>
              </a:spcBef>
            </a:pPr>
            <a:endParaRPr sz="1850">
              <a:latin typeface="Roboto"/>
              <a:cs typeface="Roboto"/>
            </a:endParaRPr>
          </a:p>
        </p:txBody>
      </p:sp>
      <p:pic>
        <p:nvPicPr>
          <p:cNvPr id="5" name="Picture 4" descr="mtr t2.png"/>
          <p:cNvPicPr>
            <a:picLocks noChangeAspect="1"/>
          </p:cNvPicPr>
          <p:nvPr/>
        </p:nvPicPr>
        <p:blipFill>
          <a:blip r:embed="rId2"/>
          <a:stretch>
            <a:fillRect/>
          </a:stretch>
        </p:blipFill>
        <p:spPr>
          <a:xfrm>
            <a:off x="8305800" y="1066800"/>
            <a:ext cx="2924175" cy="541020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5800" y="304800"/>
            <a:ext cx="10820400" cy="660400"/>
          </a:xfrm>
          <a:prstGeom prst="rect">
            <a:avLst/>
          </a:prstGeom>
        </p:spPr>
        <p:txBody>
          <a:bodyPr vert="horz" wrap="square" lIns="0" tIns="12700" rIns="0" bIns="0" rtlCol="0">
            <a:spAutoFit/>
          </a:bodyPr>
          <a:lstStyle/>
          <a:p>
            <a:pPr marL="3365500" marR="5080" indent="-3352800">
              <a:lnSpc>
                <a:spcPct val="109600"/>
              </a:lnSpc>
              <a:spcBef>
                <a:spcPts val="100"/>
              </a:spcBef>
            </a:pPr>
            <a:r>
              <a:rPr spc="-35" dirty="0"/>
              <a:t>Part </a:t>
            </a:r>
            <a:r>
              <a:rPr spc="-50" dirty="0"/>
              <a:t>4: </a:t>
            </a:r>
            <a:r>
              <a:rPr spc="-45" dirty="0"/>
              <a:t>Content </a:t>
            </a:r>
            <a:r>
              <a:rPr spc="-35" dirty="0"/>
              <a:t>Creation and </a:t>
            </a:r>
            <a:r>
              <a:rPr spc="-30" dirty="0"/>
              <a:t>Curation </a:t>
            </a:r>
            <a:r>
              <a:rPr spc="-55" dirty="0"/>
              <a:t>(Post </a:t>
            </a:r>
            <a:r>
              <a:rPr spc="-40" dirty="0"/>
              <a:t>creations, </a:t>
            </a:r>
            <a:r>
              <a:rPr spc="-35" dirty="0"/>
              <a:t>Designs/Video </a:t>
            </a:r>
            <a:r>
              <a:rPr spc="-40" dirty="0"/>
              <a:t>Editing, </a:t>
            </a:r>
            <a:r>
              <a:rPr spc="-10" dirty="0"/>
              <a:t>Ad </a:t>
            </a:r>
            <a:r>
              <a:rPr spc="-40" dirty="0"/>
              <a:t>Campaigns </a:t>
            </a:r>
            <a:r>
              <a:rPr spc="-30" dirty="0"/>
              <a:t>over Social </a:t>
            </a:r>
            <a:r>
              <a:rPr spc="-459" dirty="0"/>
              <a:t> </a:t>
            </a:r>
            <a:r>
              <a:rPr spc="-55" dirty="0"/>
              <a:t>M</a:t>
            </a:r>
            <a:r>
              <a:rPr dirty="0"/>
              <a:t>e</a:t>
            </a:r>
            <a:r>
              <a:rPr spc="-80" dirty="0"/>
              <a:t>d</a:t>
            </a:r>
            <a:r>
              <a:rPr spc="-10" dirty="0"/>
              <a:t>i</a:t>
            </a:r>
            <a:r>
              <a:rPr spc="-5" dirty="0"/>
              <a:t>a</a:t>
            </a:r>
            <a:r>
              <a:rPr spc="-95" dirty="0"/>
              <a:t> </a:t>
            </a:r>
            <a:r>
              <a:rPr spc="-125" dirty="0"/>
              <a:t>a</a:t>
            </a:r>
            <a:r>
              <a:rPr spc="25" dirty="0"/>
              <a:t>n</a:t>
            </a:r>
            <a:r>
              <a:rPr spc="-5" dirty="0"/>
              <a:t>d</a:t>
            </a:r>
            <a:r>
              <a:rPr spc="-45" dirty="0"/>
              <a:t> </a:t>
            </a:r>
            <a:r>
              <a:rPr spc="-60" dirty="0"/>
              <a:t>E</a:t>
            </a:r>
            <a:r>
              <a:rPr spc="-45" dirty="0"/>
              <a:t>m</a:t>
            </a:r>
            <a:r>
              <a:rPr spc="-125" dirty="0"/>
              <a:t>a</a:t>
            </a:r>
            <a:r>
              <a:rPr spc="-10" dirty="0"/>
              <a:t>i</a:t>
            </a:r>
            <a:r>
              <a:rPr spc="-5" dirty="0"/>
              <a:t>l</a:t>
            </a:r>
            <a:r>
              <a:rPr spc="-80" dirty="0"/>
              <a:t> </a:t>
            </a:r>
            <a:r>
              <a:rPr spc="40" dirty="0"/>
              <a:t>I</a:t>
            </a:r>
            <a:r>
              <a:rPr spc="-80" dirty="0"/>
              <a:t>d</a:t>
            </a:r>
            <a:r>
              <a:rPr dirty="0"/>
              <a:t>e</a:t>
            </a:r>
            <a:r>
              <a:rPr spc="-25" dirty="0"/>
              <a:t>a</a:t>
            </a:r>
            <a:r>
              <a:rPr spc="-65" dirty="0"/>
              <a:t>t</a:t>
            </a:r>
            <a:r>
              <a:rPr spc="-110" dirty="0"/>
              <a:t>i</a:t>
            </a:r>
            <a:r>
              <a:rPr spc="25" dirty="0"/>
              <a:t>o</a:t>
            </a:r>
            <a:r>
              <a:rPr spc="-10" dirty="0"/>
              <a:t>n</a:t>
            </a:r>
            <a:r>
              <a:rPr spc="-140" dirty="0"/>
              <a:t> </a:t>
            </a:r>
            <a:r>
              <a:rPr spc="-25" dirty="0"/>
              <a:t>a</a:t>
            </a:r>
            <a:r>
              <a:rPr spc="-75" dirty="0"/>
              <a:t>n</a:t>
            </a:r>
            <a:r>
              <a:rPr spc="-5" dirty="0"/>
              <a:t>d</a:t>
            </a:r>
            <a:r>
              <a:rPr spc="-45" dirty="0"/>
              <a:t> </a:t>
            </a:r>
            <a:r>
              <a:rPr spc="-10" dirty="0"/>
              <a:t>C</a:t>
            </a:r>
            <a:r>
              <a:rPr spc="30" dirty="0"/>
              <a:t>r</a:t>
            </a:r>
            <a:r>
              <a:rPr dirty="0"/>
              <a:t>e</a:t>
            </a:r>
            <a:r>
              <a:rPr spc="-125" dirty="0"/>
              <a:t>a</a:t>
            </a:r>
            <a:r>
              <a:rPr spc="-65" dirty="0"/>
              <a:t>t</a:t>
            </a:r>
            <a:r>
              <a:rPr spc="-10" dirty="0"/>
              <a:t>i</a:t>
            </a:r>
            <a:r>
              <a:rPr spc="-75" dirty="0"/>
              <a:t>o</a:t>
            </a:r>
            <a:r>
              <a:rPr spc="25" dirty="0"/>
              <a:t>n</a:t>
            </a:r>
            <a:r>
              <a:rPr spc="5" dirty="0"/>
              <a:t>)</a:t>
            </a:r>
          </a:p>
        </p:txBody>
      </p:sp>
      <p:sp>
        <p:nvSpPr>
          <p:cNvPr id="3" name="object 3"/>
          <p:cNvSpPr txBox="1"/>
          <p:nvPr/>
        </p:nvSpPr>
        <p:spPr>
          <a:xfrm>
            <a:off x="762000" y="1066800"/>
            <a:ext cx="6705600" cy="2690480"/>
          </a:xfrm>
          <a:prstGeom prst="rect">
            <a:avLst/>
          </a:prstGeom>
        </p:spPr>
        <p:txBody>
          <a:bodyPr vert="horz" wrap="square" lIns="0" tIns="12700" rIns="0" bIns="0" rtlCol="0">
            <a:spAutoFit/>
          </a:bodyPr>
          <a:lstStyle/>
          <a:p>
            <a:pPr marL="12700">
              <a:lnSpc>
                <a:spcPct val="100000"/>
              </a:lnSpc>
              <a:spcBef>
                <a:spcPts val="100"/>
              </a:spcBef>
            </a:pPr>
            <a:r>
              <a:rPr sz="2800" b="1" spc="-25" dirty="0">
                <a:solidFill>
                  <a:srgbClr val="424242"/>
                </a:solidFill>
                <a:latin typeface="Roboto"/>
                <a:cs typeface="Roboto"/>
              </a:rPr>
              <a:t>Social</a:t>
            </a:r>
            <a:r>
              <a:rPr sz="2800" b="1" spc="-55" dirty="0">
                <a:solidFill>
                  <a:srgbClr val="424242"/>
                </a:solidFill>
                <a:latin typeface="Roboto"/>
                <a:cs typeface="Roboto"/>
              </a:rPr>
              <a:t> </a:t>
            </a:r>
            <a:r>
              <a:rPr sz="2800" b="1" spc="-10" dirty="0">
                <a:solidFill>
                  <a:srgbClr val="424242"/>
                </a:solidFill>
                <a:latin typeface="Roboto"/>
                <a:cs typeface="Roboto"/>
              </a:rPr>
              <a:t>Media</a:t>
            </a:r>
            <a:r>
              <a:rPr sz="2800" b="1" spc="-110" dirty="0">
                <a:solidFill>
                  <a:srgbClr val="424242"/>
                </a:solidFill>
                <a:latin typeface="Roboto"/>
                <a:cs typeface="Roboto"/>
              </a:rPr>
              <a:t> </a:t>
            </a:r>
            <a:r>
              <a:rPr sz="2800" b="1" spc="55">
                <a:solidFill>
                  <a:srgbClr val="424242"/>
                </a:solidFill>
                <a:latin typeface="Roboto"/>
                <a:cs typeface="Roboto"/>
              </a:rPr>
              <a:t>Ad</a:t>
            </a:r>
            <a:r>
              <a:rPr sz="2800" b="1" spc="-90">
                <a:solidFill>
                  <a:srgbClr val="424242"/>
                </a:solidFill>
                <a:latin typeface="Roboto"/>
                <a:cs typeface="Roboto"/>
              </a:rPr>
              <a:t> </a:t>
            </a:r>
            <a:r>
              <a:rPr sz="2800" b="1" spc="-15" smtClean="0">
                <a:solidFill>
                  <a:srgbClr val="424242"/>
                </a:solidFill>
                <a:latin typeface="Roboto"/>
                <a:cs typeface="Roboto"/>
              </a:rPr>
              <a:t>Campaigns</a:t>
            </a:r>
            <a:endParaRPr sz="2800" smtClean="0">
              <a:latin typeface="Roboto"/>
              <a:cs typeface="Roboto"/>
            </a:endParaRPr>
          </a:p>
          <a:p>
            <a:pPr marL="228600">
              <a:lnSpc>
                <a:spcPct val="100000"/>
              </a:lnSpc>
              <a:spcBef>
                <a:spcPts val="5"/>
              </a:spcBef>
            </a:pPr>
            <a:endParaRPr lang="en-IN" sz="3250" b="1" spc="-5" dirty="0" smtClean="0">
              <a:latin typeface="Roboto"/>
              <a:cs typeface="Roboto"/>
            </a:endParaRPr>
          </a:p>
          <a:p>
            <a:pPr marL="228600">
              <a:spcBef>
                <a:spcPts val="5"/>
              </a:spcBef>
            </a:pPr>
            <a:r>
              <a:rPr lang="en-IN" sz="1900" b="1" spc="-5" dirty="0" smtClean="0">
                <a:latin typeface="Roboto"/>
                <a:cs typeface="Roboto"/>
              </a:rPr>
              <a:t>LEAD GENERATION </a:t>
            </a:r>
            <a:r>
              <a:rPr sz="1900" b="1" spc="-5" smtClean="0">
                <a:latin typeface="Roboto"/>
                <a:cs typeface="Roboto"/>
              </a:rPr>
              <a:t>:</a:t>
            </a:r>
            <a:r>
              <a:rPr lang="en-IN" sz="1900" b="1" spc="-5" dirty="0" smtClean="0">
                <a:latin typeface="Roboto"/>
                <a:cs typeface="Roboto"/>
              </a:rPr>
              <a:t>Targeting:</a:t>
            </a:r>
            <a:r>
              <a:rPr lang="en-IN" sz="1900" spc="-5" dirty="0" smtClean="0">
                <a:latin typeface="Roboto"/>
                <a:cs typeface="Roboto"/>
              </a:rPr>
              <a:t> location all over </a:t>
            </a:r>
            <a:r>
              <a:rPr lang="en-IN" sz="1900" spc="-5" dirty="0" err="1" smtClean="0">
                <a:latin typeface="Roboto"/>
                <a:cs typeface="Roboto"/>
              </a:rPr>
              <a:t>india</a:t>
            </a:r>
            <a:r>
              <a:rPr lang="en-IN" sz="1900" spc="-5" dirty="0" smtClean="0">
                <a:latin typeface="Roboto"/>
                <a:cs typeface="Roboto"/>
              </a:rPr>
              <a:t>, all genders interest: </a:t>
            </a:r>
            <a:r>
              <a:rPr lang="en-IN" sz="1900" spc="-5" dirty="0" err="1" smtClean="0">
                <a:latin typeface="Roboto"/>
                <a:cs typeface="Roboto"/>
              </a:rPr>
              <a:t>dabur,haldiram’s,acchi,patanjali</a:t>
            </a:r>
            <a:r>
              <a:rPr lang="en-IN" sz="1900" spc="-5" dirty="0" smtClean="0">
                <a:latin typeface="Roboto"/>
                <a:cs typeface="Roboto"/>
              </a:rPr>
              <a:t>.</a:t>
            </a:r>
            <a:endParaRPr lang="en-IN" sz="1900" spc="-5" dirty="0" smtClean="0">
              <a:latin typeface="Roboto"/>
              <a:cs typeface="Roboto"/>
            </a:endParaRPr>
          </a:p>
          <a:p>
            <a:pPr marL="228600">
              <a:lnSpc>
                <a:spcPct val="100000"/>
              </a:lnSpc>
              <a:spcBef>
                <a:spcPts val="5"/>
              </a:spcBef>
            </a:pPr>
            <a:endParaRPr lang="en-IN" sz="1900" b="1" spc="-5" dirty="0" smtClean="0">
              <a:latin typeface="Roboto"/>
              <a:cs typeface="Roboto"/>
            </a:endParaRPr>
          </a:p>
          <a:p>
            <a:pPr marL="228600">
              <a:lnSpc>
                <a:spcPct val="100000"/>
              </a:lnSpc>
              <a:spcBef>
                <a:spcPts val="5"/>
              </a:spcBef>
            </a:pPr>
            <a:endParaRPr sz="1900">
              <a:latin typeface="Roboto"/>
              <a:cs typeface="Roboto"/>
            </a:endParaRPr>
          </a:p>
          <a:p>
            <a:pPr>
              <a:lnSpc>
                <a:spcPct val="100000"/>
              </a:lnSpc>
              <a:spcBef>
                <a:spcPts val="35"/>
              </a:spcBef>
            </a:pPr>
            <a:endParaRPr sz="1850">
              <a:latin typeface="Roboto"/>
              <a:cs typeface="Roboto"/>
            </a:endParaRPr>
          </a:p>
        </p:txBody>
      </p:sp>
      <p:pic>
        <p:nvPicPr>
          <p:cNvPr id="6" name="Picture 5" descr="mtr t3.png"/>
          <p:cNvPicPr>
            <a:picLocks noChangeAspect="1"/>
          </p:cNvPicPr>
          <p:nvPr/>
        </p:nvPicPr>
        <p:blipFill>
          <a:blip r:embed="rId2"/>
          <a:stretch>
            <a:fillRect/>
          </a:stretch>
        </p:blipFill>
        <p:spPr>
          <a:xfrm>
            <a:off x="8686800" y="1143000"/>
            <a:ext cx="2819400" cy="54864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43000" y="304800"/>
            <a:ext cx="9828530" cy="914400"/>
          </a:xfrm>
          <a:prstGeom prst="rect">
            <a:avLst/>
          </a:prstGeom>
        </p:spPr>
        <p:txBody>
          <a:bodyPr vert="horz" wrap="square" lIns="0" tIns="12700" rIns="0" bIns="0" rtlCol="0">
            <a:spAutoFit/>
          </a:bodyPr>
          <a:lstStyle/>
          <a:p>
            <a:pPr marL="3860800" marR="5080" indent="-3848100">
              <a:lnSpc>
                <a:spcPct val="116700"/>
              </a:lnSpc>
              <a:spcBef>
                <a:spcPts val="100"/>
              </a:spcBef>
            </a:pPr>
            <a:r>
              <a:rPr sz="2500" spc="10" dirty="0"/>
              <a:t>Part </a:t>
            </a:r>
            <a:r>
              <a:rPr sz="2500" spc="-20" dirty="0"/>
              <a:t>1: </a:t>
            </a:r>
            <a:r>
              <a:rPr sz="2500" spc="-10" dirty="0"/>
              <a:t>Brand </a:t>
            </a:r>
            <a:r>
              <a:rPr sz="2500" spc="-35" dirty="0"/>
              <a:t>study, </a:t>
            </a:r>
            <a:r>
              <a:rPr sz="2500" dirty="0"/>
              <a:t>Competitor </a:t>
            </a:r>
            <a:r>
              <a:rPr sz="2500" spc="-10" dirty="0"/>
              <a:t>Analysis </a:t>
            </a:r>
            <a:r>
              <a:rPr sz="2500" spc="-5" dirty="0"/>
              <a:t>&amp; Buyer’s/Audience’s </a:t>
            </a:r>
            <a:r>
              <a:rPr sz="2500" spc="-610" dirty="0"/>
              <a:t> </a:t>
            </a:r>
            <a:r>
              <a:rPr sz="2500" spc="10" dirty="0"/>
              <a:t>Persona</a:t>
            </a:r>
            <a:endParaRPr sz="2500"/>
          </a:p>
        </p:txBody>
      </p:sp>
      <p:sp>
        <p:nvSpPr>
          <p:cNvPr id="3" name="object 3"/>
          <p:cNvSpPr txBox="1"/>
          <p:nvPr/>
        </p:nvSpPr>
        <p:spPr>
          <a:xfrm>
            <a:off x="304800" y="1447800"/>
            <a:ext cx="11887200" cy="320601"/>
          </a:xfrm>
          <a:prstGeom prst="rect">
            <a:avLst/>
          </a:prstGeom>
        </p:spPr>
        <p:txBody>
          <a:bodyPr vert="horz" wrap="square" lIns="0" tIns="12700" rIns="0" bIns="0" rtlCol="0">
            <a:spAutoFit/>
          </a:bodyPr>
          <a:lstStyle/>
          <a:p>
            <a:pPr marL="431800" indent="-419100" algn="just">
              <a:lnSpc>
                <a:spcPct val="100000"/>
              </a:lnSpc>
              <a:spcBef>
                <a:spcPts val="100"/>
              </a:spcBef>
              <a:buFont typeface="Lucida Sans Unicode"/>
              <a:buChar char="●"/>
              <a:tabLst>
                <a:tab pos="431165" algn="l"/>
                <a:tab pos="431800" algn="l"/>
              </a:tabLst>
            </a:pPr>
            <a:r>
              <a:rPr sz="1900" b="1" spc="-35" dirty="0">
                <a:latin typeface="Roboto"/>
                <a:cs typeface="Roboto"/>
              </a:rPr>
              <a:t>Analyze</a:t>
            </a:r>
            <a:r>
              <a:rPr sz="1900" b="1" spc="-25" dirty="0">
                <a:latin typeface="Roboto"/>
                <a:cs typeface="Roboto"/>
              </a:rPr>
              <a:t> </a:t>
            </a:r>
            <a:r>
              <a:rPr sz="1900" b="1" spc="-40" dirty="0">
                <a:latin typeface="Roboto"/>
                <a:cs typeface="Roboto"/>
              </a:rPr>
              <a:t>Brand</a:t>
            </a:r>
            <a:r>
              <a:rPr sz="1900" b="1" spc="-55" dirty="0">
                <a:latin typeface="Roboto"/>
                <a:cs typeface="Roboto"/>
              </a:rPr>
              <a:t> </a:t>
            </a:r>
            <a:r>
              <a:rPr sz="1900" b="1" spc="-40">
                <a:latin typeface="Roboto"/>
                <a:cs typeface="Roboto"/>
              </a:rPr>
              <a:t>Messaging</a:t>
            </a:r>
            <a:r>
              <a:rPr sz="1900" b="1" spc="-40" smtClean="0">
                <a:latin typeface="Roboto"/>
                <a:cs typeface="Roboto"/>
              </a:rPr>
              <a:t>:</a:t>
            </a:r>
            <a:r>
              <a:rPr lang="en-IN" sz="2000" dirty="0" smtClean="0"/>
              <a:t> Informative &amp; Awareness</a:t>
            </a:r>
            <a:endParaRPr sz="1900">
              <a:latin typeface="Roboto"/>
              <a:cs typeface="Roboto"/>
            </a:endParaRPr>
          </a:p>
        </p:txBody>
      </p:sp>
      <p:sp>
        <p:nvSpPr>
          <p:cNvPr id="4" name="object 4"/>
          <p:cNvSpPr txBox="1"/>
          <p:nvPr/>
        </p:nvSpPr>
        <p:spPr>
          <a:xfrm>
            <a:off x="304800" y="4800600"/>
            <a:ext cx="9753600" cy="320601"/>
          </a:xfrm>
          <a:prstGeom prst="rect">
            <a:avLst/>
          </a:prstGeom>
        </p:spPr>
        <p:txBody>
          <a:bodyPr vert="horz" wrap="square" lIns="0" tIns="12700" rIns="0" bIns="0" rtlCol="0">
            <a:spAutoFit/>
          </a:bodyPr>
          <a:lstStyle/>
          <a:p>
            <a:pPr marL="431800" indent="-419100" algn="just">
              <a:lnSpc>
                <a:spcPct val="100000"/>
              </a:lnSpc>
              <a:spcBef>
                <a:spcPts val="100"/>
              </a:spcBef>
              <a:buFont typeface="Lucida Sans Unicode"/>
              <a:buChar char="●"/>
              <a:tabLst>
                <a:tab pos="431165" algn="l"/>
                <a:tab pos="431800" algn="l"/>
              </a:tabLst>
            </a:pPr>
            <a:r>
              <a:rPr sz="1900" b="1" spc="-60" smtClean="0">
                <a:latin typeface="Roboto"/>
                <a:cs typeface="Roboto"/>
              </a:rPr>
              <a:t>E</a:t>
            </a:r>
            <a:r>
              <a:rPr sz="1900" b="1" spc="25" smtClean="0">
                <a:latin typeface="Roboto"/>
                <a:cs typeface="Roboto"/>
              </a:rPr>
              <a:t>x</a:t>
            </a:r>
            <a:r>
              <a:rPr sz="1900" b="1" spc="-125" smtClean="0">
                <a:latin typeface="Roboto"/>
                <a:cs typeface="Roboto"/>
              </a:rPr>
              <a:t>a</a:t>
            </a:r>
            <a:r>
              <a:rPr sz="1900" b="1" spc="-45" smtClean="0">
                <a:latin typeface="Roboto"/>
                <a:cs typeface="Roboto"/>
              </a:rPr>
              <a:t>m</a:t>
            </a:r>
            <a:r>
              <a:rPr sz="1900" b="1" spc="-10" smtClean="0">
                <a:latin typeface="Roboto"/>
                <a:cs typeface="Roboto"/>
              </a:rPr>
              <a:t>i</a:t>
            </a:r>
            <a:r>
              <a:rPr sz="1900" b="1" spc="-75" smtClean="0">
                <a:latin typeface="Roboto"/>
                <a:cs typeface="Roboto"/>
              </a:rPr>
              <a:t>n</a:t>
            </a:r>
            <a:r>
              <a:rPr sz="1900" b="1" spc="30" smtClean="0">
                <a:latin typeface="Roboto"/>
                <a:cs typeface="Roboto"/>
              </a:rPr>
              <a:t>e</a:t>
            </a:r>
            <a:r>
              <a:rPr sz="1900" b="1" spc="-5" smtClean="0">
                <a:latin typeface="Roboto"/>
                <a:cs typeface="Roboto"/>
              </a:rPr>
              <a:t> </a:t>
            </a:r>
            <a:r>
              <a:rPr sz="1900" b="1" spc="-65" smtClean="0">
                <a:latin typeface="Roboto"/>
                <a:cs typeface="Roboto"/>
              </a:rPr>
              <a:t>t</a:t>
            </a:r>
            <a:r>
              <a:rPr sz="1900" b="1" spc="-75" smtClean="0">
                <a:latin typeface="Roboto"/>
                <a:cs typeface="Roboto"/>
              </a:rPr>
              <a:t>h</a:t>
            </a:r>
            <a:r>
              <a:rPr sz="1900" b="1" spc="30" smtClean="0">
                <a:latin typeface="Roboto"/>
                <a:cs typeface="Roboto"/>
              </a:rPr>
              <a:t>e</a:t>
            </a:r>
            <a:r>
              <a:rPr sz="1900" b="1" spc="-105" smtClean="0">
                <a:latin typeface="Roboto"/>
                <a:cs typeface="Roboto"/>
              </a:rPr>
              <a:t> </a:t>
            </a:r>
            <a:r>
              <a:rPr sz="1900" b="1" spc="25" smtClean="0">
                <a:latin typeface="Roboto"/>
                <a:cs typeface="Roboto"/>
              </a:rPr>
              <a:t>b</a:t>
            </a:r>
            <a:r>
              <a:rPr sz="1900" b="1" spc="-70" smtClean="0">
                <a:latin typeface="Roboto"/>
                <a:cs typeface="Roboto"/>
              </a:rPr>
              <a:t>r</a:t>
            </a:r>
            <a:r>
              <a:rPr sz="1900" b="1" spc="-25" smtClean="0">
                <a:latin typeface="Roboto"/>
                <a:cs typeface="Roboto"/>
              </a:rPr>
              <a:t>a</a:t>
            </a:r>
            <a:r>
              <a:rPr sz="1900" b="1" spc="-75" smtClean="0">
                <a:latin typeface="Roboto"/>
                <a:cs typeface="Roboto"/>
              </a:rPr>
              <a:t>n</a:t>
            </a:r>
            <a:r>
              <a:rPr sz="1900" b="1" spc="20" smtClean="0">
                <a:latin typeface="Roboto"/>
                <a:cs typeface="Roboto"/>
              </a:rPr>
              <a:t>d</a:t>
            </a:r>
            <a:r>
              <a:rPr sz="1900" b="1" spc="-114" smtClean="0">
                <a:latin typeface="Roboto"/>
                <a:cs typeface="Roboto"/>
              </a:rPr>
              <a:t>'</a:t>
            </a:r>
            <a:r>
              <a:rPr sz="1900" b="1" spc="-5" smtClean="0">
                <a:latin typeface="Roboto"/>
                <a:cs typeface="Roboto"/>
              </a:rPr>
              <a:t>s</a:t>
            </a:r>
            <a:r>
              <a:rPr sz="1900" b="1" spc="-155" smtClean="0">
                <a:latin typeface="Roboto"/>
                <a:cs typeface="Roboto"/>
              </a:rPr>
              <a:t> </a:t>
            </a:r>
            <a:r>
              <a:rPr sz="1900" b="1" spc="-65" smtClean="0">
                <a:latin typeface="Roboto"/>
                <a:cs typeface="Roboto"/>
              </a:rPr>
              <a:t>t</a:t>
            </a:r>
            <a:r>
              <a:rPr sz="1900" b="1" spc="-25" smtClean="0">
                <a:latin typeface="Roboto"/>
                <a:cs typeface="Roboto"/>
              </a:rPr>
              <a:t>a</a:t>
            </a:r>
            <a:r>
              <a:rPr sz="1900" b="1" spc="-80" smtClean="0">
                <a:latin typeface="Roboto"/>
                <a:cs typeface="Roboto"/>
              </a:rPr>
              <a:t>g</a:t>
            </a:r>
            <a:r>
              <a:rPr sz="1900" b="1" spc="-10" smtClean="0">
                <a:latin typeface="Roboto"/>
                <a:cs typeface="Roboto"/>
              </a:rPr>
              <a:t>li</a:t>
            </a:r>
            <a:r>
              <a:rPr sz="1900" b="1" spc="-75" smtClean="0">
                <a:latin typeface="Roboto"/>
                <a:cs typeface="Roboto"/>
              </a:rPr>
              <a:t>n</a:t>
            </a:r>
            <a:r>
              <a:rPr sz="1900" b="1" smtClean="0">
                <a:latin typeface="Roboto"/>
                <a:cs typeface="Roboto"/>
              </a:rPr>
              <a:t>e</a:t>
            </a:r>
            <a:r>
              <a:rPr sz="1900" b="1" spc="-5" smtClean="0">
                <a:latin typeface="Roboto"/>
                <a:cs typeface="Roboto"/>
              </a:rPr>
              <a:t>:</a:t>
            </a:r>
            <a:r>
              <a:rPr lang="en-IN" sz="2000" dirty="0" smtClean="0"/>
              <a:t>MTR</a:t>
            </a:r>
            <a:r>
              <a:rPr lang="en-IN" sz="2000" dirty="0"/>
              <a:t>: </a:t>
            </a:r>
            <a:r>
              <a:rPr lang="en-IN" sz="2000" dirty="0" smtClean="0"/>
              <a:t>Pure And Perfect. </a:t>
            </a:r>
            <a:endParaRPr sz="1900">
              <a:latin typeface="Roboto"/>
              <a:cs typeface="Roboto"/>
            </a:endParaRPr>
          </a:p>
        </p:txBody>
      </p:sp>
      <p:pic>
        <p:nvPicPr>
          <p:cNvPr id="5" name="Picture 4" descr="mtr 2.jpg"/>
          <p:cNvPicPr>
            <a:picLocks noChangeAspect="1"/>
          </p:cNvPicPr>
          <p:nvPr/>
        </p:nvPicPr>
        <p:blipFill>
          <a:blip r:embed="rId2"/>
          <a:stretch>
            <a:fillRect/>
          </a:stretch>
        </p:blipFill>
        <p:spPr>
          <a:xfrm>
            <a:off x="1066800" y="2514600"/>
            <a:ext cx="3962400" cy="2286000"/>
          </a:xfrm>
          <a:prstGeom prst="rect">
            <a:avLst/>
          </a:prstGeom>
        </p:spPr>
      </p:pic>
      <p:pic>
        <p:nvPicPr>
          <p:cNvPr id="6" name="Picture 5" descr="mtr 12.jpg"/>
          <p:cNvPicPr>
            <a:picLocks noChangeAspect="1"/>
          </p:cNvPicPr>
          <p:nvPr/>
        </p:nvPicPr>
        <p:blipFill>
          <a:blip r:embed="rId3"/>
          <a:stretch>
            <a:fillRect/>
          </a:stretch>
        </p:blipFill>
        <p:spPr>
          <a:xfrm>
            <a:off x="6172200" y="2667000"/>
            <a:ext cx="3733800" cy="1905000"/>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3365500" marR="5080" indent="-3352800">
              <a:lnSpc>
                <a:spcPct val="109600"/>
              </a:lnSpc>
              <a:spcBef>
                <a:spcPts val="100"/>
              </a:spcBef>
            </a:pPr>
            <a:r>
              <a:rPr spc="-35" dirty="0"/>
              <a:t>Part </a:t>
            </a:r>
            <a:r>
              <a:rPr spc="-50" dirty="0"/>
              <a:t>4: </a:t>
            </a:r>
            <a:r>
              <a:rPr spc="-45" dirty="0"/>
              <a:t>Content </a:t>
            </a:r>
            <a:r>
              <a:rPr spc="-35" dirty="0"/>
              <a:t>Creation and </a:t>
            </a:r>
            <a:r>
              <a:rPr spc="-30" dirty="0"/>
              <a:t>Curation </a:t>
            </a:r>
            <a:r>
              <a:rPr spc="-55" dirty="0"/>
              <a:t>(Post </a:t>
            </a:r>
            <a:r>
              <a:rPr spc="-40" dirty="0"/>
              <a:t>creations, </a:t>
            </a:r>
            <a:r>
              <a:rPr spc="-35" dirty="0"/>
              <a:t>Designs/Video </a:t>
            </a:r>
            <a:r>
              <a:rPr spc="-40" dirty="0"/>
              <a:t>Editing, </a:t>
            </a:r>
            <a:r>
              <a:rPr spc="-10" dirty="0"/>
              <a:t>Ad </a:t>
            </a:r>
            <a:r>
              <a:rPr spc="-40" dirty="0"/>
              <a:t>Campaigns </a:t>
            </a:r>
            <a:r>
              <a:rPr spc="-30" dirty="0"/>
              <a:t>over Social </a:t>
            </a:r>
            <a:r>
              <a:rPr spc="-459" dirty="0"/>
              <a:t> </a:t>
            </a:r>
            <a:r>
              <a:rPr spc="-55" dirty="0"/>
              <a:t>M</a:t>
            </a:r>
            <a:r>
              <a:rPr dirty="0"/>
              <a:t>e</a:t>
            </a:r>
            <a:r>
              <a:rPr spc="-80" dirty="0"/>
              <a:t>d</a:t>
            </a:r>
            <a:r>
              <a:rPr spc="-10" dirty="0"/>
              <a:t>i</a:t>
            </a:r>
            <a:r>
              <a:rPr spc="-5" dirty="0"/>
              <a:t>a</a:t>
            </a:r>
            <a:r>
              <a:rPr spc="-95" dirty="0"/>
              <a:t> </a:t>
            </a:r>
            <a:r>
              <a:rPr spc="-125" dirty="0"/>
              <a:t>a</a:t>
            </a:r>
            <a:r>
              <a:rPr spc="25" dirty="0"/>
              <a:t>n</a:t>
            </a:r>
            <a:r>
              <a:rPr spc="-5" dirty="0"/>
              <a:t>d</a:t>
            </a:r>
            <a:r>
              <a:rPr spc="-45" dirty="0"/>
              <a:t> </a:t>
            </a:r>
            <a:r>
              <a:rPr spc="-60" dirty="0"/>
              <a:t>E</a:t>
            </a:r>
            <a:r>
              <a:rPr spc="-45" dirty="0"/>
              <a:t>m</a:t>
            </a:r>
            <a:r>
              <a:rPr spc="-125" dirty="0"/>
              <a:t>a</a:t>
            </a:r>
            <a:r>
              <a:rPr spc="-10" dirty="0"/>
              <a:t>i</a:t>
            </a:r>
            <a:r>
              <a:rPr spc="-5" dirty="0"/>
              <a:t>l</a:t>
            </a:r>
            <a:r>
              <a:rPr spc="-80" dirty="0"/>
              <a:t> </a:t>
            </a:r>
            <a:r>
              <a:rPr spc="40" dirty="0"/>
              <a:t>I</a:t>
            </a:r>
            <a:r>
              <a:rPr spc="-80" dirty="0"/>
              <a:t>d</a:t>
            </a:r>
            <a:r>
              <a:rPr dirty="0"/>
              <a:t>e</a:t>
            </a:r>
            <a:r>
              <a:rPr spc="-25" dirty="0"/>
              <a:t>a</a:t>
            </a:r>
            <a:r>
              <a:rPr spc="-65" dirty="0"/>
              <a:t>t</a:t>
            </a:r>
            <a:r>
              <a:rPr spc="-110" dirty="0"/>
              <a:t>i</a:t>
            </a:r>
            <a:r>
              <a:rPr spc="25" dirty="0"/>
              <a:t>o</a:t>
            </a:r>
            <a:r>
              <a:rPr spc="-10" dirty="0"/>
              <a:t>n</a:t>
            </a:r>
            <a:r>
              <a:rPr spc="-140" dirty="0"/>
              <a:t> </a:t>
            </a:r>
            <a:r>
              <a:rPr spc="-25" dirty="0"/>
              <a:t>a</a:t>
            </a:r>
            <a:r>
              <a:rPr spc="-75" dirty="0"/>
              <a:t>n</a:t>
            </a:r>
            <a:r>
              <a:rPr spc="-5" dirty="0"/>
              <a:t>d</a:t>
            </a:r>
            <a:r>
              <a:rPr spc="-45" dirty="0"/>
              <a:t> </a:t>
            </a:r>
            <a:r>
              <a:rPr spc="-10" dirty="0"/>
              <a:t>C</a:t>
            </a:r>
            <a:r>
              <a:rPr spc="30" dirty="0"/>
              <a:t>r</a:t>
            </a:r>
            <a:r>
              <a:rPr dirty="0"/>
              <a:t>e</a:t>
            </a:r>
            <a:r>
              <a:rPr spc="-125" dirty="0"/>
              <a:t>a</a:t>
            </a:r>
            <a:r>
              <a:rPr spc="-65" dirty="0"/>
              <a:t>t</a:t>
            </a:r>
            <a:r>
              <a:rPr spc="-10" dirty="0"/>
              <a:t>i</a:t>
            </a:r>
            <a:r>
              <a:rPr spc="-75" dirty="0"/>
              <a:t>o</a:t>
            </a:r>
            <a:r>
              <a:rPr spc="25" dirty="0"/>
              <a:t>n</a:t>
            </a:r>
            <a:r>
              <a:rPr spc="5" dirty="0"/>
              <a:t>)</a:t>
            </a:r>
          </a:p>
        </p:txBody>
      </p:sp>
      <p:sp>
        <p:nvSpPr>
          <p:cNvPr id="3" name="object 3"/>
          <p:cNvSpPr txBox="1"/>
          <p:nvPr/>
        </p:nvSpPr>
        <p:spPr>
          <a:xfrm>
            <a:off x="927100" y="2781300"/>
            <a:ext cx="10194925" cy="1711960"/>
          </a:xfrm>
          <a:prstGeom prst="rect">
            <a:avLst/>
          </a:prstGeom>
        </p:spPr>
        <p:txBody>
          <a:bodyPr vert="horz" wrap="square" lIns="0" tIns="12700" rIns="0" bIns="0" rtlCol="0">
            <a:spAutoFit/>
          </a:bodyPr>
          <a:lstStyle/>
          <a:p>
            <a:pPr marL="431800">
              <a:lnSpc>
                <a:spcPts val="2240"/>
              </a:lnSpc>
              <a:spcBef>
                <a:spcPts val="100"/>
              </a:spcBef>
            </a:pPr>
            <a:r>
              <a:rPr sz="1900" b="1" spc="-40" dirty="0">
                <a:latin typeface="Roboto"/>
                <a:cs typeface="Roboto"/>
              </a:rPr>
              <a:t>For</a:t>
            </a:r>
            <a:r>
              <a:rPr sz="1900" b="1" spc="-75" dirty="0">
                <a:latin typeface="Roboto"/>
                <a:cs typeface="Roboto"/>
              </a:rPr>
              <a:t> </a:t>
            </a:r>
            <a:r>
              <a:rPr sz="1900" b="1" spc="-15" dirty="0">
                <a:latin typeface="Roboto"/>
                <a:cs typeface="Roboto"/>
              </a:rPr>
              <a:t>every</a:t>
            </a:r>
            <a:r>
              <a:rPr sz="1900" b="1" spc="-35" dirty="0">
                <a:latin typeface="Roboto"/>
                <a:cs typeface="Roboto"/>
              </a:rPr>
              <a:t> </a:t>
            </a:r>
            <a:r>
              <a:rPr sz="1900" b="1" spc="-45" dirty="0">
                <a:latin typeface="Roboto"/>
                <a:cs typeface="Roboto"/>
              </a:rPr>
              <a:t>campaign </a:t>
            </a:r>
            <a:r>
              <a:rPr sz="1900" b="1" spc="-30" dirty="0">
                <a:latin typeface="Roboto"/>
                <a:cs typeface="Roboto"/>
              </a:rPr>
              <a:t>clearly </a:t>
            </a:r>
            <a:r>
              <a:rPr sz="1900" b="1" spc="-20" dirty="0">
                <a:latin typeface="Roboto"/>
                <a:cs typeface="Roboto"/>
              </a:rPr>
              <a:t>define:</a:t>
            </a:r>
            <a:endParaRPr sz="1900">
              <a:latin typeface="Roboto"/>
              <a:cs typeface="Roboto"/>
            </a:endParaRPr>
          </a:p>
          <a:p>
            <a:pPr marL="431800" indent="-419100">
              <a:lnSpc>
                <a:spcPts val="2200"/>
              </a:lnSpc>
              <a:buFont typeface="Lucida Sans Unicode"/>
              <a:buChar char="●"/>
              <a:tabLst>
                <a:tab pos="431165" algn="l"/>
                <a:tab pos="431800" algn="l"/>
              </a:tabLst>
            </a:pPr>
            <a:r>
              <a:rPr sz="1900" b="1" spc="-25" dirty="0">
                <a:latin typeface="Roboto"/>
                <a:cs typeface="Roboto"/>
              </a:rPr>
              <a:t>Advertising</a:t>
            </a:r>
            <a:r>
              <a:rPr sz="1900" b="1" spc="-155" dirty="0">
                <a:latin typeface="Roboto"/>
                <a:cs typeface="Roboto"/>
              </a:rPr>
              <a:t> </a:t>
            </a:r>
            <a:r>
              <a:rPr sz="1900" b="1" spc="-30" dirty="0">
                <a:latin typeface="Roboto"/>
                <a:cs typeface="Roboto"/>
              </a:rPr>
              <a:t>Goals:</a:t>
            </a:r>
            <a:r>
              <a:rPr sz="1900" b="1" spc="-5" dirty="0">
                <a:latin typeface="Roboto"/>
                <a:cs typeface="Roboto"/>
              </a:rPr>
              <a:t> </a:t>
            </a:r>
            <a:r>
              <a:rPr sz="1900" spc="-55" dirty="0">
                <a:latin typeface="Roboto"/>
                <a:cs typeface="Roboto"/>
              </a:rPr>
              <a:t>increasing</a:t>
            </a:r>
            <a:r>
              <a:rPr sz="1900" spc="-30" dirty="0">
                <a:latin typeface="Roboto"/>
                <a:cs typeface="Roboto"/>
              </a:rPr>
              <a:t> </a:t>
            </a:r>
            <a:r>
              <a:rPr sz="1900" spc="-40" dirty="0">
                <a:latin typeface="Roboto"/>
                <a:cs typeface="Roboto"/>
              </a:rPr>
              <a:t>brand</a:t>
            </a:r>
            <a:r>
              <a:rPr sz="1900" spc="-35" dirty="0">
                <a:latin typeface="Roboto"/>
                <a:cs typeface="Roboto"/>
              </a:rPr>
              <a:t> </a:t>
            </a:r>
            <a:r>
              <a:rPr sz="1900" spc="-50" dirty="0">
                <a:latin typeface="Roboto"/>
                <a:cs typeface="Roboto"/>
              </a:rPr>
              <a:t>awareness,</a:t>
            </a:r>
            <a:r>
              <a:rPr sz="1900" spc="-45" dirty="0">
                <a:latin typeface="Roboto"/>
                <a:cs typeface="Roboto"/>
              </a:rPr>
              <a:t> </a:t>
            </a:r>
            <a:r>
              <a:rPr sz="1900" spc="-55" dirty="0">
                <a:latin typeface="Roboto"/>
                <a:cs typeface="Roboto"/>
              </a:rPr>
              <a:t>driving</a:t>
            </a:r>
            <a:r>
              <a:rPr sz="1900" spc="-30" dirty="0">
                <a:latin typeface="Roboto"/>
                <a:cs typeface="Roboto"/>
              </a:rPr>
              <a:t> </a:t>
            </a:r>
            <a:r>
              <a:rPr sz="1900" spc="-35" dirty="0">
                <a:latin typeface="Roboto"/>
                <a:cs typeface="Roboto"/>
              </a:rPr>
              <a:t>website</a:t>
            </a:r>
            <a:r>
              <a:rPr sz="1900" spc="-75" dirty="0">
                <a:latin typeface="Roboto"/>
                <a:cs typeface="Roboto"/>
              </a:rPr>
              <a:t> </a:t>
            </a:r>
            <a:r>
              <a:rPr sz="1900" spc="-25" dirty="0">
                <a:latin typeface="Roboto"/>
                <a:cs typeface="Roboto"/>
              </a:rPr>
              <a:t>traffic,</a:t>
            </a:r>
            <a:r>
              <a:rPr sz="1900" spc="-40" dirty="0">
                <a:latin typeface="Roboto"/>
                <a:cs typeface="Roboto"/>
              </a:rPr>
              <a:t> </a:t>
            </a:r>
            <a:r>
              <a:rPr sz="1900" spc="-55" dirty="0">
                <a:latin typeface="Roboto"/>
                <a:cs typeface="Roboto"/>
              </a:rPr>
              <a:t>or</a:t>
            </a:r>
            <a:r>
              <a:rPr sz="1900" spc="-15" dirty="0">
                <a:latin typeface="Roboto"/>
                <a:cs typeface="Roboto"/>
              </a:rPr>
              <a:t> </a:t>
            </a:r>
            <a:r>
              <a:rPr sz="1900" spc="-50" dirty="0">
                <a:latin typeface="Roboto"/>
                <a:cs typeface="Roboto"/>
              </a:rPr>
              <a:t>generating</a:t>
            </a:r>
            <a:r>
              <a:rPr sz="1900" spc="-30" dirty="0">
                <a:latin typeface="Roboto"/>
                <a:cs typeface="Roboto"/>
              </a:rPr>
              <a:t> </a:t>
            </a:r>
            <a:r>
              <a:rPr sz="1900" spc="-40" dirty="0">
                <a:latin typeface="Roboto"/>
                <a:cs typeface="Roboto"/>
              </a:rPr>
              <a:t>leads.</a:t>
            </a:r>
            <a:endParaRPr sz="1900">
              <a:latin typeface="Roboto"/>
              <a:cs typeface="Roboto"/>
            </a:endParaRPr>
          </a:p>
          <a:p>
            <a:pPr marL="431800" marR="5080" indent="-419100">
              <a:lnSpc>
                <a:spcPts val="2200"/>
              </a:lnSpc>
              <a:spcBef>
                <a:spcPts val="100"/>
              </a:spcBef>
              <a:buFont typeface="Lucida Sans Unicode"/>
              <a:buChar char="●"/>
              <a:tabLst>
                <a:tab pos="431165" algn="l"/>
                <a:tab pos="431800" algn="l"/>
              </a:tabLst>
            </a:pPr>
            <a:r>
              <a:rPr sz="1900" b="1" spc="-15" dirty="0">
                <a:latin typeface="Roboto"/>
                <a:cs typeface="Roboto"/>
              </a:rPr>
              <a:t>Audience</a:t>
            </a:r>
            <a:r>
              <a:rPr sz="1900" b="1" spc="-100" dirty="0">
                <a:latin typeface="Roboto"/>
                <a:cs typeface="Roboto"/>
              </a:rPr>
              <a:t> </a:t>
            </a:r>
            <a:r>
              <a:rPr sz="1900" b="1" spc="-30" dirty="0">
                <a:latin typeface="Roboto"/>
                <a:cs typeface="Roboto"/>
              </a:rPr>
              <a:t>Targeting:</a:t>
            </a:r>
            <a:r>
              <a:rPr sz="1900" b="1" dirty="0">
                <a:latin typeface="Roboto"/>
                <a:cs typeface="Roboto"/>
              </a:rPr>
              <a:t> </a:t>
            </a:r>
            <a:r>
              <a:rPr sz="1900" spc="-45" dirty="0">
                <a:latin typeface="Roboto"/>
                <a:cs typeface="Roboto"/>
              </a:rPr>
              <a:t>Define</a:t>
            </a:r>
            <a:r>
              <a:rPr sz="1900" spc="30" dirty="0">
                <a:latin typeface="Roboto"/>
                <a:cs typeface="Roboto"/>
              </a:rPr>
              <a:t> </a:t>
            </a:r>
            <a:r>
              <a:rPr sz="1900" spc="-40" dirty="0">
                <a:latin typeface="Roboto"/>
                <a:cs typeface="Roboto"/>
              </a:rPr>
              <a:t>the</a:t>
            </a:r>
            <a:r>
              <a:rPr sz="1900" spc="-70" dirty="0">
                <a:latin typeface="Roboto"/>
                <a:cs typeface="Roboto"/>
              </a:rPr>
              <a:t> </a:t>
            </a:r>
            <a:r>
              <a:rPr sz="1900" spc="-45" dirty="0">
                <a:latin typeface="Roboto"/>
                <a:cs typeface="Roboto"/>
              </a:rPr>
              <a:t>target</a:t>
            </a:r>
            <a:r>
              <a:rPr sz="1900" spc="-85" dirty="0">
                <a:latin typeface="Roboto"/>
                <a:cs typeface="Roboto"/>
              </a:rPr>
              <a:t> </a:t>
            </a:r>
            <a:r>
              <a:rPr sz="1900" spc="-35" dirty="0">
                <a:latin typeface="Roboto"/>
                <a:cs typeface="Roboto"/>
              </a:rPr>
              <a:t>audience</a:t>
            </a:r>
            <a:r>
              <a:rPr sz="1900" spc="-75" dirty="0">
                <a:latin typeface="Roboto"/>
                <a:cs typeface="Roboto"/>
              </a:rPr>
              <a:t> </a:t>
            </a:r>
            <a:r>
              <a:rPr sz="1900" spc="-15" dirty="0">
                <a:latin typeface="Roboto"/>
                <a:cs typeface="Roboto"/>
              </a:rPr>
              <a:t>for</a:t>
            </a:r>
            <a:r>
              <a:rPr sz="1900" spc="-110" dirty="0">
                <a:latin typeface="Roboto"/>
                <a:cs typeface="Roboto"/>
              </a:rPr>
              <a:t> </a:t>
            </a:r>
            <a:r>
              <a:rPr sz="1900" spc="-5" dirty="0">
                <a:latin typeface="Roboto"/>
                <a:cs typeface="Roboto"/>
              </a:rPr>
              <a:t>the</a:t>
            </a:r>
            <a:r>
              <a:rPr sz="1900" spc="-70" dirty="0">
                <a:latin typeface="Roboto"/>
                <a:cs typeface="Roboto"/>
              </a:rPr>
              <a:t> </a:t>
            </a:r>
            <a:r>
              <a:rPr sz="1900" spc="-30" dirty="0">
                <a:latin typeface="Roboto"/>
                <a:cs typeface="Roboto"/>
              </a:rPr>
              <a:t>ad</a:t>
            </a:r>
            <a:r>
              <a:rPr sz="1900" spc="-35" dirty="0">
                <a:latin typeface="Roboto"/>
                <a:cs typeface="Roboto"/>
              </a:rPr>
              <a:t> </a:t>
            </a:r>
            <a:r>
              <a:rPr sz="1900" spc="-45" dirty="0">
                <a:latin typeface="Roboto"/>
                <a:cs typeface="Roboto"/>
              </a:rPr>
              <a:t>campaigns</a:t>
            </a:r>
            <a:r>
              <a:rPr sz="1900" spc="-50" dirty="0">
                <a:latin typeface="Roboto"/>
                <a:cs typeface="Roboto"/>
              </a:rPr>
              <a:t> based</a:t>
            </a:r>
            <a:r>
              <a:rPr sz="1900" spc="-35" dirty="0">
                <a:latin typeface="Roboto"/>
                <a:cs typeface="Roboto"/>
              </a:rPr>
              <a:t> </a:t>
            </a:r>
            <a:r>
              <a:rPr sz="1900" spc="-10" dirty="0">
                <a:latin typeface="Roboto"/>
                <a:cs typeface="Roboto"/>
              </a:rPr>
              <a:t>on</a:t>
            </a:r>
            <a:r>
              <a:rPr sz="1900" spc="-114" dirty="0">
                <a:latin typeface="Roboto"/>
                <a:cs typeface="Roboto"/>
              </a:rPr>
              <a:t> </a:t>
            </a:r>
            <a:r>
              <a:rPr sz="1900" spc="-40" dirty="0">
                <a:latin typeface="Roboto"/>
                <a:cs typeface="Roboto"/>
              </a:rPr>
              <a:t>demographics, </a:t>
            </a:r>
            <a:r>
              <a:rPr sz="1900" spc="-459" dirty="0">
                <a:latin typeface="Roboto"/>
                <a:cs typeface="Roboto"/>
              </a:rPr>
              <a:t> </a:t>
            </a:r>
            <a:r>
              <a:rPr sz="1900" spc="-45" dirty="0">
                <a:latin typeface="Roboto"/>
                <a:cs typeface="Roboto"/>
              </a:rPr>
              <a:t>interests,</a:t>
            </a:r>
            <a:r>
              <a:rPr sz="1900" spc="-155" dirty="0">
                <a:latin typeface="Roboto"/>
                <a:cs typeface="Roboto"/>
              </a:rPr>
              <a:t> </a:t>
            </a:r>
            <a:r>
              <a:rPr sz="1900" spc="-15" dirty="0">
                <a:latin typeface="Roboto"/>
                <a:cs typeface="Roboto"/>
              </a:rPr>
              <a:t>and</a:t>
            </a:r>
            <a:r>
              <a:rPr sz="1900" spc="-145" dirty="0">
                <a:latin typeface="Roboto"/>
                <a:cs typeface="Roboto"/>
              </a:rPr>
              <a:t> </a:t>
            </a:r>
            <a:r>
              <a:rPr sz="1900" spc="-35" dirty="0">
                <a:latin typeface="Roboto"/>
                <a:cs typeface="Roboto"/>
              </a:rPr>
              <a:t>behavior.</a:t>
            </a:r>
            <a:endParaRPr sz="1900">
              <a:latin typeface="Roboto"/>
              <a:cs typeface="Roboto"/>
            </a:endParaRPr>
          </a:p>
          <a:p>
            <a:pPr marL="431800" marR="1065530" indent="-419100">
              <a:lnSpc>
                <a:spcPts val="2200"/>
              </a:lnSpc>
              <a:buFont typeface="Lucida Sans Unicode"/>
              <a:buChar char="●"/>
              <a:tabLst>
                <a:tab pos="431165" algn="l"/>
                <a:tab pos="431800" algn="l"/>
              </a:tabLst>
            </a:pPr>
            <a:r>
              <a:rPr sz="1900" b="1" spc="-10" dirty="0">
                <a:latin typeface="Roboto"/>
                <a:cs typeface="Roboto"/>
              </a:rPr>
              <a:t>Ad</a:t>
            </a:r>
            <a:r>
              <a:rPr sz="1900" b="1" spc="-45" dirty="0">
                <a:latin typeface="Roboto"/>
                <a:cs typeface="Roboto"/>
              </a:rPr>
              <a:t> </a:t>
            </a:r>
            <a:r>
              <a:rPr sz="1900" b="1" spc="-40" dirty="0">
                <a:latin typeface="Roboto"/>
                <a:cs typeface="Roboto"/>
              </a:rPr>
              <a:t>Creation:</a:t>
            </a:r>
            <a:r>
              <a:rPr sz="1900" b="1" spc="-5" dirty="0">
                <a:latin typeface="Roboto"/>
                <a:cs typeface="Roboto"/>
              </a:rPr>
              <a:t> </a:t>
            </a:r>
            <a:r>
              <a:rPr sz="1900" spc="-25" dirty="0">
                <a:latin typeface="Roboto"/>
                <a:cs typeface="Roboto"/>
              </a:rPr>
              <a:t>Create</a:t>
            </a:r>
            <a:r>
              <a:rPr sz="1900" spc="-75" dirty="0">
                <a:latin typeface="Roboto"/>
                <a:cs typeface="Roboto"/>
              </a:rPr>
              <a:t> </a:t>
            </a:r>
            <a:r>
              <a:rPr sz="1900" spc="-50" dirty="0">
                <a:latin typeface="Roboto"/>
                <a:cs typeface="Roboto"/>
              </a:rPr>
              <a:t>visually</a:t>
            </a:r>
            <a:r>
              <a:rPr sz="1900" spc="-70" dirty="0">
                <a:latin typeface="Roboto"/>
                <a:cs typeface="Roboto"/>
              </a:rPr>
              <a:t> </a:t>
            </a:r>
            <a:r>
              <a:rPr sz="1900" spc="-35" dirty="0">
                <a:latin typeface="Roboto"/>
                <a:cs typeface="Roboto"/>
              </a:rPr>
              <a:t>appealing </a:t>
            </a:r>
            <a:r>
              <a:rPr sz="1900" spc="-30" dirty="0">
                <a:latin typeface="Roboto"/>
                <a:cs typeface="Roboto"/>
              </a:rPr>
              <a:t>ad</a:t>
            </a:r>
            <a:r>
              <a:rPr sz="1900" spc="-40" dirty="0">
                <a:latin typeface="Roboto"/>
                <a:cs typeface="Roboto"/>
              </a:rPr>
              <a:t> creatives,</a:t>
            </a:r>
            <a:r>
              <a:rPr sz="1900" spc="-150" dirty="0">
                <a:latin typeface="Roboto"/>
                <a:cs typeface="Roboto"/>
              </a:rPr>
              <a:t> </a:t>
            </a:r>
            <a:r>
              <a:rPr sz="1900" spc="-40" dirty="0">
                <a:latin typeface="Roboto"/>
                <a:cs typeface="Roboto"/>
              </a:rPr>
              <a:t>compelling</a:t>
            </a:r>
            <a:r>
              <a:rPr sz="1900" spc="-35" dirty="0">
                <a:latin typeface="Roboto"/>
                <a:cs typeface="Roboto"/>
              </a:rPr>
              <a:t> </a:t>
            </a:r>
            <a:r>
              <a:rPr sz="1900" spc="-30" dirty="0">
                <a:latin typeface="Roboto"/>
                <a:cs typeface="Roboto"/>
              </a:rPr>
              <a:t>ad</a:t>
            </a:r>
            <a:r>
              <a:rPr sz="1900" spc="-40" dirty="0">
                <a:latin typeface="Roboto"/>
                <a:cs typeface="Roboto"/>
              </a:rPr>
              <a:t> </a:t>
            </a:r>
            <a:r>
              <a:rPr sz="1900" spc="-30" dirty="0">
                <a:latin typeface="Roboto"/>
                <a:cs typeface="Roboto"/>
              </a:rPr>
              <a:t>copy</a:t>
            </a:r>
            <a:r>
              <a:rPr sz="1900" spc="-70" dirty="0">
                <a:latin typeface="Roboto"/>
                <a:cs typeface="Roboto"/>
              </a:rPr>
              <a:t> </a:t>
            </a:r>
            <a:r>
              <a:rPr sz="1900" spc="-45" dirty="0">
                <a:latin typeface="Roboto"/>
                <a:cs typeface="Roboto"/>
              </a:rPr>
              <a:t>and</a:t>
            </a:r>
            <a:r>
              <a:rPr sz="1900" spc="-40" dirty="0">
                <a:latin typeface="Roboto"/>
                <a:cs typeface="Roboto"/>
              </a:rPr>
              <a:t> </a:t>
            </a:r>
            <a:r>
              <a:rPr sz="1900" spc="-45" dirty="0">
                <a:latin typeface="Roboto"/>
                <a:cs typeface="Roboto"/>
              </a:rPr>
              <a:t>relevant </a:t>
            </a:r>
            <a:r>
              <a:rPr sz="1900" spc="-459" dirty="0">
                <a:latin typeface="Roboto"/>
                <a:cs typeface="Roboto"/>
              </a:rPr>
              <a:t> </a:t>
            </a:r>
            <a:r>
              <a:rPr sz="1900" spc="-80" dirty="0">
                <a:latin typeface="Roboto"/>
                <a:cs typeface="Roboto"/>
              </a:rPr>
              <a:t>call-to-action.</a:t>
            </a:r>
            <a:endParaRPr sz="1900">
              <a:latin typeface="Roboto"/>
              <a:cs typeface="Roboto"/>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3365500" marR="5080" indent="-3352800">
              <a:lnSpc>
                <a:spcPct val="109600"/>
              </a:lnSpc>
              <a:spcBef>
                <a:spcPts val="100"/>
              </a:spcBef>
            </a:pPr>
            <a:r>
              <a:rPr spc="-35" dirty="0"/>
              <a:t>Part </a:t>
            </a:r>
            <a:r>
              <a:rPr spc="-50" dirty="0"/>
              <a:t>4: </a:t>
            </a:r>
            <a:r>
              <a:rPr spc="-45" dirty="0"/>
              <a:t>Content </a:t>
            </a:r>
            <a:r>
              <a:rPr spc="-35" dirty="0"/>
              <a:t>Creation and </a:t>
            </a:r>
            <a:r>
              <a:rPr spc="-30" dirty="0"/>
              <a:t>Curation </a:t>
            </a:r>
            <a:r>
              <a:rPr spc="-55" dirty="0"/>
              <a:t>(Post </a:t>
            </a:r>
            <a:r>
              <a:rPr spc="-40" dirty="0"/>
              <a:t>creations, </a:t>
            </a:r>
            <a:r>
              <a:rPr spc="-35" dirty="0"/>
              <a:t>Designs/Video </a:t>
            </a:r>
            <a:r>
              <a:rPr spc="-40" dirty="0"/>
              <a:t>Editing, </a:t>
            </a:r>
            <a:r>
              <a:rPr spc="-10" dirty="0"/>
              <a:t>Ad </a:t>
            </a:r>
            <a:r>
              <a:rPr spc="-40" dirty="0"/>
              <a:t>Campaigns </a:t>
            </a:r>
            <a:r>
              <a:rPr spc="-30" dirty="0"/>
              <a:t>over Social </a:t>
            </a:r>
            <a:r>
              <a:rPr spc="-459" dirty="0"/>
              <a:t> </a:t>
            </a:r>
            <a:r>
              <a:rPr spc="-55" dirty="0"/>
              <a:t>M</a:t>
            </a:r>
            <a:r>
              <a:rPr dirty="0"/>
              <a:t>e</a:t>
            </a:r>
            <a:r>
              <a:rPr spc="-80" dirty="0"/>
              <a:t>d</a:t>
            </a:r>
            <a:r>
              <a:rPr spc="-10" dirty="0"/>
              <a:t>i</a:t>
            </a:r>
            <a:r>
              <a:rPr spc="-5" dirty="0"/>
              <a:t>a</a:t>
            </a:r>
            <a:r>
              <a:rPr spc="-95" dirty="0"/>
              <a:t> </a:t>
            </a:r>
            <a:r>
              <a:rPr spc="-125" dirty="0"/>
              <a:t>a</a:t>
            </a:r>
            <a:r>
              <a:rPr spc="25" dirty="0"/>
              <a:t>n</a:t>
            </a:r>
            <a:r>
              <a:rPr spc="-5" dirty="0"/>
              <a:t>d</a:t>
            </a:r>
            <a:r>
              <a:rPr spc="-45" dirty="0"/>
              <a:t> </a:t>
            </a:r>
            <a:r>
              <a:rPr spc="-60" dirty="0"/>
              <a:t>E</a:t>
            </a:r>
            <a:r>
              <a:rPr spc="-45" dirty="0"/>
              <a:t>m</a:t>
            </a:r>
            <a:r>
              <a:rPr spc="-125" dirty="0"/>
              <a:t>a</a:t>
            </a:r>
            <a:r>
              <a:rPr spc="-10" dirty="0"/>
              <a:t>i</a:t>
            </a:r>
            <a:r>
              <a:rPr spc="-5" dirty="0"/>
              <a:t>l</a:t>
            </a:r>
            <a:r>
              <a:rPr spc="-80" dirty="0"/>
              <a:t> </a:t>
            </a:r>
            <a:r>
              <a:rPr spc="40" dirty="0"/>
              <a:t>I</a:t>
            </a:r>
            <a:r>
              <a:rPr spc="-80" dirty="0"/>
              <a:t>d</a:t>
            </a:r>
            <a:r>
              <a:rPr dirty="0"/>
              <a:t>e</a:t>
            </a:r>
            <a:r>
              <a:rPr spc="-25" dirty="0"/>
              <a:t>a</a:t>
            </a:r>
            <a:r>
              <a:rPr spc="-65" dirty="0"/>
              <a:t>t</a:t>
            </a:r>
            <a:r>
              <a:rPr spc="-110" dirty="0"/>
              <a:t>i</a:t>
            </a:r>
            <a:r>
              <a:rPr spc="25" dirty="0"/>
              <a:t>o</a:t>
            </a:r>
            <a:r>
              <a:rPr spc="-10" dirty="0"/>
              <a:t>n</a:t>
            </a:r>
            <a:r>
              <a:rPr spc="-140" dirty="0"/>
              <a:t> </a:t>
            </a:r>
            <a:r>
              <a:rPr spc="-25" dirty="0"/>
              <a:t>a</a:t>
            </a:r>
            <a:r>
              <a:rPr spc="-75" dirty="0"/>
              <a:t>n</a:t>
            </a:r>
            <a:r>
              <a:rPr spc="-5" dirty="0"/>
              <a:t>d</a:t>
            </a:r>
            <a:r>
              <a:rPr spc="-45" dirty="0"/>
              <a:t> </a:t>
            </a:r>
            <a:r>
              <a:rPr spc="-10" dirty="0"/>
              <a:t>C</a:t>
            </a:r>
            <a:r>
              <a:rPr spc="30" dirty="0"/>
              <a:t>r</a:t>
            </a:r>
            <a:r>
              <a:rPr dirty="0"/>
              <a:t>e</a:t>
            </a:r>
            <a:r>
              <a:rPr spc="-125" dirty="0"/>
              <a:t>a</a:t>
            </a:r>
            <a:r>
              <a:rPr spc="-65" dirty="0"/>
              <a:t>t</a:t>
            </a:r>
            <a:r>
              <a:rPr spc="-10" dirty="0"/>
              <a:t>i</a:t>
            </a:r>
            <a:r>
              <a:rPr spc="-75" dirty="0"/>
              <a:t>o</a:t>
            </a:r>
            <a:r>
              <a:rPr spc="25" dirty="0"/>
              <a:t>n</a:t>
            </a:r>
            <a:r>
              <a:rPr spc="5" dirty="0"/>
              <a:t>)</a:t>
            </a:r>
          </a:p>
        </p:txBody>
      </p:sp>
      <p:sp>
        <p:nvSpPr>
          <p:cNvPr id="3" name="object 3"/>
          <p:cNvSpPr txBox="1"/>
          <p:nvPr/>
        </p:nvSpPr>
        <p:spPr>
          <a:xfrm>
            <a:off x="1130300" y="1854200"/>
            <a:ext cx="9927590" cy="2080260"/>
          </a:xfrm>
          <a:prstGeom prst="rect">
            <a:avLst/>
          </a:prstGeom>
        </p:spPr>
        <p:txBody>
          <a:bodyPr vert="horz" wrap="square" lIns="0" tIns="12700" rIns="0" bIns="0" rtlCol="0">
            <a:spAutoFit/>
          </a:bodyPr>
          <a:lstStyle/>
          <a:p>
            <a:pPr marL="12700">
              <a:lnSpc>
                <a:spcPct val="100000"/>
              </a:lnSpc>
              <a:spcBef>
                <a:spcPts val="100"/>
              </a:spcBef>
            </a:pPr>
            <a:r>
              <a:rPr sz="2800" b="1" spc="-10" dirty="0">
                <a:solidFill>
                  <a:srgbClr val="424242"/>
                </a:solidFill>
                <a:latin typeface="Roboto"/>
                <a:cs typeface="Roboto"/>
              </a:rPr>
              <a:t>Email</a:t>
            </a:r>
            <a:r>
              <a:rPr sz="2800" b="1" spc="-65" dirty="0">
                <a:solidFill>
                  <a:srgbClr val="424242"/>
                </a:solidFill>
                <a:latin typeface="Roboto"/>
                <a:cs typeface="Roboto"/>
              </a:rPr>
              <a:t> </a:t>
            </a:r>
            <a:r>
              <a:rPr sz="2800" b="1" spc="5" dirty="0">
                <a:solidFill>
                  <a:srgbClr val="424242"/>
                </a:solidFill>
                <a:latin typeface="Roboto"/>
                <a:cs typeface="Roboto"/>
              </a:rPr>
              <a:t>Ad</a:t>
            </a:r>
            <a:r>
              <a:rPr sz="2800" b="1" spc="-105" dirty="0">
                <a:solidFill>
                  <a:srgbClr val="424242"/>
                </a:solidFill>
                <a:latin typeface="Roboto"/>
                <a:cs typeface="Roboto"/>
              </a:rPr>
              <a:t> </a:t>
            </a:r>
            <a:r>
              <a:rPr sz="2800" b="1" spc="-15" dirty="0">
                <a:solidFill>
                  <a:srgbClr val="424242"/>
                </a:solidFill>
                <a:latin typeface="Roboto"/>
                <a:cs typeface="Roboto"/>
              </a:rPr>
              <a:t>Campaigns</a:t>
            </a:r>
            <a:endParaRPr sz="2800">
              <a:latin typeface="Roboto"/>
              <a:cs typeface="Roboto"/>
            </a:endParaRPr>
          </a:p>
          <a:p>
            <a:pPr>
              <a:lnSpc>
                <a:spcPct val="100000"/>
              </a:lnSpc>
              <a:spcBef>
                <a:spcPts val="35"/>
              </a:spcBef>
            </a:pPr>
            <a:endParaRPr sz="3250">
              <a:latin typeface="Roboto"/>
              <a:cs typeface="Roboto"/>
            </a:endParaRPr>
          </a:p>
          <a:p>
            <a:pPr marL="228600">
              <a:lnSpc>
                <a:spcPct val="100000"/>
              </a:lnSpc>
              <a:spcBef>
                <a:spcPts val="5"/>
              </a:spcBef>
            </a:pPr>
            <a:r>
              <a:rPr sz="1900" b="1" spc="-10" dirty="0">
                <a:latin typeface="Roboto"/>
                <a:cs typeface="Roboto"/>
              </a:rPr>
              <a:t>A</a:t>
            </a:r>
            <a:r>
              <a:rPr sz="1900" b="1" spc="-5" dirty="0">
                <a:latin typeface="Roboto"/>
                <a:cs typeface="Roboto"/>
              </a:rPr>
              <a:t>d</a:t>
            </a:r>
            <a:r>
              <a:rPr sz="1900" b="1" spc="-45" dirty="0">
                <a:latin typeface="Roboto"/>
                <a:cs typeface="Roboto"/>
              </a:rPr>
              <a:t> </a:t>
            </a:r>
            <a:r>
              <a:rPr sz="1900" b="1" spc="-10" dirty="0">
                <a:latin typeface="Roboto"/>
                <a:cs typeface="Roboto"/>
              </a:rPr>
              <a:t>C</a:t>
            </a:r>
            <a:r>
              <a:rPr sz="1900" b="1" spc="-125" dirty="0">
                <a:latin typeface="Roboto"/>
                <a:cs typeface="Roboto"/>
              </a:rPr>
              <a:t>a</a:t>
            </a:r>
            <a:r>
              <a:rPr sz="1900" b="1" spc="-45" dirty="0">
                <a:latin typeface="Roboto"/>
                <a:cs typeface="Roboto"/>
              </a:rPr>
              <a:t>m</a:t>
            </a:r>
            <a:r>
              <a:rPr sz="1900" b="1" spc="25" dirty="0">
                <a:latin typeface="Roboto"/>
                <a:cs typeface="Roboto"/>
              </a:rPr>
              <a:t>p</a:t>
            </a:r>
            <a:r>
              <a:rPr sz="1900" b="1" spc="-125" dirty="0">
                <a:latin typeface="Roboto"/>
                <a:cs typeface="Roboto"/>
              </a:rPr>
              <a:t>a</a:t>
            </a:r>
            <a:r>
              <a:rPr sz="1900" b="1" spc="-10" dirty="0">
                <a:latin typeface="Roboto"/>
                <a:cs typeface="Roboto"/>
              </a:rPr>
              <a:t>i</a:t>
            </a:r>
            <a:r>
              <a:rPr sz="1900" b="1" spc="-80" dirty="0">
                <a:latin typeface="Roboto"/>
                <a:cs typeface="Roboto"/>
              </a:rPr>
              <a:t>g</a:t>
            </a:r>
            <a:r>
              <a:rPr sz="1900" b="1" spc="25" dirty="0">
                <a:latin typeface="Roboto"/>
                <a:cs typeface="Roboto"/>
              </a:rPr>
              <a:t>n</a:t>
            </a:r>
            <a:r>
              <a:rPr sz="1900" b="1" spc="-5" dirty="0">
                <a:latin typeface="Roboto"/>
                <a:cs typeface="Roboto"/>
              </a:rPr>
              <a:t>s</a:t>
            </a:r>
            <a:r>
              <a:rPr sz="1900" b="1" spc="-155" dirty="0">
                <a:latin typeface="Roboto"/>
                <a:cs typeface="Roboto"/>
              </a:rPr>
              <a:t> </a:t>
            </a:r>
            <a:r>
              <a:rPr sz="1900" b="1" spc="30" dirty="0">
                <a:latin typeface="Roboto"/>
                <a:cs typeface="Roboto"/>
              </a:rPr>
              <a:t>f</a:t>
            </a:r>
            <a:r>
              <a:rPr sz="1900" b="1" spc="-75" dirty="0">
                <a:latin typeface="Roboto"/>
                <a:cs typeface="Roboto"/>
              </a:rPr>
              <a:t>o</a:t>
            </a:r>
            <a:r>
              <a:rPr sz="1900" b="1" spc="25" dirty="0">
                <a:latin typeface="Roboto"/>
                <a:cs typeface="Roboto"/>
              </a:rPr>
              <a:t>r</a:t>
            </a:r>
            <a:r>
              <a:rPr sz="1900" b="1" spc="-70" dirty="0">
                <a:latin typeface="Roboto"/>
                <a:cs typeface="Roboto"/>
              </a:rPr>
              <a:t> </a:t>
            </a:r>
            <a:r>
              <a:rPr sz="1900" b="1" dirty="0">
                <a:latin typeface="Roboto"/>
                <a:cs typeface="Roboto"/>
              </a:rPr>
              <a:t>e</a:t>
            </a:r>
            <a:r>
              <a:rPr sz="1900" b="1" spc="-45" dirty="0">
                <a:latin typeface="Roboto"/>
                <a:cs typeface="Roboto"/>
              </a:rPr>
              <a:t>m</a:t>
            </a:r>
            <a:r>
              <a:rPr sz="1900" b="1" spc="-25" dirty="0">
                <a:latin typeface="Roboto"/>
                <a:cs typeface="Roboto"/>
              </a:rPr>
              <a:t>a</a:t>
            </a:r>
            <a:r>
              <a:rPr sz="1900" b="1" spc="-110" dirty="0">
                <a:latin typeface="Roboto"/>
                <a:cs typeface="Roboto"/>
              </a:rPr>
              <a:t>i</a:t>
            </a:r>
            <a:r>
              <a:rPr sz="1900" b="1" spc="-5" dirty="0">
                <a:latin typeface="Roboto"/>
                <a:cs typeface="Roboto"/>
              </a:rPr>
              <a:t>l</a:t>
            </a:r>
            <a:r>
              <a:rPr sz="1900" b="1" spc="20" dirty="0">
                <a:latin typeface="Roboto"/>
                <a:cs typeface="Roboto"/>
              </a:rPr>
              <a:t> </a:t>
            </a:r>
            <a:r>
              <a:rPr sz="1900" b="1" spc="-45" dirty="0">
                <a:latin typeface="Roboto"/>
                <a:cs typeface="Roboto"/>
              </a:rPr>
              <a:t>m</a:t>
            </a:r>
            <a:r>
              <a:rPr sz="1900" b="1" spc="-125" dirty="0">
                <a:latin typeface="Roboto"/>
                <a:cs typeface="Roboto"/>
              </a:rPr>
              <a:t>a</a:t>
            </a:r>
            <a:r>
              <a:rPr sz="1900" b="1" spc="30" dirty="0">
                <a:latin typeface="Roboto"/>
                <a:cs typeface="Roboto"/>
              </a:rPr>
              <a:t>r</a:t>
            </a:r>
            <a:r>
              <a:rPr sz="1900" b="1" spc="-120" dirty="0">
                <a:latin typeface="Roboto"/>
                <a:cs typeface="Roboto"/>
              </a:rPr>
              <a:t>k</a:t>
            </a:r>
            <a:r>
              <a:rPr sz="1900" b="1" dirty="0">
                <a:latin typeface="Roboto"/>
                <a:cs typeface="Roboto"/>
              </a:rPr>
              <a:t>e</a:t>
            </a:r>
            <a:r>
              <a:rPr sz="1900" b="1" spc="-65" dirty="0">
                <a:latin typeface="Roboto"/>
                <a:cs typeface="Roboto"/>
              </a:rPr>
              <a:t>t</a:t>
            </a:r>
            <a:r>
              <a:rPr sz="1900" b="1" spc="-10" dirty="0">
                <a:latin typeface="Roboto"/>
                <a:cs typeface="Roboto"/>
              </a:rPr>
              <a:t>i</a:t>
            </a:r>
            <a:r>
              <a:rPr sz="1900" b="1" spc="25" dirty="0">
                <a:latin typeface="Roboto"/>
                <a:cs typeface="Roboto"/>
              </a:rPr>
              <a:t>n</a:t>
            </a:r>
            <a:r>
              <a:rPr sz="1900" b="1" spc="-80" dirty="0">
                <a:latin typeface="Roboto"/>
                <a:cs typeface="Roboto"/>
              </a:rPr>
              <a:t>g</a:t>
            </a:r>
            <a:r>
              <a:rPr sz="1900" b="1" spc="-5" dirty="0">
                <a:latin typeface="Roboto"/>
                <a:cs typeface="Roboto"/>
              </a:rPr>
              <a:t>:</a:t>
            </a:r>
            <a:endParaRPr sz="1900">
              <a:latin typeface="Roboto"/>
              <a:cs typeface="Roboto"/>
            </a:endParaRPr>
          </a:p>
          <a:p>
            <a:pPr>
              <a:lnSpc>
                <a:spcPct val="100000"/>
              </a:lnSpc>
              <a:spcBef>
                <a:spcPts val="35"/>
              </a:spcBef>
            </a:pPr>
            <a:endParaRPr sz="1850">
              <a:latin typeface="Roboto"/>
              <a:cs typeface="Roboto"/>
            </a:endParaRPr>
          </a:p>
          <a:p>
            <a:pPr marL="228600" marR="5080">
              <a:lnSpc>
                <a:spcPts val="2200"/>
              </a:lnSpc>
              <a:spcBef>
                <a:spcPts val="5"/>
              </a:spcBef>
            </a:pPr>
            <a:r>
              <a:rPr sz="1900" spc="-35" dirty="0">
                <a:latin typeface="Roboto"/>
                <a:cs typeface="Roboto"/>
              </a:rPr>
              <a:t>Come</a:t>
            </a:r>
            <a:r>
              <a:rPr sz="1900" spc="20" dirty="0">
                <a:latin typeface="Roboto"/>
                <a:cs typeface="Roboto"/>
              </a:rPr>
              <a:t> </a:t>
            </a:r>
            <a:r>
              <a:rPr sz="1900" spc="-50" dirty="0">
                <a:latin typeface="Roboto"/>
                <a:cs typeface="Roboto"/>
              </a:rPr>
              <a:t>up</a:t>
            </a:r>
            <a:r>
              <a:rPr sz="1900" spc="-40" dirty="0">
                <a:latin typeface="Roboto"/>
                <a:cs typeface="Roboto"/>
              </a:rPr>
              <a:t> </a:t>
            </a:r>
            <a:r>
              <a:rPr sz="1900" spc="-50" dirty="0">
                <a:latin typeface="Roboto"/>
                <a:cs typeface="Roboto"/>
              </a:rPr>
              <a:t>with</a:t>
            </a:r>
            <a:r>
              <a:rPr sz="1900" spc="-114" dirty="0">
                <a:latin typeface="Roboto"/>
                <a:cs typeface="Roboto"/>
              </a:rPr>
              <a:t> </a:t>
            </a:r>
            <a:r>
              <a:rPr sz="1900" spc="-5" dirty="0">
                <a:latin typeface="Roboto"/>
                <a:cs typeface="Roboto"/>
              </a:rPr>
              <a:t>2</a:t>
            </a:r>
            <a:r>
              <a:rPr sz="1900" spc="-40" dirty="0">
                <a:latin typeface="Roboto"/>
                <a:cs typeface="Roboto"/>
              </a:rPr>
              <a:t> </a:t>
            </a:r>
            <a:r>
              <a:rPr sz="1900" spc="-25" dirty="0">
                <a:latin typeface="Roboto"/>
                <a:cs typeface="Roboto"/>
              </a:rPr>
              <a:t>email</a:t>
            </a:r>
            <a:r>
              <a:rPr sz="1900" spc="-30" dirty="0">
                <a:latin typeface="Roboto"/>
                <a:cs typeface="Roboto"/>
              </a:rPr>
              <a:t> ad</a:t>
            </a:r>
            <a:r>
              <a:rPr sz="1900" spc="-45" dirty="0">
                <a:latin typeface="Roboto"/>
                <a:cs typeface="Roboto"/>
              </a:rPr>
              <a:t> campaigns</a:t>
            </a:r>
            <a:r>
              <a:rPr sz="1900" spc="-55" dirty="0">
                <a:latin typeface="Roboto"/>
                <a:cs typeface="Roboto"/>
              </a:rPr>
              <a:t> </a:t>
            </a:r>
            <a:r>
              <a:rPr sz="1900" spc="-50" dirty="0">
                <a:latin typeface="Roboto"/>
                <a:cs typeface="Roboto"/>
              </a:rPr>
              <a:t>with</a:t>
            </a:r>
            <a:r>
              <a:rPr sz="1900" spc="-15" dirty="0">
                <a:latin typeface="Roboto"/>
                <a:cs typeface="Roboto"/>
              </a:rPr>
              <a:t> </a:t>
            </a:r>
            <a:r>
              <a:rPr sz="1900" spc="-40" dirty="0">
                <a:latin typeface="Roboto"/>
                <a:cs typeface="Roboto"/>
              </a:rPr>
              <a:t>the</a:t>
            </a:r>
            <a:r>
              <a:rPr sz="1900" spc="-80" dirty="0">
                <a:latin typeface="Roboto"/>
                <a:cs typeface="Roboto"/>
              </a:rPr>
              <a:t> </a:t>
            </a:r>
            <a:r>
              <a:rPr sz="1900" spc="-40" dirty="0">
                <a:latin typeface="Roboto"/>
                <a:cs typeface="Roboto"/>
              </a:rPr>
              <a:t>mentioned</a:t>
            </a:r>
            <a:r>
              <a:rPr sz="1900" spc="-140" dirty="0">
                <a:latin typeface="Roboto"/>
                <a:cs typeface="Roboto"/>
              </a:rPr>
              <a:t> </a:t>
            </a:r>
            <a:r>
              <a:rPr sz="1900" spc="-35" dirty="0">
                <a:latin typeface="Roboto"/>
                <a:cs typeface="Roboto"/>
              </a:rPr>
              <a:t>goals: </a:t>
            </a:r>
            <a:r>
              <a:rPr sz="1900" spc="-40" dirty="0">
                <a:latin typeface="Roboto"/>
                <a:cs typeface="Roboto"/>
              </a:rPr>
              <a:t>brand </a:t>
            </a:r>
            <a:r>
              <a:rPr sz="1900" spc="-45" dirty="0">
                <a:latin typeface="Roboto"/>
                <a:cs typeface="Roboto"/>
              </a:rPr>
              <a:t>awareness</a:t>
            </a:r>
            <a:r>
              <a:rPr sz="1900" spc="-155" dirty="0">
                <a:latin typeface="Roboto"/>
                <a:cs typeface="Roboto"/>
              </a:rPr>
              <a:t> </a:t>
            </a:r>
            <a:r>
              <a:rPr sz="1900" spc="-5" dirty="0">
                <a:latin typeface="Roboto"/>
                <a:cs typeface="Roboto"/>
              </a:rPr>
              <a:t>&amp;</a:t>
            </a:r>
            <a:r>
              <a:rPr sz="1900" spc="-55" dirty="0">
                <a:latin typeface="Roboto"/>
                <a:cs typeface="Roboto"/>
              </a:rPr>
              <a:t> </a:t>
            </a:r>
            <a:r>
              <a:rPr sz="1900" spc="-40" dirty="0">
                <a:latin typeface="Roboto"/>
                <a:cs typeface="Roboto"/>
              </a:rPr>
              <a:t>generating </a:t>
            </a:r>
            <a:r>
              <a:rPr sz="1900" spc="-455" dirty="0">
                <a:latin typeface="Roboto"/>
                <a:cs typeface="Roboto"/>
              </a:rPr>
              <a:t> </a:t>
            </a:r>
            <a:r>
              <a:rPr sz="1900" spc="-25" dirty="0">
                <a:latin typeface="Roboto"/>
                <a:cs typeface="Roboto"/>
              </a:rPr>
              <a:t>leads</a:t>
            </a:r>
            <a:endParaRPr sz="1900">
              <a:latin typeface="Roboto"/>
              <a:cs typeface="Roboto"/>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30300" y="1854200"/>
            <a:ext cx="6457315" cy="838200"/>
          </a:xfrm>
          <a:prstGeom prst="rect">
            <a:avLst/>
          </a:prstGeom>
        </p:spPr>
        <p:txBody>
          <a:bodyPr vert="horz" wrap="square" lIns="0" tIns="12700" rIns="0" bIns="0" rtlCol="0">
            <a:spAutoFit/>
          </a:bodyPr>
          <a:lstStyle/>
          <a:p>
            <a:pPr marL="12700">
              <a:lnSpc>
                <a:spcPct val="100000"/>
              </a:lnSpc>
              <a:spcBef>
                <a:spcPts val="100"/>
              </a:spcBef>
            </a:pPr>
            <a:r>
              <a:rPr sz="2800" spc="40" dirty="0"/>
              <a:t>E</a:t>
            </a:r>
            <a:r>
              <a:rPr sz="2800" spc="-25" dirty="0"/>
              <a:t>m</a:t>
            </a:r>
            <a:r>
              <a:rPr sz="2800" spc="-110" dirty="0"/>
              <a:t>a</a:t>
            </a:r>
            <a:r>
              <a:rPr sz="2800" spc="45" dirty="0"/>
              <a:t>i</a:t>
            </a:r>
            <a:r>
              <a:rPr sz="2800" spc="-10" dirty="0"/>
              <a:t>l</a:t>
            </a:r>
            <a:r>
              <a:rPr sz="2800" spc="-40" dirty="0"/>
              <a:t> </a:t>
            </a:r>
            <a:r>
              <a:rPr sz="2800" spc="10" dirty="0"/>
              <a:t>A</a:t>
            </a:r>
            <a:r>
              <a:rPr sz="2800" spc="-5" dirty="0"/>
              <a:t>d</a:t>
            </a:r>
            <a:r>
              <a:rPr sz="2800" spc="-80" dirty="0"/>
              <a:t> </a:t>
            </a:r>
            <a:r>
              <a:rPr sz="2800" spc="15" dirty="0"/>
              <a:t>C</a:t>
            </a:r>
            <a:r>
              <a:rPr sz="2800" spc="-10" dirty="0"/>
              <a:t>a</a:t>
            </a:r>
            <a:r>
              <a:rPr sz="2800" spc="-25" dirty="0"/>
              <a:t>m</a:t>
            </a:r>
            <a:r>
              <a:rPr sz="2800" spc="15" dirty="0"/>
              <a:t>p</a:t>
            </a:r>
            <a:r>
              <a:rPr sz="2800" spc="-110" dirty="0"/>
              <a:t>a</a:t>
            </a:r>
            <a:r>
              <a:rPr sz="2800" spc="45" dirty="0"/>
              <a:t>i</a:t>
            </a:r>
            <a:r>
              <a:rPr sz="2800" spc="-85" dirty="0"/>
              <a:t>g</a:t>
            </a:r>
            <a:r>
              <a:rPr sz="2800" spc="-15" dirty="0"/>
              <a:t>n</a:t>
            </a:r>
            <a:r>
              <a:rPr sz="2800" spc="30" dirty="0"/>
              <a:t> </a:t>
            </a:r>
            <a:r>
              <a:rPr sz="2800" dirty="0"/>
              <a:t>1</a:t>
            </a:r>
            <a:r>
              <a:rPr sz="2800" spc="-105" dirty="0"/>
              <a:t> </a:t>
            </a:r>
            <a:r>
              <a:rPr sz="2800" spc="-135" dirty="0"/>
              <a:t>-</a:t>
            </a:r>
            <a:r>
              <a:rPr sz="2800" spc="-85" dirty="0"/>
              <a:t> </a:t>
            </a:r>
            <a:r>
              <a:rPr sz="2800" spc="10" dirty="0"/>
              <a:t>Br</a:t>
            </a:r>
            <a:r>
              <a:rPr sz="2800" spc="-110" dirty="0"/>
              <a:t>a</a:t>
            </a:r>
            <a:r>
              <a:rPr sz="2800" spc="15" dirty="0"/>
              <a:t>n</a:t>
            </a:r>
            <a:r>
              <a:rPr sz="2800" spc="-5" dirty="0"/>
              <a:t>d</a:t>
            </a:r>
            <a:r>
              <a:rPr sz="2800" spc="-80" dirty="0"/>
              <a:t> </a:t>
            </a:r>
            <a:r>
              <a:rPr sz="2800" spc="110" dirty="0"/>
              <a:t>A</a:t>
            </a:r>
            <a:r>
              <a:rPr sz="2800" spc="-65" dirty="0"/>
              <a:t>w</a:t>
            </a:r>
            <a:r>
              <a:rPr sz="2800" spc="-10" dirty="0"/>
              <a:t>a</a:t>
            </a:r>
            <a:r>
              <a:rPr sz="2800" spc="10" dirty="0"/>
              <a:t>r</a:t>
            </a:r>
            <a:r>
              <a:rPr sz="2800" spc="30" dirty="0"/>
              <a:t>e</a:t>
            </a:r>
            <a:r>
              <a:rPr sz="2800" spc="15" dirty="0"/>
              <a:t>n</a:t>
            </a:r>
            <a:r>
              <a:rPr sz="2800" spc="30" dirty="0"/>
              <a:t>e</a:t>
            </a:r>
            <a:r>
              <a:rPr sz="2800" spc="-50" dirty="0"/>
              <a:t>s</a:t>
            </a:r>
            <a:r>
              <a:rPr sz="2800" spc="-5" dirty="0"/>
              <a:t>s</a:t>
            </a:r>
            <a:endParaRPr sz="2800"/>
          </a:p>
          <a:p>
            <a:pPr marL="12700">
              <a:lnSpc>
                <a:spcPct val="100000"/>
              </a:lnSpc>
              <a:spcBef>
                <a:spcPts val="40"/>
              </a:spcBef>
            </a:pPr>
            <a:r>
              <a:rPr sz="2500" b="0" spc="-35" dirty="0">
                <a:solidFill>
                  <a:srgbClr val="000000"/>
                </a:solidFill>
                <a:latin typeface="Roboto"/>
                <a:cs typeface="Roboto"/>
              </a:rPr>
              <a:t>(insert</a:t>
            </a:r>
            <a:r>
              <a:rPr sz="2500" b="0" spc="45" dirty="0">
                <a:solidFill>
                  <a:srgbClr val="000000"/>
                </a:solidFill>
                <a:latin typeface="Roboto"/>
                <a:cs typeface="Roboto"/>
              </a:rPr>
              <a:t> </a:t>
            </a:r>
            <a:r>
              <a:rPr sz="2500" b="0" spc="-30" dirty="0">
                <a:solidFill>
                  <a:srgbClr val="000000"/>
                </a:solidFill>
                <a:latin typeface="Roboto"/>
                <a:cs typeface="Roboto"/>
              </a:rPr>
              <a:t>emailer</a:t>
            </a:r>
            <a:r>
              <a:rPr sz="2500" b="0" spc="20" dirty="0">
                <a:solidFill>
                  <a:srgbClr val="000000"/>
                </a:solidFill>
                <a:latin typeface="Roboto"/>
                <a:cs typeface="Roboto"/>
              </a:rPr>
              <a:t> </a:t>
            </a:r>
            <a:r>
              <a:rPr sz="2500" b="0" dirty="0">
                <a:solidFill>
                  <a:srgbClr val="000000"/>
                </a:solidFill>
                <a:latin typeface="Roboto"/>
                <a:cs typeface="Roboto"/>
              </a:rPr>
              <a:t>image)</a:t>
            </a:r>
            <a:endParaRPr sz="2500">
              <a:latin typeface="Roboto"/>
              <a:cs typeface="Roboto"/>
            </a:endParaRPr>
          </a:p>
        </p:txBody>
      </p:sp>
      <p:pic>
        <p:nvPicPr>
          <p:cNvPr id="4" name="Picture 3" descr="WhatsApp Image 2023-07-30 at 6.14.07 PM.jpeg"/>
          <p:cNvPicPr>
            <a:picLocks noChangeAspect="1"/>
          </p:cNvPicPr>
          <p:nvPr/>
        </p:nvPicPr>
        <p:blipFill>
          <a:blip r:embed="rId2"/>
          <a:stretch>
            <a:fillRect/>
          </a:stretch>
        </p:blipFill>
        <p:spPr>
          <a:xfrm>
            <a:off x="7924800" y="228600"/>
            <a:ext cx="3429000" cy="632460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600" y="533400"/>
            <a:ext cx="6282690" cy="838200"/>
          </a:xfrm>
          <a:prstGeom prst="rect">
            <a:avLst/>
          </a:prstGeom>
        </p:spPr>
        <p:txBody>
          <a:bodyPr vert="horz" wrap="square" lIns="0" tIns="12700" rIns="0" bIns="0" rtlCol="0">
            <a:spAutoFit/>
          </a:bodyPr>
          <a:lstStyle/>
          <a:p>
            <a:pPr marL="12700">
              <a:lnSpc>
                <a:spcPct val="100000"/>
              </a:lnSpc>
              <a:spcBef>
                <a:spcPts val="100"/>
              </a:spcBef>
            </a:pPr>
            <a:r>
              <a:rPr sz="2800" spc="40" dirty="0"/>
              <a:t>E</a:t>
            </a:r>
            <a:r>
              <a:rPr sz="2800" spc="-25" dirty="0"/>
              <a:t>m</a:t>
            </a:r>
            <a:r>
              <a:rPr sz="2800" spc="-110" dirty="0"/>
              <a:t>a</a:t>
            </a:r>
            <a:r>
              <a:rPr sz="2800" spc="45" dirty="0"/>
              <a:t>i</a:t>
            </a:r>
            <a:r>
              <a:rPr sz="2800" spc="-10" dirty="0"/>
              <a:t>l</a:t>
            </a:r>
            <a:r>
              <a:rPr sz="2800" spc="-40" dirty="0"/>
              <a:t> </a:t>
            </a:r>
            <a:r>
              <a:rPr sz="2800" spc="10" dirty="0"/>
              <a:t>A</a:t>
            </a:r>
            <a:r>
              <a:rPr sz="2800" spc="-5" dirty="0"/>
              <a:t>d</a:t>
            </a:r>
            <a:r>
              <a:rPr sz="2800" spc="-80" dirty="0"/>
              <a:t> </a:t>
            </a:r>
            <a:r>
              <a:rPr sz="2800" spc="15" dirty="0"/>
              <a:t>C</a:t>
            </a:r>
            <a:r>
              <a:rPr sz="2800" spc="-10" dirty="0"/>
              <a:t>a</a:t>
            </a:r>
            <a:r>
              <a:rPr sz="2800" spc="-25" dirty="0"/>
              <a:t>m</a:t>
            </a:r>
            <a:r>
              <a:rPr sz="2800" spc="15" dirty="0"/>
              <a:t>p</a:t>
            </a:r>
            <a:r>
              <a:rPr sz="2800" spc="-110" dirty="0"/>
              <a:t>a</a:t>
            </a:r>
            <a:r>
              <a:rPr sz="2800" spc="45" dirty="0"/>
              <a:t>i</a:t>
            </a:r>
            <a:r>
              <a:rPr sz="2800" spc="-85" dirty="0"/>
              <a:t>g</a:t>
            </a:r>
            <a:r>
              <a:rPr sz="2800" spc="-15" dirty="0"/>
              <a:t>n</a:t>
            </a:r>
            <a:r>
              <a:rPr sz="2800" spc="30" dirty="0"/>
              <a:t> </a:t>
            </a:r>
            <a:r>
              <a:rPr sz="2800" dirty="0"/>
              <a:t>2</a:t>
            </a:r>
            <a:r>
              <a:rPr sz="2800" spc="-105" dirty="0"/>
              <a:t> </a:t>
            </a:r>
            <a:r>
              <a:rPr sz="2800" spc="-135" dirty="0"/>
              <a:t>-</a:t>
            </a:r>
            <a:r>
              <a:rPr sz="2800" spc="-85" dirty="0"/>
              <a:t> </a:t>
            </a:r>
            <a:r>
              <a:rPr sz="2800" spc="40" dirty="0"/>
              <a:t>L</a:t>
            </a:r>
            <a:r>
              <a:rPr sz="2800" spc="30" dirty="0"/>
              <a:t>e</a:t>
            </a:r>
            <a:r>
              <a:rPr sz="2800" spc="-110" dirty="0"/>
              <a:t>a</a:t>
            </a:r>
            <a:r>
              <a:rPr sz="2800" spc="-5" dirty="0"/>
              <a:t>d</a:t>
            </a:r>
            <a:r>
              <a:rPr sz="2800" spc="20" dirty="0"/>
              <a:t> </a:t>
            </a:r>
            <a:r>
              <a:rPr sz="2800" spc="30" dirty="0"/>
              <a:t>Ge</a:t>
            </a:r>
            <a:r>
              <a:rPr sz="2800" spc="-85" dirty="0"/>
              <a:t>n</a:t>
            </a:r>
            <a:r>
              <a:rPr sz="2800" spc="130" dirty="0"/>
              <a:t>e</a:t>
            </a:r>
            <a:r>
              <a:rPr sz="2800" spc="10" dirty="0"/>
              <a:t>r</a:t>
            </a:r>
            <a:r>
              <a:rPr sz="2800" spc="-110" dirty="0"/>
              <a:t>a</a:t>
            </a:r>
            <a:r>
              <a:rPr sz="2800" spc="-80" dirty="0"/>
              <a:t>t</a:t>
            </a:r>
            <a:r>
              <a:rPr sz="2800" spc="-55" dirty="0"/>
              <a:t>i</a:t>
            </a:r>
            <a:r>
              <a:rPr sz="2800" spc="15" dirty="0"/>
              <a:t>o</a:t>
            </a:r>
            <a:r>
              <a:rPr sz="2800" spc="-15" dirty="0"/>
              <a:t>n</a:t>
            </a:r>
            <a:endParaRPr sz="2800"/>
          </a:p>
          <a:p>
            <a:pPr marL="12700">
              <a:lnSpc>
                <a:spcPct val="100000"/>
              </a:lnSpc>
              <a:spcBef>
                <a:spcPts val="40"/>
              </a:spcBef>
            </a:pPr>
            <a:r>
              <a:rPr sz="2500" b="0" spc="-35" dirty="0">
                <a:solidFill>
                  <a:srgbClr val="000000"/>
                </a:solidFill>
                <a:latin typeface="Roboto"/>
                <a:cs typeface="Roboto"/>
              </a:rPr>
              <a:t>(insert</a:t>
            </a:r>
            <a:r>
              <a:rPr sz="2500" b="0" spc="45" dirty="0">
                <a:solidFill>
                  <a:srgbClr val="000000"/>
                </a:solidFill>
                <a:latin typeface="Roboto"/>
                <a:cs typeface="Roboto"/>
              </a:rPr>
              <a:t> </a:t>
            </a:r>
            <a:r>
              <a:rPr sz="2500" b="0" spc="-30" dirty="0">
                <a:solidFill>
                  <a:srgbClr val="000000"/>
                </a:solidFill>
                <a:latin typeface="Roboto"/>
                <a:cs typeface="Roboto"/>
              </a:rPr>
              <a:t>emailer</a:t>
            </a:r>
            <a:r>
              <a:rPr sz="2500" b="0" spc="20" dirty="0">
                <a:solidFill>
                  <a:srgbClr val="000000"/>
                </a:solidFill>
                <a:latin typeface="Roboto"/>
                <a:cs typeface="Roboto"/>
              </a:rPr>
              <a:t> </a:t>
            </a:r>
            <a:r>
              <a:rPr sz="2500" b="0" dirty="0">
                <a:solidFill>
                  <a:srgbClr val="000000"/>
                </a:solidFill>
                <a:latin typeface="Roboto"/>
                <a:cs typeface="Roboto"/>
              </a:rPr>
              <a:t>image)</a:t>
            </a:r>
            <a:endParaRPr sz="2500">
              <a:latin typeface="Roboto"/>
              <a:cs typeface="Roboto"/>
            </a:endParaRPr>
          </a:p>
        </p:txBody>
      </p:sp>
      <p:pic>
        <p:nvPicPr>
          <p:cNvPr id="3" name="Picture 2" descr="mtr667.jpg"/>
          <p:cNvPicPr>
            <a:picLocks noChangeAspect="1"/>
          </p:cNvPicPr>
          <p:nvPr/>
        </p:nvPicPr>
        <p:blipFill>
          <a:blip r:embed="rId2"/>
          <a:stretch>
            <a:fillRect/>
          </a:stretch>
        </p:blipFill>
        <p:spPr>
          <a:xfrm>
            <a:off x="7239000" y="304800"/>
            <a:ext cx="3840912" cy="6096000"/>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0600" y="0"/>
            <a:ext cx="9330690" cy="660400"/>
          </a:xfrm>
          <a:prstGeom prst="rect">
            <a:avLst/>
          </a:prstGeom>
        </p:spPr>
        <p:txBody>
          <a:bodyPr vert="horz" wrap="square" lIns="0" tIns="12700" rIns="0" bIns="0" rtlCol="0">
            <a:spAutoFit/>
          </a:bodyPr>
          <a:lstStyle/>
          <a:p>
            <a:pPr marL="12700" marR="5080" indent="279400">
              <a:lnSpc>
                <a:spcPct val="109600"/>
              </a:lnSpc>
              <a:spcBef>
                <a:spcPts val="100"/>
              </a:spcBef>
            </a:pPr>
            <a:r>
              <a:rPr spc="-35" dirty="0"/>
              <a:t>Part </a:t>
            </a:r>
            <a:r>
              <a:rPr spc="-50" dirty="0"/>
              <a:t>4: </a:t>
            </a:r>
            <a:r>
              <a:rPr spc="-30" dirty="0"/>
              <a:t>Content </a:t>
            </a:r>
            <a:r>
              <a:rPr spc="-35" dirty="0"/>
              <a:t>Creation and </a:t>
            </a:r>
            <a:r>
              <a:rPr spc="-45" dirty="0"/>
              <a:t>Curation </a:t>
            </a:r>
            <a:r>
              <a:rPr spc="-35" dirty="0"/>
              <a:t>(Post </a:t>
            </a:r>
            <a:r>
              <a:rPr spc="-30" dirty="0"/>
              <a:t>creations, </a:t>
            </a:r>
            <a:r>
              <a:rPr spc="-35" dirty="0"/>
              <a:t>Designs/Video </a:t>
            </a:r>
            <a:r>
              <a:rPr spc="-30" dirty="0"/>
              <a:t> </a:t>
            </a:r>
            <a:r>
              <a:rPr spc="-40" dirty="0"/>
              <a:t>Editing,</a:t>
            </a:r>
            <a:r>
              <a:rPr spc="-35" dirty="0"/>
              <a:t> </a:t>
            </a:r>
            <a:r>
              <a:rPr spc="-10" dirty="0"/>
              <a:t>Ad</a:t>
            </a:r>
            <a:r>
              <a:rPr spc="-40" dirty="0"/>
              <a:t> Campaigns</a:t>
            </a:r>
            <a:r>
              <a:rPr spc="-50" dirty="0"/>
              <a:t> </a:t>
            </a:r>
            <a:r>
              <a:rPr spc="-30" dirty="0"/>
              <a:t>over</a:t>
            </a:r>
            <a:r>
              <a:rPr spc="-65" dirty="0"/>
              <a:t> </a:t>
            </a:r>
            <a:r>
              <a:rPr spc="-30" dirty="0"/>
              <a:t>Social</a:t>
            </a:r>
            <a:r>
              <a:rPr spc="-75" dirty="0"/>
              <a:t> </a:t>
            </a:r>
            <a:r>
              <a:rPr spc="-30" dirty="0"/>
              <a:t>Media</a:t>
            </a:r>
            <a:r>
              <a:rPr spc="-90" dirty="0"/>
              <a:t> </a:t>
            </a:r>
            <a:r>
              <a:rPr spc="-35" dirty="0"/>
              <a:t>and</a:t>
            </a:r>
            <a:r>
              <a:rPr spc="-40" dirty="0"/>
              <a:t> </a:t>
            </a:r>
            <a:r>
              <a:rPr spc="-30" dirty="0"/>
              <a:t>Email</a:t>
            </a:r>
            <a:r>
              <a:rPr spc="-75" dirty="0"/>
              <a:t> </a:t>
            </a:r>
            <a:r>
              <a:rPr spc="-40" dirty="0"/>
              <a:t>Ideation</a:t>
            </a:r>
            <a:r>
              <a:rPr spc="-35" dirty="0"/>
              <a:t> and</a:t>
            </a:r>
            <a:r>
              <a:rPr spc="-140" dirty="0"/>
              <a:t> </a:t>
            </a:r>
            <a:r>
              <a:rPr spc="-25" dirty="0"/>
              <a:t>Creation)</a:t>
            </a:r>
          </a:p>
        </p:txBody>
      </p:sp>
      <p:sp>
        <p:nvSpPr>
          <p:cNvPr id="3" name="object 3"/>
          <p:cNvSpPr txBox="1"/>
          <p:nvPr/>
        </p:nvSpPr>
        <p:spPr>
          <a:xfrm>
            <a:off x="152400" y="838200"/>
            <a:ext cx="11811000" cy="5596404"/>
          </a:xfrm>
          <a:prstGeom prst="rect">
            <a:avLst/>
          </a:prstGeom>
        </p:spPr>
        <p:txBody>
          <a:bodyPr vert="horz" wrap="square" lIns="0" tIns="30480" rIns="0" bIns="0" rtlCol="0">
            <a:spAutoFit/>
          </a:bodyPr>
          <a:lstStyle/>
          <a:p>
            <a:pPr marL="431800" marR="5080" indent="-419100">
              <a:lnSpc>
                <a:spcPts val="2200"/>
              </a:lnSpc>
              <a:spcBef>
                <a:spcPts val="240"/>
              </a:spcBef>
              <a:tabLst>
                <a:tab pos="431165" algn="l"/>
                <a:tab pos="431800" algn="l"/>
              </a:tabLst>
            </a:pPr>
            <a:r>
              <a:rPr lang="en-IN" dirty="0" smtClean="0">
                <a:latin typeface="Roboto"/>
                <a:cs typeface="Roboto"/>
              </a:rPr>
              <a:t>Reflect on the content creation and curation process, discussing the challenges faced and lessons learned</a:t>
            </a:r>
            <a:r>
              <a:rPr lang="en-IN" dirty="0" smtClean="0">
                <a:latin typeface="Roboto"/>
                <a:cs typeface="Roboto"/>
              </a:rPr>
              <a:t>.</a:t>
            </a:r>
          </a:p>
          <a:p>
            <a:pPr marL="431800" marR="5080" indent="-419100">
              <a:lnSpc>
                <a:spcPts val="2200"/>
              </a:lnSpc>
              <a:spcBef>
                <a:spcPts val="240"/>
              </a:spcBef>
              <a:buAutoNum type="arabicPeriod"/>
              <a:tabLst>
                <a:tab pos="431165" algn="l"/>
                <a:tab pos="431800" algn="l"/>
              </a:tabLst>
            </a:pPr>
            <a:r>
              <a:rPr lang="en-IN" dirty="0" smtClean="0">
                <a:latin typeface="Roboto"/>
                <a:cs typeface="Roboto"/>
              </a:rPr>
              <a:t>Consistency </a:t>
            </a:r>
            <a:r>
              <a:rPr lang="en-IN" dirty="0" smtClean="0">
                <a:latin typeface="Roboto"/>
                <a:cs typeface="Roboto"/>
              </a:rPr>
              <a:t>is Key: Maintaining a consistent tone, style, and frequency of content across platforms helps reinforce brand identity and improves audience </a:t>
            </a:r>
            <a:r>
              <a:rPr lang="en-IN" dirty="0" smtClean="0">
                <a:latin typeface="Roboto"/>
                <a:cs typeface="Roboto"/>
              </a:rPr>
              <a:t>recall.</a:t>
            </a:r>
          </a:p>
          <a:p>
            <a:pPr marL="431800" marR="5080" indent="-419100">
              <a:lnSpc>
                <a:spcPts val="2200"/>
              </a:lnSpc>
              <a:spcBef>
                <a:spcPts val="240"/>
              </a:spcBef>
              <a:buAutoNum type="arabicPeriod"/>
              <a:tabLst>
                <a:tab pos="431165" algn="l"/>
                <a:tab pos="431800" algn="l"/>
              </a:tabLst>
            </a:pPr>
            <a:r>
              <a:rPr lang="en-IN" dirty="0" smtClean="0">
                <a:latin typeface="Roboto"/>
                <a:cs typeface="Roboto"/>
              </a:rPr>
              <a:t>2</a:t>
            </a:r>
            <a:r>
              <a:rPr lang="en-IN" dirty="0" smtClean="0">
                <a:latin typeface="Roboto"/>
                <a:cs typeface="Roboto"/>
              </a:rPr>
              <a:t>. Visual Appeal: Eye-catching visuals, well-designed graphics, and professionally edited videos can significantly enhance the impact of content and ad campaigns</a:t>
            </a:r>
            <a:r>
              <a:rPr lang="en-IN" dirty="0" smtClean="0">
                <a:latin typeface="Roboto"/>
                <a:cs typeface="Roboto"/>
              </a:rPr>
              <a:t>.</a:t>
            </a:r>
          </a:p>
          <a:p>
            <a:pPr marL="431800" marR="5080" indent="-419100">
              <a:lnSpc>
                <a:spcPts val="2200"/>
              </a:lnSpc>
              <a:spcBef>
                <a:spcPts val="240"/>
              </a:spcBef>
              <a:tabLst>
                <a:tab pos="431165" algn="l"/>
                <a:tab pos="431800" algn="l"/>
              </a:tabLst>
            </a:pPr>
            <a:r>
              <a:rPr lang="en-IN" dirty="0" smtClean="0">
                <a:latin typeface="Roboto"/>
                <a:cs typeface="Roboto"/>
              </a:rPr>
              <a:t>3</a:t>
            </a:r>
            <a:r>
              <a:rPr lang="en-IN" dirty="0" smtClean="0">
                <a:latin typeface="Roboto"/>
                <a:cs typeface="Roboto"/>
              </a:rPr>
              <a:t>. A/B Testing: Regularly conducting A/B + tests for ad campaigns and email subject lines allows </a:t>
            </a:r>
            <a:r>
              <a:rPr lang="en-IN" dirty="0" smtClean="0">
                <a:latin typeface="Roboto"/>
                <a:cs typeface="Roboto"/>
              </a:rPr>
              <a:t>for data-driven </a:t>
            </a:r>
            <a:r>
              <a:rPr lang="en-IN" dirty="0" smtClean="0">
                <a:latin typeface="Roboto"/>
                <a:cs typeface="Roboto"/>
              </a:rPr>
              <a:t>optimization and better results. </a:t>
            </a:r>
            <a:endParaRPr lang="en-IN" dirty="0" smtClean="0">
              <a:latin typeface="Roboto"/>
              <a:cs typeface="Roboto"/>
            </a:endParaRPr>
          </a:p>
          <a:p>
            <a:pPr marL="431800" marR="5080" indent="-419100">
              <a:lnSpc>
                <a:spcPts val="2200"/>
              </a:lnSpc>
              <a:spcBef>
                <a:spcPts val="240"/>
              </a:spcBef>
              <a:tabLst>
                <a:tab pos="431165" algn="l"/>
                <a:tab pos="431800" algn="l"/>
              </a:tabLst>
            </a:pPr>
            <a:r>
              <a:rPr lang="en-IN" dirty="0" smtClean="0">
                <a:latin typeface="Roboto"/>
                <a:cs typeface="Roboto"/>
              </a:rPr>
              <a:t>4.Know </a:t>
            </a:r>
            <a:r>
              <a:rPr lang="en-IN" dirty="0" smtClean="0">
                <a:latin typeface="Roboto"/>
                <a:cs typeface="Roboto"/>
              </a:rPr>
              <a:t>our Audience: Understanding the target audience's interests, pain points, and preferences </a:t>
            </a:r>
            <a:r>
              <a:rPr lang="en-IN" dirty="0" smtClean="0">
                <a:latin typeface="Roboto"/>
                <a:cs typeface="Roboto"/>
              </a:rPr>
              <a:t>is fundamental </a:t>
            </a:r>
            <a:r>
              <a:rPr lang="en-IN" dirty="0" smtClean="0">
                <a:latin typeface="Roboto"/>
                <a:cs typeface="Roboto"/>
              </a:rPr>
              <a:t>in creating relevant and engaging content</a:t>
            </a:r>
            <a:r>
              <a:rPr lang="en-IN" dirty="0" smtClean="0">
                <a:latin typeface="Roboto"/>
                <a:cs typeface="Roboto"/>
              </a:rPr>
              <a:t>.</a:t>
            </a:r>
          </a:p>
          <a:p>
            <a:pPr marL="431800" marR="5080" indent="-419100">
              <a:lnSpc>
                <a:spcPts val="2200"/>
              </a:lnSpc>
              <a:spcBef>
                <a:spcPts val="240"/>
              </a:spcBef>
              <a:tabLst>
                <a:tab pos="431165" algn="l"/>
                <a:tab pos="431800" algn="l"/>
              </a:tabLst>
            </a:pPr>
            <a:r>
              <a:rPr lang="en-IN" dirty="0" smtClean="0">
                <a:latin typeface="Roboto"/>
                <a:cs typeface="Roboto"/>
              </a:rPr>
              <a:t>5</a:t>
            </a:r>
            <a:r>
              <a:rPr lang="en-IN" dirty="0" smtClean="0">
                <a:latin typeface="Roboto"/>
                <a:cs typeface="Roboto"/>
              </a:rPr>
              <a:t>. Engage with the Audience: Responding to comments, messages, and feedback from the audience fosters a sense of community and builds trust</a:t>
            </a:r>
            <a:r>
              <a:rPr lang="en-IN" dirty="0" smtClean="0">
                <a:latin typeface="Roboto"/>
                <a:cs typeface="Roboto"/>
              </a:rPr>
              <a:t>.</a:t>
            </a:r>
          </a:p>
          <a:p>
            <a:pPr marL="431800" marR="5080" indent="-419100">
              <a:lnSpc>
                <a:spcPts val="2200"/>
              </a:lnSpc>
              <a:spcBef>
                <a:spcPts val="240"/>
              </a:spcBef>
              <a:tabLst>
                <a:tab pos="431165" algn="l"/>
                <a:tab pos="431800" algn="l"/>
              </a:tabLst>
            </a:pPr>
            <a:r>
              <a:rPr lang="en-IN" dirty="0" smtClean="0">
                <a:latin typeface="Roboto"/>
                <a:cs typeface="Roboto"/>
              </a:rPr>
              <a:t>6</a:t>
            </a:r>
            <a:r>
              <a:rPr lang="en-IN" dirty="0" smtClean="0">
                <a:latin typeface="Roboto"/>
                <a:cs typeface="Roboto"/>
              </a:rPr>
              <a:t>. Long-Term Approach: Content creation and marketing are not one-time endeavors. </a:t>
            </a:r>
            <a:endParaRPr lang="en-IN" dirty="0" smtClean="0">
              <a:latin typeface="Roboto"/>
              <a:cs typeface="Roboto"/>
            </a:endParaRPr>
          </a:p>
          <a:p>
            <a:pPr marL="431800" marR="5080" indent="-419100">
              <a:lnSpc>
                <a:spcPts val="2200"/>
              </a:lnSpc>
              <a:spcBef>
                <a:spcPts val="240"/>
              </a:spcBef>
              <a:tabLst>
                <a:tab pos="431165" algn="l"/>
                <a:tab pos="431800" algn="l"/>
              </a:tabLst>
            </a:pPr>
            <a:r>
              <a:rPr lang="en-IN" dirty="0" smtClean="0">
                <a:latin typeface="Roboto"/>
                <a:cs typeface="Roboto"/>
              </a:rPr>
              <a:t> </a:t>
            </a:r>
            <a:r>
              <a:rPr lang="en-IN" dirty="0" smtClean="0">
                <a:latin typeface="Roboto"/>
                <a:cs typeface="Roboto"/>
              </a:rPr>
              <a:t>  A </a:t>
            </a:r>
            <a:r>
              <a:rPr lang="en-IN" dirty="0" smtClean="0">
                <a:latin typeface="Roboto"/>
                <a:cs typeface="Roboto"/>
              </a:rPr>
              <a:t>long-term</a:t>
            </a:r>
            <a:r>
              <a:rPr lang="en-IN" dirty="0" smtClean="0">
                <a:latin typeface="Roboto"/>
                <a:cs typeface="Roboto"/>
              </a:rPr>
              <a:t>, strategic </a:t>
            </a:r>
            <a:r>
              <a:rPr lang="en-IN" dirty="0" smtClean="0">
                <a:latin typeface="Roboto"/>
                <a:cs typeface="Roboto"/>
              </a:rPr>
              <a:t>approach is necessary to build brand awareness and achieve sustainable growth</a:t>
            </a:r>
            <a:r>
              <a:rPr lang="en-IN" dirty="0" smtClean="0">
                <a:latin typeface="Roboto"/>
                <a:cs typeface="Roboto"/>
              </a:rPr>
              <a:t>. </a:t>
            </a:r>
          </a:p>
          <a:p>
            <a:pPr marL="431800" marR="5080" indent="-419100">
              <a:lnSpc>
                <a:spcPts val="2200"/>
              </a:lnSpc>
              <a:spcBef>
                <a:spcPts val="240"/>
              </a:spcBef>
              <a:tabLst>
                <a:tab pos="431165" algn="l"/>
                <a:tab pos="431800" algn="l"/>
              </a:tabLst>
            </a:pPr>
            <a:r>
              <a:rPr lang="en-IN" dirty="0" smtClean="0">
                <a:latin typeface="Roboto"/>
                <a:cs typeface="Roboto"/>
              </a:rPr>
              <a:t> </a:t>
            </a:r>
            <a:r>
              <a:rPr lang="en-IN" dirty="0" smtClean="0">
                <a:latin typeface="Roboto"/>
                <a:cs typeface="Roboto"/>
              </a:rPr>
              <a:t>  In </a:t>
            </a:r>
            <a:r>
              <a:rPr lang="en-IN" dirty="0" smtClean="0">
                <a:latin typeface="Roboto"/>
                <a:cs typeface="Roboto"/>
              </a:rPr>
              <a:t>conclusion, content creation and curation, along with thoughtful design, video editing, </a:t>
            </a:r>
            <a:r>
              <a:rPr lang="en-IN" dirty="0" smtClean="0">
                <a:latin typeface="Roboto"/>
                <a:cs typeface="Roboto"/>
              </a:rPr>
              <a:t>and well-executed </a:t>
            </a:r>
            <a:r>
              <a:rPr lang="en-IN" dirty="0" smtClean="0">
                <a:latin typeface="Roboto"/>
                <a:cs typeface="Roboto"/>
              </a:rPr>
              <a:t>ad campaigns, play a pivotal role in a successful marketing strategy. By understanding the challenges and incorporating the lessons learned, businesses can create compelling content that </a:t>
            </a:r>
            <a:r>
              <a:rPr lang="en-IN" dirty="0" smtClean="0">
                <a:latin typeface="Roboto"/>
                <a:cs typeface="Roboto"/>
              </a:rPr>
              <a:t>resonates with </a:t>
            </a:r>
            <a:r>
              <a:rPr lang="en-IN" dirty="0" smtClean="0">
                <a:latin typeface="Roboto"/>
                <a:cs typeface="Roboto"/>
              </a:rPr>
              <a:t>their target audience and drives </a:t>
            </a:r>
            <a:r>
              <a:rPr lang="en-IN" dirty="0" smtClean="0">
                <a:latin typeface="Roboto"/>
                <a:cs typeface="Roboto"/>
              </a:rPr>
              <a:t>results.</a:t>
            </a:r>
            <a:endParaRPr>
              <a:latin typeface="Roboto"/>
              <a:cs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228600"/>
            <a:ext cx="10972800" cy="914400"/>
          </a:xfrm>
          <a:prstGeom prst="rect">
            <a:avLst/>
          </a:prstGeom>
        </p:spPr>
        <p:txBody>
          <a:bodyPr vert="horz" wrap="square" lIns="0" tIns="12700" rIns="0" bIns="0" rtlCol="0">
            <a:spAutoFit/>
          </a:bodyPr>
          <a:lstStyle/>
          <a:p>
            <a:pPr marL="3860800" marR="5080" indent="-3848100">
              <a:lnSpc>
                <a:spcPct val="116700"/>
              </a:lnSpc>
              <a:spcBef>
                <a:spcPts val="100"/>
              </a:spcBef>
            </a:pPr>
            <a:r>
              <a:rPr sz="2500" spc="10" dirty="0"/>
              <a:t>Part </a:t>
            </a:r>
            <a:r>
              <a:rPr sz="2500" spc="-20" dirty="0"/>
              <a:t>1: </a:t>
            </a:r>
            <a:r>
              <a:rPr sz="2500" spc="-10" dirty="0"/>
              <a:t>Brand </a:t>
            </a:r>
            <a:r>
              <a:rPr sz="2500" spc="-35" dirty="0"/>
              <a:t>study, </a:t>
            </a:r>
            <a:r>
              <a:rPr sz="2500" dirty="0"/>
              <a:t>Competitor </a:t>
            </a:r>
            <a:r>
              <a:rPr sz="2500" spc="-10" dirty="0"/>
              <a:t>Analysis </a:t>
            </a:r>
            <a:r>
              <a:rPr sz="2500" spc="-5" dirty="0"/>
              <a:t>&amp; </a:t>
            </a:r>
            <a:r>
              <a:rPr sz="2500" spc="-5"/>
              <a:t>Buyer’s/Audience’s </a:t>
            </a:r>
            <a:r>
              <a:rPr sz="2500" spc="-610"/>
              <a:t> </a:t>
            </a:r>
            <a:r>
              <a:rPr lang="en-IN" sz="2500" spc="-610" dirty="0" smtClean="0"/>
              <a:t>   </a:t>
            </a:r>
            <a:r>
              <a:rPr sz="2500" spc="10" smtClean="0"/>
              <a:t>Persona</a:t>
            </a:r>
            <a:endParaRPr sz="2500"/>
          </a:p>
        </p:txBody>
      </p:sp>
      <p:sp>
        <p:nvSpPr>
          <p:cNvPr id="3" name="object 3"/>
          <p:cNvSpPr txBox="1"/>
          <p:nvPr/>
        </p:nvSpPr>
        <p:spPr>
          <a:xfrm>
            <a:off x="0" y="1447801"/>
            <a:ext cx="11963400" cy="2272417"/>
          </a:xfrm>
          <a:prstGeom prst="rect">
            <a:avLst/>
          </a:prstGeom>
        </p:spPr>
        <p:txBody>
          <a:bodyPr vert="horz" wrap="square" lIns="0" tIns="30480" rIns="0" bIns="0" rtlCol="0">
            <a:spAutoFit/>
          </a:bodyPr>
          <a:lstStyle/>
          <a:p>
            <a:pPr marL="622300" marR="5080" indent="-419100" algn="just">
              <a:lnSpc>
                <a:spcPts val="2200"/>
              </a:lnSpc>
              <a:spcBef>
                <a:spcPts val="240"/>
              </a:spcBef>
              <a:buFont typeface="Lucida Sans Unicode"/>
              <a:buChar char="●"/>
              <a:tabLst>
                <a:tab pos="621665" algn="l"/>
                <a:tab pos="622300" algn="l"/>
              </a:tabLst>
            </a:pPr>
            <a:r>
              <a:rPr b="1" spc="-40" dirty="0">
                <a:latin typeface="Roboto"/>
                <a:cs typeface="Roboto"/>
              </a:rPr>
              <a:t>Competitor </a:t>
            </a:r>
            <a:r>
              <a:rPr b="1" spc="-30" dirty="0">
                <a:latin typeface="Roboto"/>
                <a:cs typeface="Roboto"/>
              </a:rPr>
              <a:t>Analysis: </a:t>
            </a:r>
            <a:r>
              <a:rPr spc="-45" dirty="0">
                <a:latin typeface="Roboto"/>
                <a:cs typeface="Roboto"/>
              </a:rPr>
              <a:t>Select </a:t>
            </a:r>
            <a:r>
              <a:rPr spc="-40" dirty="0">
                <a:latin typeface="Roboto"/>
                <a:cs typeface="Roboto"/>
              </a:rPr>
              <a:t>three </a:t>
            </a:r>
            <a:r>
              <a:rPr spc="-35" dirty="0">
                <a:latin typeface="Roboto"/>
                <a:cs typeface="Roboto"/>
              </a:rPr>
              <a:t>competitors operating </a:t>
            </a:r>
            <a:r>
              <a:rPr spc="-60" dirty="0">
                <a:latin typeface="Roboto"/>
                <a:cs typeface="Roboto"/>
              </a:rPr>
              <a:t>in </a:t>
            </a:r>
            <a:r>
              <a:rPr spc="-40" dirty="0">
                <a:latin typeface="Roboto"/>
                <a:cs typeface="Roboto"/>
              </a:rPr>
              <a:t>the </a:t>
            </a:r>
            <a:r>
              <a:rPr spc="-50" dirty="0">
                <a:latin typeface="Roboto"/>
                <a:cs typeface="Roboto"/>
              </a:rPr>
              <a:t>same </a:t>
            </a:r>
            <a:r>
              <a:rPr spc="-65" dirty="0">
                <a:latin typeface="Roboto"/>
                <a:cs typeface="Roboto"/>
              </a:rPr>
              <a:t>industry </a:t>
            </a:r>
            <a:r>
              <a:rPr spc="-55" dirty="0">
                <a:latin typeface="Roboto"/>
                <a:cs typeface="Roboto"/>
              </a:rPr>
              <a:t>or </a:t>
            </a:r>
            <a:r>
              <a:rPr spc="-50" dirty="0">
                <a:latin typeface="Roboto"/>
                <a:cs typeface="Roboto"/>
              </a:rPr>
              <a:t>niche </a:t>
            </a:r>
            <a:r>
              <a:rPr spc="-459" dirty="0">
                <a:latin typeface="Roboto"/>
                <a:cs typeface="Roboto"/>
              </a:rPr>
              <a:t> </a:t>
            </a:r>
            <a:r>
              <a:rPr spc="-30" dirty="0">
                <a:latin typeface="Roboto"/>
                <a:cs typeface="Roboto"/>
              </a:rPr>
              <a:t>as</a:t>
            </a:r>
            <a:r>
              <a:rPr spc="-55" dirty="0">
                <a:latin typeface="Roboto"/>
                <a:cs typeface="Roboto"/>
              </a:rPr>
              <a:t> </a:t>
            </a:r>
            <a:r>
              <a:rPr spc="-40" dirty="0">
                <a:latin typeface="Roboto"/>
                <a:cs typeface="Roboto"/>
              </a:rPr>
              <a:t>the</a:t>
            </a:r>
            <a:r>
              <a:rPr spc="-80" dirty="0">
                <a:latin typeface="Roboto"/>
                <a:cs typeface="Roboto"/>
              </a:rPr>
              <a:t> </a:t>
            </a:r>
            <a:r>
              <a:rPr spc="-50" dirty="0">
                <a:latin typeface="Roboto"/>
                <a:cs typeface="Roboto"/>
              </a:rPr>
              <a:t>chosen</a:t>
            </a:r>
            <a:r>
              <a:rPr spc="-25" dirty="0">
                <a:latin typeface="Roboto"/>
                <a:cs typeface="Roboto"/>
              </a:rPr>
              <a:t> </a:t>
            </a:r>
            <a:r>
              <a:rPr spc="-45" dirty="0">
                <a:latin typeface="Roboto"/>
                <a:cs typeface="Roboto"/>
              </a:rPr>
              <a:t>brand,</a:t>
            </a:r>
            <a:r>
              <a:rPr spc="-50" dirty="0">
                <a:latin typeface="Roboto"/>
                <a:cs typeface="Roboto"/>
              </a:rPr>
              <a:t> </a:t>
            </a:r>
            <a:r>
              <a:rPr spc="-45" dirty="0">
                <a:latin typeface="Roboto"/>
                <a:cs typeface="Roboto"/>
              </a:rPr>
              <a:t>examine</a:t>
            </a:r>
            <a:r>
              <a:rPr spc="-80" dirty="0">
                <a:latin typeface="Roboto"/>
                <a:cs typeface="Roboto"/>
              </a:rPr>
              <a:t> </a:t>
            </a:r>
            <a:r>
              <a:rPr spc="-30" dirty="0">
                <a:latin typeface="Roboto"/>
                <a:cs typeface="Roboto"/>
              </a:rPr>
              <a:t>their</a:t>
            </a:r>
            <a:r>
              <a:rPr spc="-120" dirty="0">
                <a:latin typeface="Roboto"/>
                <a:cs typeface="Roboto"/>
              </a:rPr>
              <a:t> </a:t>
            </a:r>
            <a:r>
              <a:rPr spc="-70" dirty="0">
                <a:latin typeface="Roboto"/>
                <a:cs typeface="Roboto"/>
              </a:rPr>
              <a:t>USPs</a:t>
            </a:r>
            <a:r>
              <a:rPr spc="-55" dirty="0">
                <a:latin typeface="Roboto"/>
                <a:cs typeface="Roboto"/>
              </a:rPr>
              <a:t> </a:t>
            </a:r>
            <a:r>
              <a:rPr spc="-45" dirty="0">
                <a:latin typeface="Roboto"/>
                <a:cs typeface="Roboto"/>
              </a:rPr>
              <a:t>and </a:t>
            </a:r>
            <a:r>
              <a:rPr spc="-35" dirty="0">
                <a:latin typeface="Roboto"/>
                <a:cs typeface="Roboto"/>
              </a:rPr>
              <a:t>online</a:t>
            </a:r>
            <a:r>
              <a:rPr spc="-80" dirty="0">
                <a:latin typeface="Roboto"/>
                <a:cs typeface="Roboto"/>
              </a:rPr>
              <a:t> </a:t>
            </a:r>
            <a:r>
              <a:rPr spc="-45" dirty="0">
                <a:latin typeface="Roboto"/>
                <a:cs typeface="Roboto"/>
              </a:rPr>
              <a:t>communication.</a:t>
            </a:r>
            <a:endParaRPr>
              <a:latin typeface="Roboto"/>
              <a:cs typeface="Roboto"/>
            </a:endParaRPr>
          </a:p>
          <a:p>
            <a:pPr marL="12700" algn="just">
              <a:lnSpc>
                <a:spcPct val="100000"/>
              </a:lnSpc>
              <a:spcBef>
                <a:spcPts val="5"/>
              </a:spcBef>
            </a:pPr>
            <a:r>
              <a:rPr b="1" spc="-10" smtClean="0">
                <a:latin typeface="Roboto"/>
                <a:cs typeface="Roboto"/>
              </a:rPr>
              <a:t>C</a:t>
            </a:r>
            <a:r>
              <a:rPr b="1" spc="-75" smtClean="0">
                <a:latin typeface="Roboto"/>
                <a:cs typeface="Roboto"/>
              </a:rPr>
              <a:t>o</a:t>
            </a:r>
            <a:r>
              <a:rPr b="1" spc="-45" smtClean="0">
                <a:latin typeface="Roboto"/>
                <a:cs typeface="Roboto"/>
              </a:rPr>
              <a:t>m</a:t>
            </a:r>
            <a:r>
              <a:rPr b="1" spc="-75" smtClean="0">
                <a:latin typeface="Roboto"/>
                <a:cs typeface="Roboto"/>
              </a:rPr>
              <a:t>p</a:t>
            </a:r>
            <a:r>
              <a:rPr b="1" smtClean="0">
                <a:latin typeface="Roboto"/>
                <a:cs typeface="Roboto"/>
              </a:rPr>
              <a:t>e</a:t>
            </a:r>
            <a:r>
              <a:rPr b="1" spc="-65" smtClean="0">
                <a:latin typeface="Roboto"/>
                <a:cs typeface="Roboto"/>
              </a:rPr>
              <a:t>t</a:t>
            </a:r>
            <a:r>
              <a:rPr b="1" spc="-10" smtClean="0">
                <a:latin typeface="Roboto"/>
                <a:cs typeface="Roboto"/>
              </a:rPr>
              <a:t>i</a:t>
            </a:r>
            <a:r>
              <a:rPr b="1" spc="-65" smtClean="0">
                <a:latin typeface="Roboto"/>
                <a:cs typeface="Roboto"/>
              </a:rPr>
              <a:t>t</a:t>
            </a:r>
            <a:r>
              <a:rPr b="1" spc="-75" smtClean="0">
                <a:latin typeface="Roboto"/>
                <a:cs typeface="Roboto"/>
              </a:rPr>
              <a:t>o</a:t>
            </a:r>
            <a:r>
              <a:rPr b="1" spc="25" smtClean="0">
                <a:latin typeface="Roboto"/>
                <a:cs typeface="Roboto"/>
              </a:rPr>
              <a:t>r</a:t>
            </a:r>
            <a:r>
              <a:rPr b="1" spc="-70" smtClean="0">
                <a:latin typeface="Roboto"/>
                <a:cs typeface="Roboto"/>
              </a:rPr>
              <a:t> </a:t>
            </a:r>
            <a:r>
              <a:rPr b="1" spc="5">
                <a:latin typeface="Roboto"/>
                <a:cs typeface="Roboto"/>
              </a:rPr>
              <a:t>1</a:t>
            </a:r>
            <a:r>
              <a:rPr b="1" spc="-5" smtClean="0">
                <a:latin typeface="Roboto"/>
                <a:cs typeface="Roboto"/>
              </a:rPr>
              <a:t>:</a:t>
            </a:r>
            <a:r>
              <a:rPr lang="en-IN" dirty="0" smtClean="0"/>
              <a:t> </a:t>
            </a:r>
            <a:r>
              <a:rPr lang="en-IN" b="1" dirty="0" smtClean="0"/>
              <a:t>Patanjali Ayurved and Rage Coffee</a:t>
            </a:r>
          </a:p>
          <a:p>
            <a:pPr marL="12700" algn="just">
              <a:lnSpc>
                <a:spcPct val="100000"/>
              </a:lnSpc>
              <a:spcBef>
                <a:spcPts val="5"/>
              </a:spcBef>
            </a:pPr>
            <a:r>
              <a:rPr lang="en-IN" b="1" dirty="0" smtClean="0">
                <a:hlinkClick r:id="rId3"/>
              </a:rPr>
              <a:t>https://www.patanjaliayurved.net</a:t>
            </a:r>
            <a:endParaRPr lang="en-IN" b="1" dirty="0" smtClean="0"/>
          </a:p>
          <a:p>
            <a:pPr marL="12700" algn="just">
              <a:lnSpc>
                <a:spcPct val="100000"/>
              </a:lnSpc>
              <a:spcBef>
                <a:spcPts val="5"/>
              </a:spcBef>
            </a:pPr>
            <a:r>
              <a:rPr lang="en-IN" b="1" dirty="0" smtClean="0">
                <a:latin typeface="Roboto"/>
                <a:cs typeface="Roboto"/>
              </a:rPr>
              <a:t>USP:</a:t>
            </a:r>
            <a:r>
              <a:rPr lang="en-IN" dirty="0" smtClean="0"/>
              <a:t> the company says all its products are free of many unhealthy chemicals—including Monosodium Glutamate (MSG)—found in brands of many other FMCG majors. </a:t>
            </a:r>
          </a:p>
          <a:p>
            <a:pPr marL="12700" algn="just">
              <a:lnSpc>
                <a:spcPct val="100000"/>
              </a:lnSpc>
              <a:spcBef>
                <a:spcPts val="5"/>
              </a:spcBef>
            </a:pPr>
            <a:r>
              <a:rPr lang="en-IN" b="1" dirty="0" smtClean="0">
                <a:latin typeface="Roboto"/>
                <a:cs typeface="Roboto"/>
              </a:rPr>
              <a:t>ONLINE COMMUNICATION: </a:t>
            </a:r>
            <a:r>
              <a:rPr lang="en-IN" dirty="0" smtClean="0">
                <a:latin typeface="Roboto"/>
                <a:cs typeface="Roboto"/>
              </a:rPr>
              <a:t>through </a:t>
            </a:r>
            <a:r>
              <a:rPr lang="en-IN" dirty="0" smtClean="0">
                <a:latin typeface="Roboto"/>
                <a:cs typeface="Roboto"/>
              </a:rPr>
              <a:t> mails, calls </a:t>
            </a:r>
            <a:r>
              <a:rPr lang="en-IN" dirty="0" smtClean="0">
                <a:latin typeface="Roboto"/>
                <a:cs typeface="Roboto"/>
              </a:rPr>
              <a:t>and chat line </a:t>
            </a:r>
            <a:endParaRPr lang="en-IN" dirty="0" smtClean="0"/>
          </a:p>
          <a:p>
            <a:pPr marL="12700" algn="just">
              <a:lnSpc>
                <a:spcPct val="100000"/>
              </a:lnSpc>
              <a:spcBef>
                <a:spcPts val="5"/>
              </a:spcBef>
            </a:pPr>
            <a:endParaRPr sz="1900" b="1">
              <a:latin typeface="Roboto"/>
              <a:cs typeface="Roboto"/>
            </a:endParaRPr>
          </a:p>
        </p:txBody>
      </p:sp>
      <p:sp>
        <p:nvSpPr>
          <p:cNvPr id="4" name="object 4"/>
          <p:cNvSpPr txBox="1"/>
          <p:nvPr/>
        </p:nvSpPr>
        <p:spPr>
          <a:xfrm>
            <a:off x="0" y="3352800"/>
            <a:ext cx="11963400" cy="2659702"/>
          </a:xfrm>
          <a:prstGeom prst="rect">
            <a:avLst/>
          </a:prstGeom>
        </p:spPr>
        <p:txBody>
          <a:bodyPr vert="horz" wrap="square" lIns="0" tIns="12700" rIns="0" bIns="0" rtlCol="0">
            <a:spAutoFit/>
          </a:bodyPr>
          <a:lstStyle/>
          <a:p>
            <a:pPr marL="12700" algn="just">
              <a:lnSpc>
                <a:spcPct val="100000"/>
              </a:lnSpc>
              <a:spcBef>
                <a:spcPts val="100"/>
              </a:spcBef>
            </a:pPr>
            <a:r>
              <a:rPr sz="1900" b="1" spc="-10" dirty="0">
                <a:latin typeface="Roboto"/>
                <a:cs typeface="Roboto"/>
              </a:rPr>
              <a:t>C</a:t>
            </a:r>
            <a:r>
              <a:rPr sz="1900" b="1" spc="-75" dirty="0">
                <a:latin typeface="Roboto"/>
                <a:cs typeface="Roboto"/>
              </a:rPr>
              <a:t>o</a:t>
            </a:r>
            <a:r>
              <a:rPr sz="1900" b="1" spc="-45" dirty="0">
                <a:latin typeface="Roboto"/>
                <a:cs typeface="Roboto"/>
              </a:rPr>
              <a:t>m</a:t>
            </a:r>
            <a:r>
              <a:rPr sz="1900" b="1" spc="-75" dirty="0">
                <a:latin typeface="Roboto"/>
                <a:cs typeface="Roboto"/>
              </a:rPr>
              <a:t>p</a:t>
            </a:r>
            <a:r>
              <a:rPr sz="1900" b="1" dirty="0">
                <a:latin typeface="Roboto"/>
                <a:cs typeface="Roboto"/>
              </a:rPr>
              <a:t>e</a:t>
            </a:r>
            <a:r>
              <a:rPr sz="1900" b="1" spc="-65" dirty="0">
                <a:latin typeface="Roboto"/>
                <a:cs typeface="Roboto"/>
              </a:rPr>
              <a:t>t</a:t>
            </a:r>
            <a:r>
              <a:rPr sz="1900" b="1" spc="-10" dirty="0">
                <a:latin typeface="Roboto"/>
                <a:cs typeface="Roboto"/>
              </a:rPr>
              <a:t>i</a:t>
            </a:r>
            <a:r>
              <a:rPr sz="1900" b="1" spc="-65" dirty="0">
                <a:latin typeface="Roboto"/>
                <a:cs typeface="Roboto"/>
              </a:rPr>
              <a:t>t</a:t>
            </a:r>
            <a:r>
              <a:rPr sz="1900" b="1" spc="-75" dirty="0">
                <a:latin typeface="Roboto"/>
                <a:cs typeface="Roboto"/>
              </a:rPr>
              <a:t>o</a:t>
            </a:r>
            <a:r>
              <a:rPr sz="1900" b="1" spc="25" dirty="0">
                <a:latin typeface="Roboto"/>
                <a:cs typeface="Roboto"/>
              </a:rPr>
              <a:t>r</a:t>
            </a:r>
            <a:r>
              <a:rPr sz="1900" b="1" spc="-70" dirty="0">
                <a:latin typeface="Roboto"/>
                <a:cs typeface="Roboto"/>
              </a:rPr>
              <a:t> </a:t>
            </a:r>
            <a:r>
              <a:rPr sz="1900" b="1" spc="5">
                <a:latin typeface="Roboto"/>
                <a:cs typeface="Roboto"/>
              </a:rPr>
              <a:t>2</a:t>
            </a:r>
            <a:r>
              <a:rPr sz="1900" b="1" spc="-5" smtClean="0">
                <a:latin typeface="Roboto"/>
                <a:cs typeface="Roboto"/>
              </a:rPr>
              <a:t>:</a:t>
            </a:r>
            <a:r>
              <a:rPr lang="en-IN" sz="2000" dirty="0" smtClean="0"/>
              <a:t>  </a:t>
            </a:r>
            <a:r>
              <a:rPr lang="en-IN" sz="2000" b="1" dirty="0" smtClean="0"/>
              <a:t>Dabur</a:t>
            </a:r>
          </a:p>
          <a:p>
            <a:pPr marL="12700" algn="just">
              <a:lnSpc>
                <a:spcPct val="100000"/>
              </a:lnSpc>
              <a:spcBef>
                <a:spcPts val="100"/>
              </a:spcBef>
            </a:pPr>
            <a:r>
              <a:rPr lang="en-IN" sz="2000" b="1" dirty="0" smtClean="0">
                <a:hlinkClick r:id="rId4"/>
              </a:rPr>
              <a:t>https://www.dabur.com</a:t>
            </a:r>
            <a:endParaRPr lang="en-IN" sz="2000" b="1" dirty="0" smtClean="0"/>
          </a:p>
          <a:p>
            <a:pPr marL="12700" algn="just">
              <a:lnSpc>
                <a:spcPct val="100000"/>
              </a:lnSpc>
              <a:spcBef>
                <a:spcPts val="100"/>
              </a:spcBef>
            </a:pPr>
            <a:r>
              <a:rPr lang="en-IN" b="1" dirty="0" smtClean="0"/>
              <a:t>USP</a:t>
            </a:r>
            <a:r>
              <a:rPr lang="en-IN" dirty="0" smtClean="0"/>
              <a:t> : We will continue to strategically focus on the 'herbal and natural' proposition as our core philosophy, both in India and abroad. In addition, the emphasis on health and wellness is our USP and makes Dabur a differentiated player in the consumer products market.</a:t>
            </a:r>
          </a:p>
          <a:p>
            <a:pPr marL="12700" algn="just">
              <a:spcBef>
                <a:spcPts val="100"/>
              </a:spcBef>
            </a:pPr>
            <a:r>
              <a:rPr lang="en-IN" b="1" dirty="0" smtClean="0">
                <a:latin typeface="Roboto"/>
                <a:cs typeface="Roboto"/>
              </a:rPr>
              <a:t>ONLINE COMMUNICATION : </a:t>
            </a:r>
            <a:r>
              <a:rPr lang="en-IN" dirty="0" smtClean="0">
                <a:latin typeface="Roboto"/>
                <a:cs typeface="Roboto"/>
              </a:rPr>
              <a:t>through chat box, video slats,</a:t>
            </a:r>
          </a:p>
          <a:p>
            <a:pPr marL="12700" algn="just">
              <a:lnSpc>
                <a:spcPct val="100000"/>
              </a:lnSpc>
              <a:spcBef>
                <a:spcPts val="100"/>
              </a:spcBef>
            </a:pPr>
            <a:endParaRPr lang="en-IN" dirty="0" smtClean="0"/>
          </a:p>
          <a:p>
            <a:pPr marL="12700" algn="just">
              <a:lnSpc>
                <a:spcPct val="100000"/>
              </a:lnSpc>
              <a:spcBef>
                <a:spcPts val="100"/>
              </a:spcBef>
            </a:pPr>
            <a:endParaRPr lang="en-IN" b="1" dirty="0" smtClean="0"/>
          </a:p>
          <a:p>
            <a:pPr marL="12700" algn="just">
              <a:lnSpc>
                <a:spcPct val="100000"/>
              </a:lnSpc>
              <a:spcBef>
                <a:spcPts val="100"/>
              </a:spcBef>
            </a:pPr>
            <a:endParaRPr sz="1900">
              <a:latin typeface="Roboto"/>
              <a:cs typeface="Roboto"/>
            </a:endParaRPr>
          </a:p>
        </p:txBody>
      </p:sp>
      <p:sp>
        <p:nvSpPr>
          <p:cNvPr id="5" name="object 5"/>
          <p:cNvSpPr txBox="1"/>
          <p:nvPr/>
        </p:nvSpPr>
        <p:spPr>
          <a:xfrm>
            <a:off x="0" y="5181600"/>
            <a:ext cx="11887200" cy="1482457"/>
          </a:xfrm>
          <a:prstGeom prst="rect">
            <a:avLst/>
          </a:prstGeom>
        </p:spPr>
        <p:txBody>
          <a:bodyPr vert="horz" wrap="square" lIns="0" tIns="12700" rIns="0" bIns="0" rtlCol="0">
            <a:spAutoFit/>
          </a:bodyPr>
          <a:lstStyle/>
          <a:p>
            <a:pPr marL="12700" algn="just">
              <a:lnSpc>
                <a:spcPct val="100000"/>
              </a:lnSpc>
              <a:spcBef>
                <a:spcPts val="100"/>
              </a:spcBef>
            </a:pPr>
            <a:r>
              <a:rPr sz="1900" b="1" spc="-10">
                <a:latin typeface="Roboto"/>
                <a:cs typeface="Roboto"/>
              </a:rPr>
              <a:t>C</a:t>
            </a:r>
            <a:r>
              <a:rPr sz="1900" b="1" spc="-75">
                <a:latin typeface="Roboto"/>
                <a:cs typeface="Roboto"/>
              </a:rPr>
              <a:t>o</a:t>
            </a:r>
            <a:r>
              <a:rPr sz="1900" b="1" spc="-45">
                <a:latin typeface="Roboto"/>
                <a:cs typeface="Roboto"/>
              </a:rPr>
              <a:t>m</a:t>
            </a:r>
            <a:r>
              <a:rPr sz="1900" b="1" spc="-75">
                <a:latin typeface="Roboto"/>
                <a:cs typeface="Roboto"/>
              </a:rPr>
              <a:t>p</a:t>
            </a:r>
            <a:r>
              <a:rPr sz="1900" b="1">
                <a:latin typeface="Roboto"/>
                <a:cs typeface="Roboto"/>
              </a:rPr>
              <a:t>e</a:t>
            </a:r>
            <a:r>
              <a:rPr sz="1900" b="1" spc="-65">
                <a:latin typeface="Roboto"/>
                <a:cs typeface="Roboto"/>
              </a:rPr>
              <a:t>t</a:t>
            </a:r>
            <a:r>
              <a:rPr sz="1900" b="1" spc="-10">
                <a:latin typeface="Roboto"/>
                <a:cs typeface="Roboto"/>
              </a:rPr>
              <a:t>i</a:t>
            </a:r>
            <a:r>
              <a:rPr sz="1900" b="1" spc="-65">
                <a:latin typeface="Roboto"/>
                <a:cs typeface="Roboto"/>
              </a:rPr>
              <a:t>t</a:t>
            </a:r>
            <a:r>
              <a:rPr sz="1900" b="1" spc="-75">
                <a:latin typeface="Roboto"/>
                <a:cs typeface="Roboto"/>
              </a:rPr>
              <a:t>o</a:t>
            </a:r>
            <a:r>
              <a:rPr sz="1900" b="1" spc="25">
                <a:latin typeface="Roboto"/>
                <a:cs typeface="Roboto"/>
              </a:rPr>
              <a:t>r</a:t>
            </a:r>
            <a:r>
              <a:rPr sz="1900" b="1" spc="-70">
                <a:latin typeface="Roboto"/>
                <a:cs typeface="Roboto"/>
              </a:rPr>
              <a:t> </a:t>
            </a:r>
            <a:r>
              <a:rPr sz="1900" b="1" spc="5" smtClean="0">
                <a:latin typeface="Roboto"/>
                <a:cs typeface="Roboto"/>
              </a:rPr>
              <a:t>3</a:t>
            </a:r>
            <a:r>
              <a:rPr sz="1900" b="1" spc="-5" smtClean="0">
                <a:latin typeface="Roboto"/>
                <a:cs typeface="Roboto"/>
              </a:rPr>
              <a:t>:</a:t>
            </a:r>
            <a:r>
              <a:rPr lang="en-IN" sz="1900" b="1" spc="-5" dirty="0" smtClean="0">
                <a:latin typeface="Roboto"/>
                <a:cs typeface="Roboto"/>
              </a:rPr>
              <a:t>PEPSI CO: </a:t>
            </a:r>
          </a:p>
          <a:p>
            <a:pPr marL="12700" algn="just">
              <a:lnSpc>
                <a:spcPct val="100000"/>
              </a:lnSpc>
              <a:spcBef>
                <a:spcPts val="100"/>
              </a:spcBef>
            </a:pPr>
            <a:r>
              <a:rPr lang="en-IN" sz="1900" b="1" spc="-5" dirty="0" smtClean="0">
                <a:latin typeface="Roboto"/>
                <a:cs typeface="Roboto"/>
                <a:hlinkClick r:id="rId5"/>
              </a:rPr>
              <a:t>https://www.pepsico.com</a:t>
            </a:r>
            <a:endParaRPr lang="en-IN" sz="1900" b="1" spc="-5" dirty="0" smtClean="0">
              <a:latin typeface="Roboto"/>
              <a:cs typeface="Roboto"/>
            </a:endParaRPr>
          </a:p>
          <a:p>
            <a:pPr marL="12700" algn="just">
              <a:lnSpc>
                <a:spcPct val="100000"/>
              </a:lnSpc>
              <a:spcBef>
                <a:spcPts val="100"/>
              </a:spcBef>
            </a:pPr>
            <a:r>
              <a:rPr lang="en-IN" sz="1900" b="1" spc="-5" dirty="0" smtClean="0">
                <a:latin typeface="Roboto"/>
                <a:cs typeface="Roboto"/>
              </a:rPr>
              <a:t>USP :</a:t>
            </a:r>
            <a:r>
              <a:rPr lang="en-IN" dirty="0" smtClean="0"/>
              <a:t>The company believes that winning with purpose translates to giving the best performance to execute your goal and purpose. Pepsi co believes that its past success is a mirror of its ambition, which has lead to the growth of the company.</a:t>
            </a:r>
          </a:p>
          <a:p>
            <a:pPr marL="12700" algn="just">
              <a:lnSpc>
                <a:spcPct val="100000"/>
              </a:lnSpc>
              <a:spcBef>
                <a:spcPts val="100"/>
              </a:spcBef>
            </a:pPr>
            <a:r>
              <a:rPr lang="en-IN" b="1" dirty="0" smtClean="0">
                <a:latin typeface="Roboto"/>
                <a:cs typeface="Roboto"/>
              </a:rPr>
              <a:t>ONLINE COMMUNICATION : </a:t>
            </a:r>
            <a:r>
              <a:rPr lang="en-IN" dirty="0" smtClean="0">
                <a:latin typeface="Roboto"/>
                <a:cs typeface="Roboto"/>
              </a:rPr>
              <a:t>through chat box, video slats and etc...</a:t>
            </a:r>
            <a:endParaRPr sz="1600">
              <a:latin typeface="Roboto"/>
              <a:cs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5800" y="152400"/>
            <a:ext cx="10209530" cy="914400"/>
          </a:xfrm>
          <a:prstGeom prst="rect">
            <a:avLst/>
          </a:prstGeom>
        </p:spPr>
        <p:txBody>
          <a:bodyPr vert="horz" wrap="square" lIns="0" tIns="12700" rIns="0" bIns="0" rtlCol="0">
            <a:spAutoFit/>
          </a:bodyPr>
          <a:lstStyle/>
          <a:p>
            <a:pPr marL="3860800" marR="5080" indent="-3848100">
              <a:lnSpc>
                <a:spcPct val="116700"/>
              </a:lnSpc>
              <a:spcBef>
                <a:spcPts val="100"/>
              </a:spcBef>
            </a:pPr>
            <a:r>
              <a:rPr sz="2500" spc="10" dirty="0"/>
              <a:t>Part </a:t>
            </a:r>
            <a:r>
              <a:rPr sz="2500" spc="-20" dirty="0"/>
              <a:t>1: </a:t>
            </a:r>
            <a:r>
              <a:rPr sz="2500" spc="-10" dirty="0"/>
              <a:t>Brand </a:t>
            </a:r>
            <a:r>
              <a:rPr sz="2500" spc="-35" dirty="0"/>
              <a:t>study, </a:t>
            </a:r>
            <a:r>
              <a:rPr sz="2500" dirty="0"/>
              <a:t>Competitor </a:t>
            </a:r>
            <a:r>
              <a:rPr sz="2500" spc="-10" dirty="0"/>
              <a:t>Analysis </a:t>
            </a:r>
            <a:r>
              <a:rPr sz="2500" spc="-5" dirty="0"/>
              <a:t>&amp; Buyer’s/Audience’s </a:t>
            </a:r>
            <a:r>
              <a:rPr sz="2500" spc="-610" dirty="0"/>
              <a:t> </a:t>
            </a:r>
            <a:r>
              <a:rPr sz="2500" spc="10" dirty="0"/>
              <a:t>Persona</a:t>
            </a:r>
            <a:endParaRPr sz="2500"/>
          </a:p>
        </p:txBody>
      </p:sp>
      <p:sp>
        <p:nvSpPr>
          <p:cNvPr id="3" name="object 3"/>
          <p:cNvSpPr txBox="1"/>
          <p:nvPr/>
        </p:nvSpPr>
        <p:spPr>
          <a:xfrm>
            <a:off x="1524000" y="1066800"/>
            <a:ext cx="9182735" cy="594360"/>
          </a:xfrm>
          <a:prstGeom prst="rect">
            <a:avLst/>
          </a:prstGeom>
        </p:spPr>
        <p:txBody>
          <a:bodyPr vert="horz" wrap="square" lIns="0" tIns="30480" rIns="0" bIns="0" rtlCol="0">
            <a:spAutoFit/>
          </a:bodyPr>
          <a:lstStyle/>
          <a:p>
            <a:pPr marL="431800" marR="5080" indent="-419100">
              <a:lnSpc>
                <a:spcPts val="2200"/>
              </a:lnSpc>
              <a:spcBef>
                <a:spcPts val="240"/>
              </a:spcBef>
              <a:buFont typeface="Lucida Sans Unicode"/>
              <a:buChar char="●"/>
              <a:tabLst>
                <a:tab pos="431165" algn="l"/>
                <a:tab pos="431800" algn="l"/>
              </a:tabLst>
            </a:pPr>
            <a:r>
              <a:rPr sz="1900" b="1" spc="-40" dirty="0">
                <a:latin typeface="Roboto"/>
                <a:cs typeface="Roboto"/>
              </a:rPr>
              <a:t>Buyer's/Audience's</a:t>
            </a:r>
            <a:r>
              <a:rPr sz="1900" b="1" spc="-55" dirty="0">
                <a:latin typeface="Roboto"/>
                <a:cs typeface="Roboto"/>
              </a:rPr>
              <a:t> </a:t>
            </a:r>
            <a:r>
              <a:rPr sz="1900" b="1" spc="-30" dirty="0">
                <a:latin typeface="Roboto"/>
                <a:cs typeface="Roboto"/>
              </a:rPr>
              <a:t>Persona:</a:t>
            </a:r>
            <a:r>
              <a:rPr sz="1900" b="1" spc="-110" dirty="0">
                <a:latin typeface="Roboto"/>
                <a:cs typeface="Roboto"/>
              </a:rPr>
              <a:t> </a:t>
            </a:r>
            <a:r>
              <a:rPr spc="-35" dirty="0">
                <a:latin typeface="Roboto"/>
                <a:cs typeface="Roboto"/>
              </a:rPr>
              <a:t>Clearly</a:t>
            </a:r>
            <a:r>
              <a:rPr spc="-70" dirty="0">
                <a:latin typeface="Roboto"/>
                <a:cs typeface="Roboto"/>
              </a:rPr>
              <a:t> </a:t>
            </a:r>
            <a:r>
              <a:rPr spc="-30" dirty="0">
                <a:latin typeface="Roboto"/>
                <a:cs typeface="Roboto"/>
              </a:rPr>
              <a:t>define</a:t>
            </a:r>
            <a:r>
              <a:rPr spc="-80" dirty="0">
                <a:latin typeface="Roboto"/>
                <a:cs typeface="Roboto"/>
              </a:rPr>
              <a:t> </a:t>
            </a:r>
            <a:r>
              <a:rPr spc="-40" dirty="0">
                <a:latin typeface="Roboto"/>
                <a:cs typeface="Roboto"/>
              </a:rPr>
              <a:t>the</a:t>
            </a:r>
            <a:r>
              <a:rPr spc="25" dirty="0">
                <a:latin typeface="Roboto"/>
                <a:cs typeface="Roboto"/>
              </a:rPr>
              <a:t> </a:t>
            </a:r>
            <a:r>
              <a:rPr spc="-45" dirty="0">
                <a:latin typeface="Roboto"/>
                <a:cs typeface="Roboto"/>
              </a:rPr>
              <a:t>target</a:t>
            </a:r>
            <a:r>
              <a:rPr spc="-95" dirty="0">
                <a:latin typeface="Roboto"/>
                <a:cs typeface="Roboto"/>
              </a:rPr>
              <a:t> </a:t>
            </a:r>
            <a:r>
              <a:rPr spc="-35" dirty="0">
                <a:latin typeface="Roboto"/>
                <a:cs typeface="Roboto"/>
              </a:rPr>
              <a:t>audience</a:t>
            </a:r>
            <a:r>
              <a:rPr spc="-80" dirty="0">
                <a:latin typeface="Roboto"/>
                <a:cs typeface="Roboto"/>
              </a:rPr>
              <a:t> </a:t>
            </a:r>
            <a:r>
              <a:rPr spc="-15" dirty="0">
                <a:latin typeface="Roboto"/>
                <a:cs typeface="Roboto"/>
              </a:rPr>
              <a:t>for</a:t>
            </a:r>
            <a:r>
              <a:rPr spc="-114" dirty="0">
                <a:latin typeface="Roboto"/>
                <a:cs typeface="Roboto"/>
              </a:rPr>
              <a:t> </a:t>
            </a:r>
            <a:r>
              <a:rPr spc="-40" dirty="0">
                <a:latin typeface="Roboto"/>
                <a:cs typeface="Roboto"/>
              </a:rPr>
              <a:t>the</a:t>
            </a:r>
            <a:r>
              <a:rPr spc="20" dirty="0">
                <a:latin typeface="Roboto"/>
                <a:cs typeface="Roboto"/>
              </a:rPr>
              <a:t> </a:t>
            </a:r>
            <a:r>
              <a:rPr spc="-50" dirty="0">
                <a:latin typeface="Roboto"/>
                <a:cs typeface="Roboto"/>
              </a:rPr>
              <a:t>chosen</a:t>
            </a:r>
            <a:r>
              <a:rPr spc="-120" dirty="0">
                <a:latin typeface="Roboto"/>
                <a:cs typeface="Roboto"/>
              </a:rPr>
              <a:t> </a:t>
            </a:r>
            <a:r>
              <a:rPr spc="-45" dirty="0">
                <a:latin typeface="Roboto"/>
                <a:cs typeface="Roboto"/>
              </a:rPr>
              <a:t>brand. </a:t>
            </a:r>
            <a:r>
              <a:rPr spc="-459" dirty="0">
                <a:latin typeface="Roboto"/>
                <a:cs typeface="Roboto"/>
              </a:rPr>
              <a:t> </a:t>
            </a:r>
            <a:r>
              <a:rPr spc="-10" dirty="0">
                <a:latin typeface="Roboto"/>
                <a:cs typeface="Roboto"/>
              </a:rPr>
              <a:t>C</a:t>
            </a:r>
            <a:r>
              <a:rPr spc="-85" dirty="0">
                <a:latin typeface="Roboto"/>
                <a:cs typeface="Roboto"/>
              </a:rPr>
              <a:t>on</a:t>
            </a:r>
            <a:r>
              <a:rPr dirty="0">
                <a:latin typeface="Roboto"/>
                <a:cs typeface="Roboto"/>
              </a:rPr>
              <a:t>s</a:t>
            </a:r>
            <a:r>
              <a:rPr spc="-85" dirty="0">
                <a:latin typeface="Roboto"/>
                <a:cs typeface="Roboto"/>
              </a:rPr>
              <a:t>i</a:t>
            </a:r>
            <a:r>
              <a:rPr spc="15" dirty="0">
                <a:latin typeface="Roboto"/>
                <a:cs typeface="Roboto"/>
              </a:rPr>
              <a:t>d</a:t>
            </a:r>
            <a:r>
              <a:rPr spc="-100" dirty="0">
                <a:latin typeface="Roboto"/>
                <a:cs typeface="Roboto"/>
              </a:rPr>
              <a:t>e</a:t>
            </a:r>
            <a:r>
              <a:rPr spc="-25" dirty="0">
                <a:latin typeface="Roboto"/>
                <a:cs typeface="Roboto"/>
              </a:rPr>
              <a:t>r</a:t>
            </a:r>
            <a:r>
              <a:rPr spc="-20" dirty="0">
                <a:latin typeface="Roboto"/>
                <a:cs typeface="Roboto"/>
              </a:rPr>
              <a:t> </a:t>
            </a:r>
            <a:r>
              <a:rPr spc="-85" dirty="0">
                <a:latin typeface="Roboto"/>
                <a:cs typeface="Roboto"/>
              </a:rPr>
              <a:t>d</a:t>
            </a:r>
            <a:r>
              <a:rPr dirty="0">
                <a:latin typeface="Roboto"/>
                <a:cs typeface="Roboto"/>
              </a:rPr>
              <a:t>e</a:t>
            </a:r>
            <a:r>
              <a:rPr spc="-65" dirty="0">
                <a:latin typeface="Roboto"/>
                <a:cs typeface="Roboto"/>
              </a:rPr>
              <a:t>m</a:t>
            </a:r>
            <a:r>
              <a:rPr spc="15" dirty="0">
                <a:latin typeface="Roboto"/>
                <a:cs typeface="Roboto"/>
              </a:rPr>
              <a:t>o</a:t>
            </a:r>
            <a:r>
              <a:rPr spc="-85" dirty="0">
                <a:latin typeface="Roboto"/>
                <a:cs typeface="Roboto"/>
              </a:rPr>
              <a:t>g</a:t>
            </a:r>
            <a:r>
              <a:rPr spc="-70" dirty="0">
                <a:latin typeface="Roboto"/>
                <a:cs typeface="Roboto"/>
              </a:rPr>
              <a:t>r</a:t>
            </a:r>
            <a:r>
              <a:rPr spc="-50" dirty="0">
                <a:latin typeface="Roboto"/>
                <a:cs typeface="Roboto"/>
              </a:rPr>
              <a:t>a</a:t>
            </a:r>
            <a:r>
              <a:rPr spc="15" dirty="0">
                <a:latin typeface="Roboto"/>
                <a:cs typeface="Roboto"/>
              </a:rPr>
              <a:t>p</a:t>
            </a:r>
            <a:r>
              <a:rPr spc="-85" dirty="0">
                <a:latin typeface="Roboto"/>
                <a:cs typeface="Roboto"/>
              </a:rPr>
              <a:t>hi</a:t>
            </a:r>
            <a:r>
              <a:rPr spc="5" dirty="0">
                <a:latin typeface="Roboto"/>
                <a:cs typeface="Roboto"/>
              </a:rPr>
              <a:t>c</a:t>
            </a:r>
            <a:r>
              <a:rPr spc="-100" dirty="0">
                <a:latin typeface="Roboto"/>
                <a:cs typeface="Roboto"/>
              </a:rPr>
              <a:t>s</a:t>
            </a:r>
            <a:r>
              <a:rPr spc="-5" dirty="0">
                <a:latin typeface="Roboto"/>
                <a:cs typeface="Roboto"/>
              </a:rPr>
              <a:t>,</a:t>
            </a:r>
            <a:r>
              <a:rPr spc="-50" dirty="0">
                <a:latin typeface="Roboto"/>
                <a:cs typeface="Roboto"/>
              </a:rPr>
              <a:t> </a:t>
            </a:r>
            <a:r>
              <a:rPr spc="-85" dirty="0">
                <a:latin typeface="Roboto"/>
                <a:cs typeface="Roboto"/>
              </a:rPr>
              <a:t>p</a:t>
            </a:r>
            <a:r>
              <a:rPr dirty="0">
                <a:latin typeface="Roboto"/>
                <a:cs typeface="Roboto"/>
              </a:rPr>
              <a:t>s</a:t>
            </a:r>
            <a:r>
              <a:rPr spc="-160" dirty="0">
                <a:latin typeface="Roboto"/>
                <a:cs typeface="Roboto"/>
              </a:rPr>
              <a:t>y</a:t>
            </a:r>
            <a:r>
              <a:rPr spc="5" dirty="0">
                <a:latin typeface="Roboto"/>
                <a:cs typeface="Roboto"/>
              </a:rPr>
              <a:t>c</a:t>
            </a:r>
            <a:r>
              <a:rPr spc="-85" dirty="0">
                <a:latin typeface="Roboto"/>
                <a:cs typeface="Roboto"/>
              </a:rPr>
              <a:t>h</a:t>
            </a:r>
            <a:r>
              <a:rPr spc="15" dirty="0">
                <a:latin typeface="Roboto"/>
                <a:cs typeface="Roboto"/>
              </a:rPr>
              <a:t>o</a:t>
            </a:r>
            <a:r>
              <a:rPr spc="-85" dirty="0">
                <a:latin typeface="Roboto"/>
                <a:cs typeface="Roboto"/>
              </a:rPr>
              <a:t>g</a:t>
            </a:r>
            <a:r>
              <a:rPr spc="-70" dirty="0">
                <a:latin typeface="Roboto"/>
                <a:cs typeface="Roboto"/>
              </a:rPr>
              <a:t>r</a:t>
            </a:r>
            <a:r>
              <a:rPr spc="-50" dirty="0">
                <a:latin typeface="Roboto"/>
                <a:cs typeface="Roboto"/>
              </a:rPr>
              <a:t>a</a:t>
            </a:r>
            <a:r>
              <a:rPr spc="15" dirty="0">
                <a:latin typeface="Roboto"/>
                <a:cs typeface="Roboto"/>
              </a:rPr>
              <a:t>p</a:t>
            </a:r>
            <a:r>
              <a:rPr spc="-85" dirty="0">
                <a:latin typeface="Roboto"/>
                <a:cs typeface="Roboto"/>
              </a:rPr>
              <a:t>hi</a:t>
            </a:r>
            <a:r>
              <a:rPr spc="5" dirty="0">
                <a:latin typeface="Roboto"/>
                <a:cs typeface="Roboto"/>
              </a:rPr>
              <a:t>c</a:t>
            </a:r>
            <a:r>
              <a:rPr spc="-100" dirty="0">
                <a:latin typeface="Roboto"/>
                <a:cs typeface="Roboto"/>
              </a:rPr>
              <a:t>s</a:t>
            </a:r>
            <a:r>
              <a:rPr spc="-5" dirty="0">
                <a:latin typeface="Roboto"/>
                <a:cs typeface="Roboto"/>
              </a:rPr>
              <a:t>,</a:t>
            </a:r>
            <a:r>
              <a:rPr spc="-50" dirty="0">
                <a:latin typeface="Roboto"/>
                <a:cs typeface="Roboto"/>
              </a:rPr>
              <a:t> </a:t>
            </a:r>
            <a:r>
              <a:rPr spc="-85" dirty="0">
                <a:latin typeface="Roboto"/>
                <a:cs typeface="Roboto"/>
              </a:rPr>
              <a:t>b</a:t>
            </a:r>
            <a:r>
              <a:rPr dirty="0">
                <a:latin typeface="Roboto"/>
                <a:cs typeface="Roboto"/>
              </a:rPr>
              <a:t>e</a:t>
            </a:r>
            <a:r>
              <a:rPr spc="-85" dirty="0">
                <a:latin typeface="Roboto"/>
                <a:cs typeface="Roboto"/>
              </a:rPr>
              <a:t>h</a:t>
            </a:r>
            <a:r>
              <a:rPr spc="-50" dirty="0">
                <a:latin typeface="Roboto"/>
                <a:cs typeface="Roboto"/>
              </a:rPr>
              <a:t>a</a:t>
            </a:r>
            <a:r>
              <a:rPr spc="-65" dirty="0">
                <a:latin typeface="Roboto"/>
                <a:cs typeface="Roboto"/>
              </a:rPr>
              <a:t>v</a:t>
            </a:r>
            <a:r>
              <a:rPr spc="15" dirty="0">
                <a:latin typeface="Roboto"/>
                <a:cs typeface="Roboto"/>
              </a:rPr>
              <a:t>i</a:t>
            </a:r>
            <a:r>
              <a:rPr spc="-85" dirty="0">
                <a:latin typeface="Roboto"/>
                <a:cs typeface="Roboto"/>
              </a:rPr>
              <a:t>o</a:t>
            </a:r>
            <a:r>
              <a:rPr spc="-70" dirty="0">
                <a:latin typeface="Roboto"/>
                <a:cs typeface="Roboto"/>
              </a:rPr>
              <a:t>r</a:t>
            </a:r>
            <a:r>
              <a:rPr dirty="0">
                <a:latin typeface="Roboto"/>
                <a:cs typeface="Roboto"/>
              </a:rPr>
              <a:t>s</a:t>
            </a:r>
            <a:r>
              <a:rPr spc="-5" dirty="0">
                <a:latin typeface="Roboto"/>
                <a:cs typeface="Roboto"/>
              </a:rPr>
              <a:t>,</a:t>
            </a:r>
            <a:r>
              <a:rPr spc="-150" dirty="0">
                <a:latin typeface="Roboto"/>
                <a:cs typeface="Roboto"/>
              </a:rPr>
              <a:t> </a:t>
            </a:r>
            <a:r>
              <a:rPr spc="-50" dirty="0">
                <a:latin typeface="Roboto"/>
                <a:cs typeface="Roboto"/>
              </a:rPr>
              <a:t>a</a:t>
            </a:r>
            <a:r>
              <a:rPr spc="15" dirty="0">
                <a:latin typeface="Roboto"/>
                <a:cs typeface="Roboto"/>
              </a:rPr>
              <a:t>n</a:t>
            </a:r>
            <a:r>
              <a:rPr spc="-10" dirty="0">
                <a:latin typeface="Roboto"/>
                <a:cs typeface="Roboto"/>
              </a:rPr>
              <a:t>d</a:t>
            </a:r>
            <a:r>
              <a:rPr spc="-145" dirty="0">
                <a:latin typeface="Roboto"/>
                <a:cs typeface="Roboto"/>
              </a:rPr>
              <a:t> </a:t>
            </a:r>
            <a:r>
              <a:rPr spc="15" dirty="0">
                <a:latin typeface="Roboto"/>
                <a:cs typeface="Roboto"/>
              </a:rPr>
              <a:t>i</a:t>
            </a:r>
            <a:r>
              <a:rPr spc="-85" dirty="0">
                <a:latin typeface="Roboto"/>
                <a:cs typeface="Roboto"/>
              </a:rPr>
              <a:t>n</a:t>
            </a:r>
            <a:r>
              <a:rPr spc="-45" dirty="0">
                <a:latin typeface="Roboto"/>
                <a:cs typeface="Roboto"/>
              </a:rPr>
              <a:t>t</a:t>
            </a:r>
            <a:r>
              <a:rPr dirty="0">
                <a:latin typeface="Roboto"/>
                <a:cs typeface="Roboto"/>
              </a:rPr>
              <a:t>e</a:t>
            </a:r>
            <a:r>
              <a:rPr spc="-70" dirty="0">
                <a:latin typeface="Roboto"/>
                <a:cs typeface="Roboto"/>
              </a:rPr>
              <a:t>r</a:t>
            </a:r>
            <a:r>
              <a:rPr spc="-100" dirty="0">
                <a:latin typeface="Roboto"/>
                <a:cs typeface="Roboto"/>
              </a:rPr>
              <a:t>e</a:t>
            </a:r>
            <a:r>
              <a:rPr dirty="0">
                <a:latin typeface="Roboto"/>
                <a:cs typeface="Roboto"/>
              </a:rPr>
              <a:t>s</a:t>
            </a:r>
            <a:r>
              <a:rPr spc="-45" dirty="0">
                <a:latin typeface="Roboto"/>
                <a:cs typeface="Roboto"/>
              </a:rPr>
              <a:t>t</a:t>
            </a:r>
            <a:r>
              <a:rPr spc="-100" dirty="0">
                <a:latin typeface="Roboto"/>
                <a:cs typeface="Roboto"/>
              </a:rPr>
              <a:t>s</a:t>
            </a:r>
            <a:r>
              <a:rPr spc="-10" dirty="0">
                <a:latin typeface="Roboto"/>
                <a:cs typeface="Roboto"/>
              </a:rPr>
              <a:t>.</a:t>
            </a:r>
            <a:endParaRPr sz="1900">
              <a:latin typeface="Roboto"/>
              <a:cs typeface="Roboto"/>
            </a:endParaRPr>
          </a:p>
        </p:txBody>
      </p:sp>
      <p:sp>
        <p:nvSpPr>
          <p:cNvPr id="15362" name="AutoShape 2" descr="blob:https://web.whatsapp.com/3983b011-fcab-46d5-8281-6fd54e2593d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8" name="Picture 7" descr="mtr 25.jpg"/>
          <p:cNvPicPr>
            <a:picLocks noChangeAspect="1"/>
          </p:cNvPicPr>
          <p:nvPr/>
        </p:nvPicPr>
        <p:blipFill>
          <a:blip r:embed="rId2"/>
          <a:stretch>
            <a:fillRect/>
          </a:stretch>
        </p:blipFill>
        <p:spPr>
          <a:xfrm>
            <a:off x="5562600" y="1676400"/>
            <a:ext cx="6248400" cy="4953000"/>
          </a:xfrm>
          <a:prstGeom prst="rect">
            <a:avLst/>
          </a:prstGeom>
        </p:spPr>
      </p:pic>
      <p:sp>
        <p:nvSpPr>
          <p:cNvPr id="9" name="TextBox 8"/>
          <p:cNvSpPr txBox="1"/>
          <p:nvPr/>
        </p:nvSpPr>
        <p:spPr>
          <a:xfrm>
            <a:off x="0" y="1676400"/>
            <a:ext cx="5715000" cy="4801314"/>
          </a:xfrm>
          <a:prstGeom prst="rect">
            <a:avLst/>
          </a:prstGeom>
          <a:noFill/>
        </p:spPr>
        <p:txBody>
          <a:bodyPr wrap="square" rtlCol="0">
            <a:spAutoFit/>
          </a:bodyPr>
          <a:lstStyle/>
          <a:p>
            <a:r>
              <a:rPr lang="en-IN" dirty="0" smtClean="0"/>
              <a:t>MTR foods:</a:t>
            </a:r>
          </a:p>
          <a:p>
            <a:r>
              <a:rPr lang="en-IN" b="1" dirty="0" smtClean="0"/>
              <a:t>Demographics </a:t>
            </a:r>
          </a:p>
          <a:p>
            <a:r>
              <a:rPr lang="en-IN" dirty="0" smtClean="0"/>
              <a:t>Age Range : above 18</a:t>
            </a:r>
          </a:p>
          <a:p>
            <a:r>
              <a:rPr lang="en-IN" dirty="0" smtClean="0"/>
              <a:t>Gender: All</a:t>
            </a:r>
          </a:p>
          <a:p>
            <a:r>
              <a:rPr lang="en-IN" dirty="0" smtClean="0"/>
              <a:t>Children: eligible </a:t>
            </a:r>
          </a:p>
          <a:p>
            <a:r>
              <a:rPr lang="en-IN" dirty="0" smtClean="0"/>
              <a:t>Location: all over </a:t>
            </a:r>
            <a:r>
              <a:rPr lang="en-IN" dirty="0" smtClean="0"/>
              <a:t>India </a:t>
            </a:r>
            <a:endParaRPr lang="en-IN" dirty="0" smtClean="0"/>
          </a:p>
          <a:p>
            <a:r>
              <a:rPr lang="en-IN" dirty="0" smtClean="0"/>
              <a:t>Income: 500 crores</a:t>
            </a:r>
          </a:p>
          <a:p>
            <a:r>
              <a:rPr lang="en-IN" dirty="0" smtClean="0"/>
              <a:t>Education: </a:t>
            </a:r>
            <a:r>
              <a:rPr lang="en-IN" dirty="0" smtClean="0"/>
              <a:t>12</a:t>
            </a:r>
            <a:r>
              <a:rPr lang="en-IN" baseline="30000" dirty="0" smtClean="0"/>
              <a:t>th</a:t>
            </a:r>
            <a:r>
              <a:rPr lang="en-IN" dirty="0" smtClean="0"/>
              <a:t> </a:t>
            </a:r>
            <a:endParaRPr lang="en-IN" dirty="0" smtClean="0"/>
          </a:p>
          <a:p>
            <a:r>
              <a:rPr lang="en-IN" b="1" dirty="0" smtClean="0"/>
              <a:t>Information Gathering</a:t>
            </a:r>
            <a:r>
              <a:rPr lang="en-IN" dirty="0" smtClean="0"/>
              <a:t>:</a:t>
            </a:r>
          </a:p>
          <a:p>
            <a:r>
              <a:rPr lang="en-IN" dirty="0" smtClean="0"/>
              <a:t>How they get their information:</a:t>
            </a:r>
          </a:p>
          <a:p>
            <a:r>
              <a:rPr lang="en-IN" dirty="0" smtClean="0"/>
              <a:t>Community </a:t>
            </a:r>
            <a:r>
              <a:rPr lang="en-IN" dirty="0" smtClean="0"/>
              <a:t>platforms, </a:t>
            </a:r>
            <a:r>
              <a:rPr lang="en-IN" dirty="0" smtClean="0"/>
              <a:t>YouTube </a:t>
            </a:r>
            <a:r>
              <a:rPr lang="en-IN" dirty="0" smtClean="0"/>
              <a:t>Ads, Facebook and </a:t>
            </a:r>
            <a:r>
              <a:rPr lang="en-IN" dirty="0" smtClean="0"/>
              <a:t>I</a:t>
            </a:r>
            <a:r>
              <a:rPr lang="en-IN" dirty="0" smtClean="0"/>
              <a:t>nstagram </a:t>
            </a:r>
            <a:r>
              <a:rPr lang="en-IN" dirty="0" smtClean="0"/>
              <a:t>ads.</a:t>
            </a:r>
          </a:p>
          <a:p>
            <a:r>
              <a:rPr lang="en-IN" b="1" dirty="0" smtClean="0"/>
              <a:t>Values/Fears</a:t>
            </a:r>
            <a:r>
              <a:rPr lang="en-IN" dirty="0" smtClean="0"/>
              <a:t>:</a:t>
            </a:r>
          </a:p>
          <a:p>
            <a:r>
              <a:rPr lang="en-IN" dirty="0" smtClean="0"/>
              <a:t> Passion, Openness, Inclusiveness, Excellence, and Innovation / may be not </a:t>
            </a:r>
            <a:r>
              <a:rPr lang="en-IN" dirty="0" smtClean="0"/>
              <a:t>satisfy </a:t>
            </a:r>
            <a:r>
              <a:rPr lang="en-IN" dirty="0" smtClean="0"/>
              <a:t>the customers with their products, ownership, ethics. </a:t>
            </a:r>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19400" y="304800"/>
            <a:ext cx="7163435" cy="397545"/>
          </a:xfrm>
          <a:prstGeom prst="rect">
            <a:avLst/>
          </a:prstGeom>
        </p:spPr>
        <p:txBody>
          <a:bodyPr vert="horz" wrap="square" lIns="0" tIns="12700" rIns="0" bIns="0" rtlCol="0">
            <a:spAutoFit/>
          </a:bodyPr>
          <a:lstStyle/>
          <a:p>
            <a:pPr marL="12700">
              <a:lnSpc>
                <a:spcPct val="100000"/>
              </a:lnSpc>
              <a:spcBef>
                <a:spcPts val="100"/>
              </a:spcBef>
            </a:pPr>
            <a:r>
              <a:rPr sz="2500" spc="-15" dirty="0"/>
              <a:t>Part</a:t>
            </a:r>
            <a:r>
              <a:rPr sz="2500" spc="-80" dirty="0"/>
              <a:t> </a:t>
            </a:r>
            <a:r>
              <a:rPr sz="2500" spc="30" dirty="0"/>
              <a:t>2:</a:t>
            </a:r>
            <a:r>
              <a:rPr sz="2500" spc="-40" dirty="0"/>
              <a:t> </a:t>
            </a:r>
            <a:r>
              <a:rPr sz="2500" spc="-15" dirty="0"/>
              <a:t>SEO</a:t>
            </a:r>
            <a:r>
              <a:rPr sz="2500" spc="-60" dirty="0"/>
              <a:t> </a:t>
            </a:r>
            <a:r>
              <a:rPr sz="2500" spc="-5" dirty="0"/>
              <a:t>&amp;</a:t>
            </a:r>
            <a:r>
              <a:rPr sz="2500" spc="25" dirty="0"/>
              <a:t> </a:t>
            </a:r>
            <a:r>
              <a:rPr sz="2500" spc="-5" dirty="0"/>
              <a:t>Keyword</a:t>
            </a:r>
            <a:r>
              <a:rPr sz="2500" spc="55" dirty="0"/>
              <a:t> </a:t>
            </a:r>
            <a:r>
              <a:rPr sz="2500" spc="5" dirty="0"/>
              <a:t>Research</a:t>
            </a:r>
            <a:endParaRPr sz="2500"/>
          </a:p>
        </p:txBody>
      </p:sp>
      <p:sp>
        <p:nvSpPr>
          <p:cNvPr id="3" name="object 3"/>
          <p:cNvSpPr txBox="1"/>
          <p:nvPr/>
        </p:nvSpPr>
        <p:spPr>
          <a:xfrm>
            <a:off x="1143000" y="990600"/>
            <a:ext cx="9386570" cy="3388360"/>
          </a:xfrm>
          <a:prstGeom prst="rect">
            <a:avLst/>
          </a:prstGeom>
        </p:spPr>
        <p:txBody>
          <a:bodyPr vert="horz" wrap="square" lIns="0" tIns="12700" rIns="0" bIns="0" rtlCol="0">
            <a:spAutoFit/>
          </a:bodyPr>
          <a:lstStyle/>
          <a:p>
            <a:pPr marL="622300" indent="-419100">
              <a:lnSpc>
                <a:spcPts val="2240"/>
              </a:lnSpc>
              <a:spcBef>
                <a:spcPts val="100"/>
              </a:spcBef>
              <a:buFont typeface="Lucida Sans Unicode"/>
              <a:buChar char="●"/>
              <a:tabLst>
                <a:tab pos="621665" algn="l"/>
                <a:tab pos="622300" algn="l"/>
              </a:tabLst>
            </a:pPr>
            <a:r>
              <a:rPr sz="1900" b="1" spc="-80" dirty="0">
                <a:latin typeface="Roboto"/>
                <a:cs typeface="Roboto"/>
              </a:rPr>
              <a:t>S</a:t>
            </a:r>
            <a:r>
              <a:rPr sz="1900" b="1" spc="-60" dirty="0">
                <a:latin typeface="Roboto"/>
                <a:cs typeface="Roboto"/>
              </a:rPr>
              <a:t>E</a:t>
            </a:r>
            <a:r>
              <a:rPr sz="1900" b="1" dirty="0">
                <a:latin typeface="Roboto"/>
                <a:cs typeface="Roboto"/>
              </a:rPr>
              <a:t>O</a:t>
            </a:r>
            <a:r>
              <a:rPr sz="1900" b="1" spc="-85" dirty="0">
                <a:latin typeface="Roboto"/>
                <a:cs typeface="Roboto"/>
              </a:rPr>
              <a:t> </a:t>
            </a:r>
            <a:r>
              <a:rPr sz="1900" b="1" spc="90" dirty="0">
                <a:latin typeface="Roboto"/>
                <a:cs typeface="Roboto"/>
              </a:rPr>
              <a:t>A</a:t>
            </a:r>
            <a:r>
              <a:rPr sz="1900" b="1" spc="-75" dirty="0">
                <a:latin typeface="Roboto"/>
                <a:cs typeface="Roboto"/>
              </a:rPr>
              <a:t>u</a:t>
            </a:r>
            <a:r>
              <a:rPr sz="1900" b="1" spc="-80" dirty="0">
                <a:latin typeface="Roboto"/>
                <a:cs typeface="Roboto"/>
              </a:rPr>
              <a:t>d</a:t>
            </a:r>
            <a:r>
              <a:rPr sz="1900" b="1" spc="-10" dirty="0">
                <a:latin typeface="Roboto"/>
                <a:cs typeface="Roboto"/>
              </a:rPr>
              <a:t>i</a:t>
            </a:r>
            <a:r>
              <a:rPr sz="1900" b="1" spc="-65" dirty="0">
                <a:latin typeface="Roboto"/>
                <a:cs typeface="Roboto"/>
              </a:rPr>
              <a:t>t</a:t>
            </a:r>
            <a:r>
              <a:rPr sz="1900" b="1" spc="-5" dirty="0">
                <a:latin typeface="Roboto"/>
                <a:cs typeface="Roboto"/>
              </a:rPr>
              <a:t>:</a:t>
            </a:r>
            <a:r>
              <a:rPr sz="1900" b="1" spc="-10" dirty="0">
                <a:latin typeface="Roboto"/>
                <a:cs typeface="Roboto"/>
              </a:rPr>
              <a:t> </a:t>
            </a:r>
            <a:r>
              <a:rPr sz="1900" spc="-90" dirty="0">
                <a:latin typeface="Roboto"/>
                <a:cs typeface="Roboto"/>
              </a:rPr>
              <a:t>D</a:t>
            </a:r>
            <a:r>
              <a:rPr sz="1900" dirty="0">
                <a:latin typeface="Roboto"/>
                <a:cs typeface="Roboto"/>
              </a:rPr>
              <a:t>o</a:t>
            </a:r>
            <a:r>
              <a:rPr sz="1900" spc="-60" dirty="0">
                <a:latin typeface="Roboto"/>
                <a:cs typeface="Roboto"/>
              </a:rPr>
              <a:t> </a:t>
            </a:r>
            <a:r>
              <a:rPr sz="1900" spc="-50" dirty="0">
                <a:latin typeface="Roboto"/>
                <a:cs typeface="Roboto"/>
              </a:rPr>
              <a:t>a</a:t>
            </a:r>
            <a:r>
              <a:rPr sz="1900" spc="-35" dirty="0">
                <a:latin typeface="Roboto"/>
                <a:cs typeface="Roboto"/>
              </a:rPr>
              <a:t>n</a:t>
            </a:r>
            <a:r>
              <a:rPr sz="1900" spc="-125" dirty="0">
                <a:latin typeface="Roboto"/>
                <a:cs typeface="Roboto"/>
              </a:rPr>
              <a:t> </a:t>
            </a:r>
            <a:r>
              <a:rPr sz="1900" spc="-65" dirty="0">
                <a:latin typeface="Roboto"/>
                <a:cs typeface="Roboto"/>
              </a:rPr>
              <a:t>S</a:t>
            </a:r>
            <a:r>
              <a:rPr sz="1900" spc="50" dirty="0">
                <a:latin typeface="Roboto"/>
                <a:cs typeface="Roboto"/>
              </a:rPr>
              <a:t>E</a:t>
            </a:r>
            <a:r>
              <a:rPr sz="1900" spc="10" dirty="0">
                <a:latin typeface="Roboto"/>
                <a:cs typeface="Roboto"/>
              </a:rPr>
              <a:t>O</a:t>
            </a:r>
            <a:r>
              <a:rPr sz="1900" spc="-80" dirty="0">
                <a:latin typeface="Roboto"/>
                <a:cs typeface="Roboto"/>
              </a:rPr>
              <a:t> </a:t>
            </a:r>
            <a:r>
              <a:rPr sz="1900" spc="-50" dirty="0">
                <a:latin typeface="Roboto"/>
                <a:cs typeface="Roboto"/>
              </a:rPr>
              <a:t>a</a:t>
            </a:r>
            <a:r>
              <a:rPr sz="1900" spc="-85" dirty="0">
                <a:latin typeface="Roboto"/>
                <a:cs typeface="Roboto"/>
              </a:rPr>
              <a:t>ud</a:t>
            </a:r>
            <a:r>
              <a:rPr sz="1900" spc="15" dirty="0">
                <a:latin typeface="Roboto"/>
                <a:cs typeface="Roboto"/>
              </a:rPr>
              <a:t>i</a:t>
            </a:r>
            <a:r>
              <a:rPr sz="1900" spc="-20" dirty="0">
                <a:latin typeface="Roboto"/>
                <a:cs typeface="Roboto"/>
              </a:rPr>
              <a:t>t</a:t>
            </a:r>
            <a:r>
              <a:rPr sz="1900" spc="-95" dirty="0">
                <a:latin typeface="Roboto"/>
                <a:cs typeface="Roboto"/>
              </a:rPr>
              <a:t> </a:t>
            </a:r>
            <a:r>
              <a:rPr sz="1900" spc="15" dirty="0">
                <a:latin typeface="Roboto"/>
                <a:cs typeface="Roboto"/>
              </a:rPr>
              <a:t>o</a:t>
            </a:r>
            <a:r>
              <a:rPr sz="1900" spc="35" dirty="0">
                <a:latin typeface="Roboto"/>
                <a:cs typeface="Roboto"/>
              </a:rPr>
              <a:t>f</a:t>
            </a:r>
            <a:r>
              <a:rPr sz="1900" spc="-35" dirty="0">
                <a:latin typeface="Roboto"/>
                <a:cs typeface="Roboto"/>
              </a:rPr>
              <a:t> </a:t>
            </a:r>
            <a:r>
              <a:rPr sz="1900" spc="-145" dirty="0">
                <a:latin typeface="Roboto"/>
                <a:cs typeface="Roboto"/>
              </a:rPr>
              <a:t>t</a:t>
            </a:r>
            <a:r>
              <a:rPr sz="1900" spc="15" dirty="0">
                <a:latin typeface="Roboto"/>
                <a:cs typeface="Roboto"/>
              </a:rPr>
              <a:t>h</a:t>
            </a:r>
            <a:r>
              <a:rPr sz="1900" spc="10" dirty="0">
                <a:latin typeface="Roboto"/>
                <a:cs typeface="Roboto"/>
              </a:rPr>
              <a:t>e</a:t>
            </a:r>
            <a:r>
              <a:rPr sz="1900" spc="-80" dirty="0">
                <a:latin typeface="Roboto"/>
                <a:cs typeface="Roboto"/>
              </a:rPr>
              <a:t> </a:t>
            </a:r>
            <a:r>
              <a:rPr sz="1900" spc="-85" dirty="0">
                <a:latin typeface="Roboto"/>
                <a:cs typeface="Roboto"/>
              </a:rPr>
              <a:t>b</a:t>
            </a:r>
            <a:r>
              <a:rPr sz="1900" spc="-70" dirty="0">
                <a:latin typeface="Roboto"/>
                <a:cs typeface="Roboto"/>
              </a:rPr>
              <a:t>r</a:t>
            </a:r>
            <a:r>
              <a:rPr sz="1900" spc="-50" dirty="0">
                <a:latin typeface="Roboto"/>
                <a:cs typeface="Roboto"/>
              </a:rPr>
              <a:t>a</a:t>
            </a:r>
            <a:r>
              <a:rPr sz="1900" spc="-85" dirty="0">
                <a:latin typeface="Roboto"/>
                <a:cs typeface="Roboto"/>
              </a:rPr>
              <a:t>n</a:t>
            </a:r>
            <a:r>
              <a:rPr sz="1900" spc="15" dirty="0">
                <a:latin typeface="Roboto"/>
                <a:cs typeface="Roboto"/>
              </a:rPr>
              <a:t>d</a:t>
            </a:r>
            <a:r>
              <a:rPr sz="1900" spc="-15" dirty="0">
                <a:latin typeface="Roboto"/>
                <a:cs typeface="Roboto"/>
              </a:rPr>
              <a:t>s</a:t>
            </a:r>
            <a:r>
              <a:rPr sz="1900" spc="-55" dirty="0">
                <a:latin typeface="Roboto"/>
                <a:cs typeface="Roboto"/>
              </a:rPr>
              <a:t> </a:t>
            </a:r>
            <a:r>
              <a:rPr sz="1900" spc="-145" dirty="0">
                <a:latin typeface="Roboto"/>
                <a:cs typeface="Roboto"/>
              </a:rPr>
              <a:t>w</a:t>
            </a:r>
            <a:r>
              <a:rPr sz="1900" dirty="0">
                <a:latin typeface="Roboto"/>
                <a:cs typeface="Roboto"/>
              </a:rPr>
              <a:t>e</a:t>
            </a:r>
            <a:r>
              <a:rPr sz="1900" spc="15" dirty="0">
                <a:latin typeface="Roboto"/>
                <a:cs typeface="Roboto"/>
              </a:rPr>
              <a:t>b</a:t>
            </a:r>
            <a:r>
              <a:rPr sz="1900" spc="-100" dirty="0">
                <a:latin typeface="Roboto"/>
                <a:cs typeface="Roboto"/>
              </a:rPr>
              <a:t>s</a:t>
            </a:r>
            <a:r>
              <a:rPr sz="1900" spc="-85" dirty="0">
                <a:latin typeface="Roboto"/>
                <a:cs typeface="Roboto"/>
              </a:rPr>
              <a:t>i</a:t>
            </a:r>
            <a:r>
              <a:rPr sz="1900" spc="-45" dirty="0">
                <a:latin typeface="Roboto"/>
                <a:cs typeface="Roboto"/>
              </a:rPr>
              <a:t>t</a:t>
            </a:r>
            <a:r>
              <a:rPr sz="1900" spc="10" dirty="0">
                <a:latin typeface="Roboto"/>
                <a:cs typeface="Roboto"/>
              </a:rPr>
              <a:t>e</a:t>
            </a:r>
            <a:endParaRPr sz="1900">
              <a:latin typeface="Roboto"/>
              <a:cs typeface="Roboto"/>
            </a:endParaRPr>
          </a:p>
          <a:p>
            <a:pPr marL="622300" marR="5080" indent="-419100">
              <a:lnSpc>
                <a:spcPts val="2200"/>
              </a:lnSpc>
              <a:spcBef>
                <a:spcPts val="100"/>
              </a:spcBef>
              <a:buFont typeface="Lucida Sans Unicode"/>
              <a:buChar char="●"/>
              <a:tabLst>
                <a:tab pos="621665" algn="l"/>
                <a:tab pos="622300" algn="l"/>
              </a:tabLst>
            </a:pPr>
            <a:r>
              <a:rPr sz="1900" b="1" spc="-35" dirty="0">
                <a:latin typeface="Roboto"/>
                <a:cs typeface="Roboto"/>
              </a:rPr>
              <a:t>Keyword </a:t>
            </a:r>
            <a:r>
              <a:rPr sz="1900" b="1" spc="-30" dirty="0">
                <a:latin typeface="Roboto"/>
                <a:cs typeface="Roboto"/>
              </a:rPr>
              <a:t>Research: </a:t>
            </a:r>
            <a:r>
              <a:rPr sz="1900" spc="-30" dirty="0">
                <a:latin typeface="Roboto"/>
                <a:cs typeface="Roboto"/>
              </a:rPr>
              <a:t>Define </a:t>
            </a:r>
            <a:r>
              <a:rPr sz="1900" spc="-45" dirty="0">
                <a:latin typeface="Roboto"/>
                <a:cs typeface="Roboto"/>
              </a:rPr>
              <a:t>Research Objectives, </a:t>
            </a:r>
            <a:r>
              <a:rPr sz="1900" spc="-50" dirty="0">
                <a:latin typeface="Roboto"/>
                <a:cs typeface="Roboto"/>
              </a:rPr>
              <a:t>Brainstorm </a:t>
            </a:r>
            <a:r>
              <a:rPr sz="1900" spc="-45" dirty="0">
                <a:latin typeface="Roboto"/>
                <a:cs typeface="Roboto"/>
              </a:rPr>
              <a:t>Seed </a:t>
            </a:r>
            <a:r>
              <a:rPr sz="1900" spc="-50" dirty="0">
                <a:latin typeface="Roboto"/>
                <a:cs typeface="Roboto"/>
              </a:rPr>
              <a:t>Keywords, Utilize </a:t>
            </a:r>
            <a:r>
              <a:rPr sz="1900" spc="-45" dirty="0">
                <a:latin typeface="Roboto"/>
                <a:cs typeface="Roboto"/>
              </a:rPr>
              <a:t> </a:t>
            </a:r>
            <a:r>
              <a:rPr sz="1900" spc="-55" dirty="0">
                <a:latin typeface="Roboto"/>
                <a:cs typeface="Roboto"/>
              </a:rPr>
              <a:t>Keyword </a:t>
            </a:r>
            <a:r>
              <a:rPr sz="1900" spc="-45" dirty="0">
                <a:latin typeface="Roboto"/>
                <a:cs typeface="Roboto"/>
              </a:rPr>
              <a:t>Research </a:t>
            </a:r>
            <a:r>
              <a:rPr sz="1900" spc="-20" dirty="0">
                <a:latin typeface="Roboto"/>
                <a:cs typeface="Roboto"/>
              </a:rPr>
              <a:t>Tools </a:t>
            </a:r>
            <a:r>
              <a:rPr sz="1900" spc="-50" dirty="0">
                <a:latin typeface="Roboto"/>
                <a:cs typeface="Roboto"/>
              </a:rPr>
              <a:t>(SEMrush </a:t>
            </a:r>
            <a:r>
              <a:rPr sz="1900" spc="-55" dirty="0">
                <a:latin typeface="Roboto"/>
                <a:cs typeface="Roboto"/>
              </a:rPr>
              <a:t>or </a:t>
            </a:r>
            <a:r>
              <a:rPr sz="1900" spc="-50" dirty="0">
                <a:latin typeface="Roboto"/>
                <a:cs typeface="Roboto"/>
              </a:rPr>
              <a:t>Moz </a:t>
            </a:r>
            <a:r>
              <a:rPr sz="1900" spc="-55" dirty="0">
                <a:latin typeface="Roboto"/>
                <a:cs typeface="Roboto"/>
              </a:rPr>
              <a:t>Keyword </a:t>
            </a:r>
            <a:r>
              <a:rPr sz="1900" spc="-45" dirty="0">
                <a:latin typeface="Roboto"/>
                <a:cs typeface="Roboto"/>
              </a:rPr>
              <a:t>Explorer),Analyze </a:t>
            </a:r>
            <a:r>
              <a:rPr sz="1900" spc="-35" dirty="0">
                <a:latin typeface="Roboto"/>
                <a:cs typeface="Roboto"/>
              </a:rPr>
              <a:t>Competitor </a:t>
            </a:r>
            <a:r>
              <a:rPr sz="1900" spc="-30" dirty="0">
                <a:latin typeface="Roboto"/>
                <a:cs typeface="Roboto"/>
              </a:rPr>
              <a:t> </a:t>
            </a:r>
            <a:r>
              <a:rPr sz="1900" spc="-50" dirty="0">
                <a:latin typeface="Roboto"/>
                <a:cs typeface="Roboto"/>
              </a:rPr>
              <a:t>Keywords, </a:t>
            </a:r>
            <a:r>
              <a:rPr sz="1900" spc="-85" dirty="0">
                <a:latin typeface="Roboto"/>
                <a:cs typeface="Roboto"/>
              </a:rPr>
              <a:t>Long-tail </a:t>
            </a:r>
            <a:r>
              <a:rPr sz="1900" spc="-55" dirty="0">
                <a:latin typeface="Roboto"/>
                <a:cs typeface="Roboto"/>
              </a:rPr>
              <a:t>Keyword </a:t>
            </a:r>
            <a:r>
              <a:rPr sz="1900" spc="-40" dirty="0">
                <a:latin typeface="Roboto"/>
                <a:cs typeface="Roboto"/>
              </a:rPr>
              <a:t>Exploration </a:t>
            </a:r>
            <a:r>
              <a:rPr sz="1900" spc="-20" dirty="0">
                <a:latin typeface="Roboto"/>
                <a:cs typeface="Roboto"/>
              </a:rPr>
              <a:t>(specific, </a:t>
            </a:r>
            <a:r>
              <a:rPr sz="1900" spc="-45" dirty="0">
                <a:latin typeface="Roboto"/>
                <a:cs typeface="Roboto"/>
              </a:rPr>
              <a:t>longer phrases) </a:t>
            </a:r>
            <a:r>
              <a:rPr sz="1900" spc="-50" dirty="0">
                <a:latin typeface="Roboto"/>
                <a:cs typeface="Roboto"/>
              </a:rPr>
              <a:t>that </a:t>
            </a:r>
            <a:r>
              <a:rPr sz="1900" spc="-45" dirty="0">
                <a:latin typeface="Roboto"/>
                <a:cs typeface="Roboto"/>
              </a:rPr>
              <a:t>align </a:t>
            </a:r>
            <a:r>
              <a:rPr sz="1900" spc="-50" dirty="0">
                <a:latin typeface="Roboto"/>
                <a:cs typeface="Roboto"/>
              </a:rPr>
              <a:t>with </a:t>
            </a:r>
            <a:r>
              <a:rPr sz="1900" spc="-40" dirty="0">
                <a:latin typeface="Roboto"/>
                <a:cs typeface="Roboto"/>
              </a:rPr>
              <a:t>the </a:t>
            </a:r>
            <a:r>
              <a:rPr sz="1900" spc="-459" dirty="0">
                <a:latin typeface="Roboto"/>
                <a:cs typeface="Roboto"/>
              </a:rPr>
              <a:t> </a:t>
            </a:r>
            <a:r>
              <a:rPr sz="1900" spc="-70" dirty="0">
                <a:latin typeface="Roboto"/>
                <a:cs typeface="Roboto"/>
              </a:rPr>
              <a:t>r</a:t>
            </a:r>
            <a:r>
              <a:rPr sz="1900" dirty="0">
                <a:latin typeface="Roboto"/>
                <a:cs typeface="Roboto"/>
              </a:rPr>
              <a:t>e</a:t>
            </a:r>
            <a:r>
              <a:rPr sz="1900" spc="-100" dirty="0">
                <a:latin typeface="Roboto"/>
                <a:cs typeface="Roboto"/>
              </a:rPr>
              <a:t>s</a:t>
            </a:r>
            <a:r>
              <a:rPr sz="1900" dirty="0">
                <a:latin typeface="Roboto"/>
                <a:cs typeface="Roboto"/>
              </a:rPr>
              <a:t>e</a:t>
            </a:r>
            <a:r>
              <a:rPr sz="1900" spc="-50" dirty="0">
                <a:latin typeface="Roboto"/>
                <a:cs typeface="Roboto"/>
              </a:rPr>
              <a:t>a</a:t>
            </a:r>
            <a:r>
              <a:rPr sz="1900" spc="-70" dirty="0">
                <a:latin typeface="Roboto"/>
                <a:cs typeface="Roboto"/>
              </a:rPr>
              <a:t>r</a:t>
            </a:r>
            <a:r>
              <a:rPr sz="1900" spc="-95" dirty="0">
                <a:latin typeface="Roboto"/>
                <a:cs typeface="Roboto"/>
              </a:rPr>
              <a:t>c</a:t>
            </a:r>
            <a:r>
              <a:rPr sz="1900" spc="-35" dirty="0">
                <a:latin typeface="Roboto"/>
                <a:cs typeface="Roboto"/>
              </a:rPr>
              <a:t>h</a:t>
            </a:r>
            <a:r>
              <a:rPr sz="1900" spc="-20" dirty="0">
                <a:latin typeface="Roboto"/>
                <a:cs typeface="Roboto"/>
              </a:rPr>
              <a:t> </a:t>
            </a:r>
            <a:r>
              <a:rPr sz="1900" spc="-85" dirty="0">
                <a:latin typeface="Roboto"/>
                <a:cs typeface="Roboto"/>
              </a:rPr>
              <a:t>o</a:t>
            </a:r>
            <a:r>
              <a:rPr sz="1900" spc="15" dirty="0">
                <a:latin typeface="Roboto"/>
                <a:cs typeface="Roboto"/>
              </a:rPr>
              <a:t>b</a:t>
            </a:r>
            <a:r>
              <a:rPr sz="1900" spc="-95" dirty="0">
                <a:latin typeface="Roboto"/>
                <a:cs typeface="Roboto"/>
              </a:rPr>
              <a:t>j</a:t>
            </a:r>
            <a:r>
              <a:rPr sz="1900" dirty="0">
                <a:latin typeface="Roboto"/>
                <a:cs typeface="Roboto"/>
              </a:rPr>
              <a:t>e</a:t>
            </a:r>
            <a:r>
              <a:rPr sz="1900" spc="-95" dirty="0">
                <a:latin typeface="Roboto"/>
                <a:cs typeface="Roboto"/>
              </a:rPr>
              <a:t>c</a:t>
            </a:r>
            <a:r>
              <a:rPr sz="1900" spc="-45" dirty="0">
                <a:latin typeface="Roboto"/>
                <a:cs typeface="Roboto"/>
              </a:rPr>
              <a:t>t</a:t>
            </a:r>
            <a:r>
              <a:rPr sz="1900" spc="15" dirty="0">
                <a:latin typeface="Roboto"/>
                <a:cs typeface="Roboto"/>
              </a:rPr>
              <a:t>i</a:t>
            </a:r>
            <a:r>
              <a:rPr sz="1900" spc="-65" dirty="0">
                <a:latin typeface="Roboto"/>
                <a:cs typeface="Roboto"/>
              </a:rPr>
              <a:t>v</a:t>
            </a:r>
            <a:r>
              <a:rPr sz="1900" dirty="0">
                <a:latin typeface="Roboto"/>
                <a:cs typeface="Roboto"/>
              </a:rPr>
              <a:t>e</a:t>
            </a:r>
            <a:r>
              <a:rPr sz="1900" spc="-15" dirty="0">
                <a:latin typeface="Roboto"/>
                <a:cs typeface="Roboto"/>
              </a:rPr>
              <a:t>s</a:t>
            </a:r>
            <a:r>
              <a:rPr sz="1900" spc="-155" dirty="0">
                <a:latin typeface="Roboto"/>
                <a:cs typeface="Roboto"/>
              </a:rPr>
              <a:t> </a:t>
            </a:r>
            <a:r>
              <a:rPr sz="1900" spc="-50" dirty="0">
                <a:latin typeface="Roboto"/>
                <a:cs typeface="Roboto"/>
              </a:rPr>
              <a:t>a</a:t>
            </a:r>
            <a:r>
              <a:rPr sz="1900" spc="15" dirty="0">
                <a:latin typeface="Roboto"/>
                <a:cs typeface="Roboto"/>
              </a:rPr>
              <a:t>n</a:t>
            </a:r>
            <a:r>
              <a:rPr sz="1900" spc="-10" dirty="0">
                <a:latin typeface="Roboto"/>
                <a:cs typeface="Roboto"/>
              </a:rPr>
              <a:t>d</a:t>
            </a:r>
            <a:r>
              <a:rPr sz="1900" spc="-145" dirty="0">
                <a:latin typeface="Roboto"/>
                <a:cs typeface="Roboto"/>
              </a:rPr>
              <a:t> </a:t>
            </a:r>
            <a:r>
              <a:rPr sz="1900" spc="15" dirty="0">
                <a:latin typeface="Roboto"/>
                <a:cs typeface="Roboto"/>
              </a:rPr>
              <a:t>h</a:t>
            </a:r>
            <a:r>
              <a:rPr sz="1900" spc="-50" dirty="0">
                <a:latin typeface="Roboto"/>
                <a:cs typeface="Roboto"/>
              </a:rPr>
              <a:t>a</a:t>
            </a:r>
            <a:r>
              <a:rPr sz="1900" spc="-65" dirty="0">
                <a:latin typeface="Roboto"/>
                <a:cs typeface="Roboto"/>
              </a:rPr>
              <a:t>v</a:t>
            </a:r>
            <a:r>
              <a:rPr sz="1900" spc="10" dirty="0">
                <a:latin typeface="Roboto"/>
                <a:cs typeface="Roboto"/>
              </a:rPr>
              <a:t>e</a:t>
            </a:r>
            <a:r>
              <a:rPr sz="1900" spc="-80" dirty="0">
                <a:latin typeface="Roboto"/>
                <a:cs typeface="Roboto"/>
              </a:rPr>
              <a:t> </a:t>
            </a:r>
            <a:r>
              <a:rPr sz="1900" spc="-85" dirty="0">
                <a:latin typeface="Roboto"/>
                <a:cs typeface="Roboto"/>
              </a:rPr>
              <a:t>l</a:t>
            </a:r>
            <a:r>
              <a:rPr sz="1900" spc="15" dirty="0">
                <a:latin typeface="Roboto"/>
                <a:cs typeface="Roboto"/>
              </a:rPr>
              <a:t>o</a:t>
            </a:r>
            <a:r>
              <a:rPr sz="1900" spc="-45" dirty="0">
                <a:latin typeface="Roboto"/>
                <a:cs typeface="Roboto"/>
              </a:rPr>
              <a:t>w</a:t>
            </a:r>
            <a:r>
              <a:rPr sz="1900" spc="-100" dirty="0">
                <a:latin typeface="Roboto"/>
                <a:cs typeface="Roboto"/>
              </a:rPr>
              <a:t>e</a:t>
            </a:r>
            <a:r>
              <a:rPr sz="1900" spc="-25" dirty="0">
                <a:latin typeface="Roboto"/>
                <a:cs typeface="Roboto"/>
              </a:rPr>
              <a:t>r</a:t>
            </a:r>
            <a:r>
              <a:rPr sz="1900" spc="-20" dirty="0">
                <a:latin typeface="Roboto"/>
                <a:cs typeface="Roboto"/>
              </a:rPr>
              <a:t> </a:t>
            </a:r>
            <a:r>
              <a:rPr sz="1900" spc="-95" dirty="0">
                <a:latin typeface="Roboto"/>
                <a:cs typeface="Roboto"/>
              </a:rPr>
              <a:t>c</a:t>
            </a:r>
            <a:r>
              <a:rPr sz="1900" spc="15" dirty="0">
                <a:latin typeface="Roboto"/>
                <a:cs typeface="Roboto"/>
              </a:rPr>
              <a:t>o</a:t>
            </a:r>
            <a:r>
              <a:rPr sz="1900" spc="-65" dirty="0">
                <a:latin typeface="Roboto"/>
                <a:cs typeface="Roboto"/>
              </a:rPr>
              <a:t>m</a:t>
            </a:r>
            <a:r>
              <a:rPr sz="1900" spc="-85" dirty="0">
                <a:latin typeface="Roboto"/>
                <a:cs typeface="Roboto"/>
              </a:rPr>
              <a:t>p</a:t>
            </a:r>
            <a:r>
              <a:rPr sz="1900" dirty="0">
                <a:latin typeface="Roboto"/>
                <a:cs typeface="Roboto"/>
              </a:rPr>
              <a:t>e</a:t>
            </a:r>
            <a:r>
              <a:rPr sz="1900" spc="-45" dirty="0">
                <a:latin typeface="Roboto"/>
                <a:cs typeface="Roboto"/>
              </a:rPr>
              <a:t>t</a:t>
            </a:r>
            <a:r>
              <a:rPr sz="1900" spc="15" dirty="0">
                <a:latin typeface="Roboto"/>
                <a:cs typeface="Roboto"/>
              </a:rPr>
              <a:t>i</a:t>
            </a:r>
            <a:r>
              <a:rPr sz="1900" spc="-45" dirty="0">
                <a:latin typeface="Roboto"/>
                <a:cs typeface="Roboto"/>
              </a:rPr>
              <a:t>t</a:t>
            </a:r>
            <a:r>
              <a:rPr sz="1900" spc="-85" dirty="0">
                <a:latin typeface="Roboto"/>
                <a:cs typeface="Roboto"/>
              </a:rPr>
              <a:t>io</a:t>
            </a:r>
            <a:r>
              <a:rPr sz="1900" spc="-35" dirty="0">
                <a:latin typeface="Roboto"/>
                <a:cs typeface="Roboto"/>
              </a:rPr>
              <a:t>n</a:t>
            </a:r>
            <a:r>
              <a:rPr sz="1900" spc="-25" dirty="0">
                <a:latin typeface="Roboto"/>
                <a:cs typeface="Roboto"/>
              </a:rPr>
              <a:t> </a:t>
            </a:r>
            <a:r>
              <a:rPr sz="1900" spc="-85" dirty="0">
                <a:latin typeface="Roboto"/>
                <a:cs typeface="Roboto"/>
              </a:rPr>
              <a:t>b</a:t>
            </a:r>
            <a:r>
              <a:rPr sz="1900" spc="15" dirty="0">
                <a:latin typeface="Roboto"/>
                <a:cs typeface="Roboto"/>
              </a:rPr>
              <a:t>u</a:t>
            </a:r>
            <a:r>
              <a:rPr sz="1900" spc="-20" dirty="0">
                <a:latin typeface="Roboto"/>
                <a:cs typeface="Roboto"/>
              </a:rPr>
              <a:t>t</a:t>
            </a:r>
            <a:r>
              <a:rPr sz="1900" spc="-95" dirty="0">
                <a:latin typeface="Roboto"/>
                <a:cs typeface="Roboto"/>
              </a:rPr>
              <a:t> </a:t>
            </a:r>
            <a:r>
              <a:rPr sz="1900" spc="-85" dirty="0">
                <a:latin typeface="Roboto"/>
                <a:cs typeface="Roboto"/>
              </a:rPr>
              <a:t>h</a:t>
            </a:r>
            <a:r>
              <a:rPr sz="1900" spc="15" dirty="0">
                <a:latin typeface="Roboto"/>
                <a:cs typeface="Roboto"/>
              </a:rPr>
              <a:t>i</a:t>
            </a:r>
            <a:r>
              <a:rPr sz="1900" spc="-85" dirty="0">
                <a:latin typeface="Roboto"/>
                <a:cs typeface="Roboto"/>
              </a:rPr>
              <a:t>gh</a:t>
            </a:r>
            <a:r>
              <a:rPr sz="1900" dirty="0">
                <a:latin typeface="Roboto"/>
                <a:cs typeface="Roboto"/>
              </a:rPr>
              <a:t>e</a:t>
            </a:r>
            <a:r>
              <a:rPr sz="1900" spc="-25" dirty="0">
                <a:latin typeface="Roboto"/>
                <a:cs typeface="Roboto"/>
              </a:rPr>
              <a:t>r</a:t>
            </a:r>
            <a:r>
              <a:rPr sz="1900" spc="-120" dirty="0">
                <a:latin typeface="Roboto"/>
                <a:cs typeface="Roboto"/>
              </a:rPr>
              <a:t> </a:t>
            </a:r>
            <a:r>
              <a:rPr sz="1900" spc="5" dirty="0">
                <a:latin typeface="Roboto"/>
                <a:cs typeface="Roboto"/>
              </a:rPr>
              <a:t>c</a:t>
            </a:r>
            <a:r>
              <a:rPr sz="1900" spc="-85" dirty="0">
                <a:latin typeface="Roboto"/>
                <a:cs typeface="Roboto"/>
              </a:rPr>
              <a:t>on</a:t>
            </a:r>
            <a:r>
              <a:rPr sz="1900" spc="-65" dirty="0">
                <a:latin typeface="Roboto"/>
                <a:cs typeface="Roboto"/>
              </a:rPr>
              <a:t>v</a:t>
            </a:r>
            <a:r>
              <a:rPr sz="1900" dirty="0">
                <a:latin typeface="Roboto"/>
                <a:cs typeface="Roboto"/>
              </a:rPr>
              <a:t>e</a:t>
            </a:r>
            <a:r>
              <a:rPr sz="1900" spc="-70" dirty="0">
                <a:latin typeface="Roboto"/>
                <a:cs typeface="Roboto"/>
              </a:rPr>
              <a:t>r</a:t>
            </a:r>
            <a:r>
              <a:rPr sz="1900" spc="-100" dirty="0">
                <a:latin typeface="Roboto"/>
                <a:cs typeface="Roboto"/>
              </a:rPr>
              <a:t>s</a:t>
            </a:r>
            <a:r>
              <a:rPr sz="1900" spc="15" dirty="0">
                <a:latin typeface="Roboto"/>
                <a:cs typeface="Roboto"/>
              </a:rPr>
              <a:t>i</a:t>
            </a:r>
            <a:r>
              <a:rPr sz="1900" spc="-85" dirty="0">
                <a:latin typeface="Roboto"/>
                <a:cs typeface="Roboto"/>
              </a:rPr>
              <a:t>o</a:t>
            </a:r>
            <a:r>
              <a:rPr sz="1900" spc="-35" dirty="0">
                <a:latin typeface="Roboto"/>
                <a:cs typeface="Roboto"/>
              </a:rPr>
              <a:t>n</a:t>
            </a:r>
            <a:r>
              <a:rPr sz="1900" spc="-25" dirty="0">
                <a:latin typeface="Roboto"/>
                <a:cs typeface="Roboto"/>
              </a:rPr>
              <a:t> </a:t>
            </a:r>
            <a:r>
              <a:rPr sz="1900" spc="-85" dirty="0">
                <a:latin typeface="Roboto"/>
                <a:cs typeface="Roboto"/>
              </a:rPr>
              <a:t>p</a:t>
            </a:r>
            <a:r>
              <a:rPr sz="1900" spc="15" dirty="0">
                <a:latin typeface="Roboto"/>
                <a:cs typeface="Roboto"/>
              </a:rPr>
              <a:t>o</a:t>
            </a:r>
            <a:r>
              <a:rPr sz="1900" spc="-45" dirty="0">
                <a:latin typeface="Roboto"/>
                <a:cs typeface="Roboto"/>
              </a:rPr>
              <a:t>t</a:t>
            </a:r>
            <a:r>
              <a:rPr sz="1900" dirty="0">
                <a:latin typeface="Roboto"/>
                <a:cs typeface="Roboto"/>
              </a:rPr>
              <a:t>e</a:t>
            </a:r>
            <a:r>
              <a:rPr sz="1900" spc="-85" dirty="0">
                <a:latin typeface="Roboto"/>
                <a:cs typeface="Roboto"/>
              </a:rPr>
              <a:t>n</a:t>
            </a:r>
            <a:r>
              <a:rPr sz="1900" spc="-45" dirty="0">
                <a:latin typeface="Roboto"/>
                <a:cs typeface="Roboto"/>
              </a:rPr>
              <a:t>t</a:t>
            </a:r>
            <a:r>
              <a:rPr sz="1900" spc="-85" dirty="0">
                <a:latin typeface="Roboto"/>
                <a:cs typeface="Roboto"/>
              </a:rPr>
              <a:t>i</a:t>
            </a:r>
            <a:r>
              <a:rPr sz="1900" spc="-50" dirty="0">
                <a:latin typeface="Roboto"/>
                <a:cs typeface="Roboto"/>
              </a:rPr>
              <a:t>a</a:t>
            </a:r>
            <a:r>
              <a:rPr sz="1900" spc="15" dirty="0">
                <a:latin typeface="Roboto"/>
                <a:cs typeface="Roboto"/>
              </a:rPr>
              <a:t>l</a:t>
            </a:r>
            <a:r>
              <a:rPr sz="1900" spc="-10" dirty="0">
                <a:latin typeface="Roboto"/>
                <a:cs typeface="Roboto"/>
              </a:rPr>
              <a:t>.</a:t>
            </a:r>
            <a:endParaRPr sz="1900">
              <a:latin typeface="Roboto"/>
              <a:cs typeface="Roboto"/>
            </a:endParaRPr>
          </a:p>
          <a:p>
            <a:pPr marL="622300" indent="-419100">
              <a:lnSpc>
                <a:spcPts val="2140"/>
              </a:lnSpc>
              <a:buFont typeface="Lucida Sans Unicode"/>
              <a:buChar char="●"/>
              <a:tabLst>
                <a:tab pos="621665" algn="l"/>
                <a:tab pos="622300" algn="l"/>
              </a:tabLst>
            </a:pPr>
            <a:r>
              <a:rPr sz="1900" b="1" spc="-10" dirty="0">
                <a:latin typeface="Roboto"/>
                <a:cs typeface="Roboto"/>
              </a:rPr>
              <a:t>On</a:t>
            </a:r>
            <a:r>
              <a:rPr sz="1900" b="1" spc="-140" dirty="0">
                <a:latin typeface="Roboto"/>
                <a:cs typeface="Roboto"/>
              </a:rPr>
              <a:t> </a:t>
            </a:r>
            <a:r>
              <a:rPr sz="1900" b="1" spc="-10" dirty="0">
                <a:latin typeface="Roboto"/>
                <a:cs typeface="Roboto"/>
              </a:rPr>
              <a:t>page</a:t>
            </a:r>
            <a:r>
              <a:rPr sz="1900" b="1" spc="-105" dirty="0">
                <a:latin typeface="Roboto"/>
                <a:cs typeface="Roboto"/>
              </a:rPr>
              <a:t> </a:t>
            </a:r>
            <a:r>
              <a:rPr sz="1900" b="1" spc="-45" dirty="0">
                <a:latin typeface="Roboto"/>
                <a:cs typeface="Roboto"/>
              </a:rPr>
              <a:t>Optimization:</a:t>
            </a:r>
            <a:r>
              <a:rPr sz="1900" b="1" spc="-105" dirty="0">
                <a:latin typeface="Roboto"/>
                <a:cs typeface="Roboto"/>
              </a:rPr>
              <a:t> </a:t>
            </a:r>
            <a:r>
              <a:rPr sz="1900" spc="-30" dirty="0">
                <a:latin typeface="Roboto"/>
                <a:cs typeface="Roboto"/>
              </a:rPr>
              <a:t>Meta</a:t>
            </a:r>
            <a:r>
              <a:rPr sz="1900" spc="-10" dirty="0">
                <a:latin typeface="Roboto"/>
                <a:cs typeface="Roboto"/>
              </a:rPr>
              <a:t> </a:t>
            </a:r>
            <a:r>
              <a:rPr sz="1900" spc="-70" dirty="0">
                <a:latin typeface="Roboto"/>
                <a:cs typeface="Roboto"/>
              </a:rPr>
              <a:t>Tag</a:t>
            </a:r>
            <a:r>
              <a:rPr sz="1900" spc="-40" dirty="0">
                <a:latin typeface="Roboto"/>
                <a:cs typeface="Roboto"/>
              </a:rPr>
              <a:t> optimization</a:t>
            </a:r>
            <a:r>
              <a:rPr sz="1900" spc="-20" dirty="0">
                <a:latin typeface="Roboto"/>
                <a:cs typeface="Roboto"/>
              </a:rPr>
              <a:t> </a:t>
            </a:r>
            <a:r>
              <a:rPr sz="1900" spc="-5" dirty="0">
                <a:latin typeface="Roboto"/>
                <a:cs typeface="Roboto"/>
              </a:rPr>
              <a:t>&amp;</a:t>
            </a:r>
            <a:r>
              <a:rPr sz="1900" spc="-55" dirty="0">
                <a:latin typeface="Roboto"/>
                <a:cs typeface="Roboto"/>
              </a:rPr>
              <a:t> </a:t>
            </a:r>
            <a:r>
              <a:rPr sz="1900" spc="-45" dirty="0">
                <a:latin typeface="Roboto"/>
                <a:cs typeface="Roboto"/>
              </a:rPr>
              <a:t>content</a:t>
            </a:r>
            <a:r>
              <a:rPr sz="1900" spc="-90" dirty="0">
                <a:latin typeface="Roboto"/>
                <a:cs typeface="Roboto"/>
              </a:rPr>
              <a:t> </a:t>
            </a:r>
            <a:r>
              <a:rPr sz="1900" spc="-40" dirty="0">
                <a:latin typeface="Roboto"/>
                <a:cs typeface="Roboto"/>
              </a:rPr>
              <a:t>optimization</a:t>
            </a:r>
            <a:endParaRPr sz="1900">
              <a:latin typeface="Roboto"/>
              <a:cs typeface="Roboto"/>
            </a:endParaRPr>
          </a:p>
          <a:p>
            <a:pPr marL="12700" marR="427355">
              <a:lnSpc>
                <a:spcPts val="2200"/>
              </a:lnSpc>
              <a:spcBef>
                <a:spcPts val="2260"/>
              </a:spcBef>
            </a:pPr>
            <a:r>
              <a:rPr sz="1900" spc="-35" dirty="0">
                <a:latin typeface="Roboto"/>
                <a:cs typeface="Roboto"/>
              </a:rPr>
              <a:t>Reflect</a:t>
            </a:r>
            <a:r>
              <a:rPr sz="1900" spc="5" dirty="0">
                <a:latin typeface="Roboto"/>
                <a:cs typeface="Roboto"/>
              </a:rPr>
              <a:t> </a:t>
            </a:r>
            <a:r>
              <a:rPr sz="1900" spc="-60" dirty="0">
                <a:latin typeface="Roboto"/>
                <a:cs typeface="Roboto"/>
              </a:rPr>
              <a:t>on</a:t>
            </a:r>
            <a:r>
              <a:rPr sz="1900" spc="-20" dirty="0">
                <a:latin typeface="Roboto"/>
                <a:cs typeface="Roboto"/>
              </a:rPr>
              <a:t> </a:t>
            </a:r>
            <a:r>
              <a:rPr sz="1900" spc="-40" dirty="0">
                <a:latin typeface="Roboto"/>
                <a:cs typeface="Roboto"/>
              </a:rPr>
              <a:t>the</a:t>
            </a:r>
            <a:r>
              <a:rPr sz="1900" spc="-80" dirty="0">
                <a:latin typeface="Roboto"/>
                <a:cs typeface="Roboto"/>
              </a:rPr>
              <a:t> </a:t>
            </a:r>
            <a:r>
              <a:rPr sz="1900" spc="-50" dirty="0">
                <a:latin typeface="Roboto"/>
                <a:cs typeface="Roboto"/>
              </a:rPr>
              <a:t>process</a:t>
            </a:r>
            <a:r>
              <a:rPr sz="1900" spc="-55" dirty="0">
                <a:latin typeface="Roboto"/>
                <a:cs typeface="Roboto"/>
              </a:rPr>
              <a:t> </a:t>
            </a:r>
            <a:r>
              <a:rPr sz="1900" spc="25" dirty="0">
                <a:latin typeface="Roboto"/>
                <a:cs typeface="Roboto"/>
              </a:rPr>
              <a:t>of</a:t>
            </a:r>
            <a:r>
              <a:rPr sz="1900" spc="-30" dirty="0">
                <a:latin typeface="Roboto"/>
                <a:cs typeface="Roboto"/>
              </a:rPr>
              <a:t> </a:t>
            </a:r>
            <a:r>
              <a:rPr sz="1900" spc="-45" dirty="0">
                <a:latin typeface="Roboto"/>
                <a:cs typeface="Roboto"/>
              </a:rPr>
              <a:t>conducting</a:t>
            </a:r>
            <a:r>
              <a:rPr sz="1900" spc="-40" dirty="0">
                <a:latin typeface="Roboto"/>
                <a:cs typeface="Roboto"/>
              </a:rPr>
              <a:t> </a:t>
            </a:r>
            <a:r>
              <a:rPr sz="1900" spc="-65" dirty="0">
                <a:latin typeface="Roboto"/>
                <a:cs typeface="Roboto"/>
              </a:rPr>
              <a:t>keyword</a:t>
            </a:r>
            <a:r>
              <a:rPr sz="1900" spc="-40" dirty="0">
                <a:latin typeface="Roboto"/>
                <a:cs typeface="Roboto"/>
              </a:rPr>
              <a:t> research</a:t>
            </a:r>
            <a:r>
              <a:rPr sz="1900" spc="-120" dirty="0">
                <a:latin typeface="Roboto"/>
                <a:cs typeface="Roboto"/>
              </a:rPr>
              <a:t> </a:t>
            </a:r>
            <a:r>
              <a:rPr sz="1900" spc="-15" dirty="0">
                <a:latin typeface="Roboto"/>
                <a:cs typeface="Roboto"/>
              </a:rPr>
              <a:t>and</a:t>
            </a:r>
            <a:r>
              <a:rPr sz="1900" spc="-140" dirty="0">
                <a:latin typeface="Roboto"/>
                <a:cs typeface="Roboto"/>
              </a:rPr>
              <a:t> </a:t>
            </a:r>
            <a:r>
              <a:rPr sz="1900" spc="-5" dirty="0">
                <a:latin typeface="Roboto"/>
                <a:cs typeface="Roboto"/>
              </a:rPr>
              <a:t>the</a:t>
            </a:r>
            <a:r>
              <a:rPr sz="1900" spc="-80" dirty="0">
                <a:latin typeface="Roboto"/>
                <a:cs typeface="Roboto"/>
              </a:rPr>
              <a:t> </a:t>
            </a:r>
            <a:r>
              <a:rPr sz="1900" spc="-35" dirty="0">
                <a:latin typeface="Roboto"/>
                <a:cs typeface="Roboto"/>
              </a:rPr>
              <a:t>SEO</a:t>
            </a:r>
            <a:r>
              <a:rPr sz="1900" spc="-75" dirty="0">
                <a:latin typeface="Roboto"/>
                <a:cs typeface="Roboto"/>
              </a:rPr>
              <a:t> </a:t>
            </a:r>
            <a:r>
              <a:rPr sz="1900" spc="-45" dirty="0">
                <a:latin typeface="Roboto"/>
                <a:cs typeface="Roboto"/>
              </a:rPr>
              <a:t>recommendations </a:t>
            </a:r>
            <a:r>
              <a:rPr sz="1900" spc="-459" dirty="0">
                <a:latin typeface="Roboto"/>
                <a:cs typeface="Roboto"/>
              </a:rPr>
              <a:t> </a:t>
            </a:r>
            <a:r>
              <a:rPr sz="1900" spc="-40" dirty="0">
                <a:latin typeface="Roboto"/>
                <a:cs typeface="Roboto"/>
              </a:rPr>
              <a:t>provided.</a:t>
            </a:r>
            <a:endParaRPr sz="1900">
              <a:latin typeface="Roboto"/>
              <a:cs typeface="Roboto"/>
            </a:endParaRPr>
          </a:p>
          <a:p>
            <a:pPr>
              <a:lnSpc>
                <a:spcPct val="100000"/>
              </a:lnSpc>
              <a:spcBef>
                <a:spcPts val="35"/>
              </a:spcBef>
            </a:pPr>
            <a:endParaRPr sz="1800">
              <a:latin typeface="Roboto"/>
              <a:cs typeface="Roboto"/>
            </a:endParaRPr>
          </a:p>
          <a:p>
            <a:pPr marL="12700" marR="94615">
              <a:lnSpc>
                <a:spcPts val="2200"/>
              </a:lnSpc>
              <a:spcBef>
                <a:spcPts val="5"/>
              </a:spcBef>
            </a:pPr>
            <a:r>
              <a:rPr sz="1900" spc="-55" dirty="0">
                <a:latin typeface="Roboto"/>
                <a:cs typeface="Roboto"/>
              </a:rPr>
              <a:t>Document</a:t>
            </a:r>
            <a:r>
              <a:rPr sz="1900" spc="-90" dirty="0">
                <a:latin typeface="Roboto"/>
                <a:cs typeface="Roboto"/>
              </a:rPr>
              <a:t> </a:t>
            </a:r>
            <a:r>
              <a:rPr sz="1900" spc="-5" dirty="0">
                <a:latin typeface="Roboto"/>
                <a:cs typeface="Roboto"/>
              </a:rPr>
              <a:t>the</a:t>
            </a:r>
            <a:r>
              <a:rPr sz="1900" spc="-75" dirty="0">
                <a:latin typeface="Roboto"/>
                <a:cs typeface="Roboto"/>
              </a:rPr>
              <a:t> </a:t>
            </a:r>
            <a:r>
              <a:rPr sz="1900" spc="-50" dirty="0">
                <a:latin typeface="Roboto"/>
                <a:cs typeface="Roboto"/>
              </a:rPr>
              <a:t>challenges </a:t>
            </a:r>
            <a:r>
              <a:rPr sz="1900" spc="-20" dirty="0">
                <a:latin typeface="Roboto"/>
                <a:cs typeface="Roboto"/>
              </a:rPr>
              <a:t>faced</a:t>
            </a:r>
            <a:r>
              <a:rPr sz="1900" spc="-35" dirty="0">
                <a:latin typeface="Roboto"/>
                <a:cs typeface="Roboto"/>
              </a:rPr>
              <a:t> </a:t>
            </a:r>
            <a:r>
              <a:rPr sz="1900" spc="-55" dirty="0">
                <a:latin typeface="Roboto"/>
                <a:cs typeface="Roboto"/>
              </a:rPr>
              <a:t>during</a:t>
            </a:r>
            <a:r>
              <a:rPr sz="1900" spc="-35" dirty="0">
                <a:latin typeface="Roboto"/>
                <a:cs typeface="Roboto"/>
              </a:rPr>
              <a:t> </a:t>
            </a:r>
            <a:r>
              <a:rPr sz="1900" spc="-40" dirty="0">
                <a:latin typeface="Roboto"/>
                <a:cs typeface="Roboto"/>
              </a:rPr>
              <a:t>the</a:t>
            </a:r>
            <a:r>
              <a:rPr sz="1900" spc="-75" dirty="0">
                <a:latin typeface="Roboto"/>
                <a:cs typeface="Roboto"/>
              </a:rPr>
              <a:t> </a:t>
            </a:r>
            <a:r>
              <a:rPr sz="1900" spc="-40" dirty="0">
                <a:latin typeface="Roboto"/>
                <a:cs typeface="Roboto"/>
              </a:rPr>
              <a:t>research</a:t>
            </a:r>
            <a:r>
              <a:rPr sz="1900" spc="-114" dirty="0">
                <a:latin typeface="Roboto"/>
                <a:cs typeface="Roboto"/>
              </a:rPr>
              <a:t> </a:t>
            </a:r>
            <a:r>
              <a:rPr sz="1900" spc="-15" dirty="0">
                <a:latin typeface="Roboto"/>
                <a:cs typeface="Roboto"/>
              </a:rPr>
              <a:t>and</a:t>
            </a:r>
            <a:r>
              <a:rPr sz="1900" spc="-135" dirty="0">
                <a:latin typeface="Roboto"/>
                <a:cs typeface="Roboto"/>
              </a:rPr>
              <a:t> </a:t>
            </a:r>
            <a:r>
              <a:rPr sz="1900" spc="-40" dirty="0">
                <a:latin typeface="Roboto"/>
                <a:cs typeface="Roboto"/>
              </a:rPr>
              <a:t>analysis</a:t>
            </a:r>
            <a:r>
              <a:rPr sz="1900" spc="-150" dirty="0">
                <a:latin typeface="Roboto"/>
                <a:cs typeface="Roboto"/>
              </a:rPr>
              <a:t> </a:t>
            </a:r>
            <a:r>
              <a:rPr sz="1900" spc="-35" dirty="0">
                <a:latin typeface="Roboto"/>
                <a:cs typeface="Roboto"/>
              </a:rPr>
              <a:t>phase,</a:t>
            </a:r>
            <a:r>
              <a:rPr sz="1900" spc="-45" dirty="0">
                <a:latin typeface="Roboto"/>
                <a:cs typeface="Roboto"/>
              </a:rPr>
              <a:t> </a:t>
            </a:r>
            <a:r>
              <a:rPr sz="1900" spc="-30" dirty="0">
                <a:latin typeface="Roboto"/>
                <a:cs typeface="Roboto"/>
              </a:rPr>
              <a:t>as</a:t>
            </a:r>
            <a:r>
              <a:rPr sz="1900" spc="-50" dirty="0">
                <a:latin typeface="Roboto"/>
                <a:cs typeface="Roboto"/>
              </a:rPr>
              <a:t> </a:t>
            </a:r>
            <a:r>
              <a:rPr sz="1900" spc="-35" dirty="0">
                <a:latin typeface="Roboto"/>
                <a:cs typeface="Roboto"/>
              </a:rPr>
              <a:t>well</a:t>
            </a:r>
            <a:r>
              <a:rPr sz="1900" spc="-25" dirty="0">
                <a:latin typeface="Roboto"/>
                <a:cs typeface="Roboto"/>
              </a:rPr>
              <a:t> </a:t>
            </a:r>
            <a:r>
              <a:rPr sz="1900" spc="-30" dirty="0">
                <a:latin typeface="Roboto"/>
                <a:cs typeface="Roboto"/>
              </a:rPr>
              <a:t>as</a:t>
            </a:r>
            <a:r>
              <a:rPr sz="1900" spc="-50" dirty="0">
                <a:latin typeface="Roboto"/>
                <a:cs typeface="Roboto"/>
              </a:rPr>
              <a:t> </a:t>
            </a:r>
            <a:r>
              <a:rPr sz="1900" spc="-40" dirty="0">
                <a:latin typeface="Roboto"/>
                <a:cs typeface="Roboto"/>
              </a:rPr>
              <a:t>the</a:t>
            </a:r>
            <a:r>
              <a:rPr sz="1900" spc="-75" dirty="0">
                <a:latin typeface="Roboto"/>
                <a:cs typeface="Roboto"/>
              </a:rPr>
              <a:t> </a:t>
            </a:r>
            <a:r>
              <a:rPr sz="1900" spc="-45" dirty="0">
                <a:latin typeface="Roboto"/>
                <a:cs typeface="Roboto"/>
              </a:rPr>
              <a:t>key </a:t>
            </a:r>
            <a:r>
              <a:rPr sz="1900" spc="-455" dirty="0">
                <a:latin typeface="Roboto"/>
                <a:cs typeface="Roboto"/>
              </a:rPr>
              <a:t> </a:t>
            </a:r>
            <a:r>
              <a:rPr sz="1900" spc="-50" dirty="0">
                <a:latin typeface="Roboto"/>
                <a:cs typeface="Roboto"/>
              </a:rPr>
              <a:t>insights</a:t>
            </a:r>
            <a:r>
              <a:rPr sz="1900" spc="-55" dirty="0">
                <a:latin typeface="Roboto"/>
                <a:cs typeface="Roboto"/>
              </a:rPr>
              <a:t> </a:t>
            </a:r>
            <a:r>
              <a:rPr sz="1900" spc="-50" dirty="0">
                <a:latin typeface="Roboto"/>
                <a:cs typeface="Roboto"/>
              </a:rPr>
              <a:t>gained</a:t>
            </a:r>
            <a:r>
              <a:rPr sz="1900" spc="-45" dirty="0">
                <a:latin typeface="Roboto"/>
                <a:cs typeface="Roboto"/>
              </a:rPr>
              <a:t> </a:t>
            </a:r>
            <a:r>
              <a:rPr sz="1900" spc="-20" dirty="0">
                <a:latin typeface="Roboto"/>
                <a:cs typeface="Roboto"/>
              </a:rPr>
              <a:t>from</a:t>
            </a:r>
            <a:r>
              <a:rPr sz="1900" spc="-40" dirty="0">
                <a:latin typeface="Roboto"/>
                <a:cs typeface="Roboto"/>
              </a:rPr>
              <a:t> the</a:t>
            </a:r>
            <a:r>
              <a:rPr sz="1900" spc="-80" dirty="0">
                <a:latin typeface="Roboto"/>
                <a:cs typeface="Roboto"/>
              </a:rPr>
              <a:t> </a:t>
            </a:r>
            <a:r>
              <a:rPr sz="1900" spc="-50" dirty="0">
                <a:latin typeface="Roboto"/>
                <a:cs typeface="Roboto"/>
              </a:rPr>
              <a:t>keyword</a:t>
            </a:r>
            <a:r>
              <a:rPr sz="1900" spc="-45" dirty="0">
                <a:latin typeface="Roboto"/>
                <a:cs typeface="Roboto"/>
              </a:rPr>
              <a:t> </a:t>
            </a:r>
            <a:r>
              <a:rPr sz="1900" spc="-50" dirty="0">
                <a:latin typeface="Roboto"/>
                <a:cs typeface="Roboto"/>
              </a:rPr>
              <a:t>research</a:t>
            </a:r>
            <a:r>
              <a:rPr sz="1900" spc="-20" dirty="0">
                <a:latin typeface="Roboto"/>
                <a:cs typeface="Roboto"/>
              </a:rPr>
              <a:t> </a:t>
            </a:r>
            <a:r>
              <a:rPr sz="1900" spc="-45" dirty="0">
                <a:latin typeface="Roboto"/>
                <a:cs typeface="Roboto"/>
              </a:rPr>
              <a:t>process.</a:t>
            </a:r>
            <a:endParaRPr sz="1900">
              <a:latin typeface="Roboto"/>
              <a:cs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eo4.png"/>
          <p:cNvPicPr>
            <a:picLocks noChangeAspect="1"/>
          </p:cNvPicPr>
          <p:nvPr/>
        </p:nvPicPr>
        <p:blipFill>
          <a:blip r:embed="rId2"/>
          <a:stretch>
            <a:fillRect/>
          </a:stretch>
        </p:blipFill>
        <p:spPr>
          <a:xfrm>
            <a:off x="914400" y="990600"/>
            <a:ext cx="10515600" cy="5536395"/>
          </a:xfrm>
          <a:prstGeom prst="rect">
            <a:avLst/>
          </a:prstGeom>
        </p:spPr>
      </p:pic>
      <p:sp>
        <p:nvSpPr>
          <p:cNvPr id="3" name="TextBox 2"/>
          <p:cNvSpPr txBox="1"/>
          <p:nvPr/>
        </p:nvSpPr>
        <p:spPr>
          <a:xfrm>
            <a:off x="0" y="228600"/>
            <a:ext cx="11963400" cy="646331"/>
          </a:xfrm>
          <a:prstGeom prst="rect">
            <a:avLst/>
          </a:prstGeom>
          <a:noFill/>
        </p:spPr>
        <p:txBody>
          <a:bodyPr wrap="square" rtlCol="0">
            <a:spAutoFit/>
          </a:bodyPr>
          <a:lstStyle/>
          <a:p>
            <a:pPr algn="ctr"/>
            <a:r>
              <a:rPr lang="en-IN" b="1" spc="-80" dirty="0" smtClean="0">
                <a:latin typeface="Roboto"/>
                <a:cs typeface="Roboto"/>
              </a:rPr>
              <a:t> S</a:t>
            </a:r>
            <a:r>
              <a:rPr lang="en-IN" b="1" spc="-60" dirty="0" smtClean="0">
                <a:latin typeface="Roboto"/>
                <a:cs typeface="Roboto"/>
              </a:rPr>
              <a:t>E</a:t>
            </a:r>
            <a:r>
              <a:rPr lang="en-IN" b="1" dirty="0" smtClean="0">
                <a:latin typeface="Roboto"/>
                <a:cs typeface="Roboto"/>
              </a:rPr>
              <a:t>O</a:t>
            </a:r>
            <a:r>
              <a:rPr lang="en-IN" b="1" spc="-85" dirty="0" smtClean="0">
                <a:latin typeface="Roboto"/>
                <a:cs typeface="Roboto"/>
              </a:rPr>
              <a:t> </a:t>
            </a:r>
            <a:r>
              <a:rPr lang="en-IN" b="1" spc="90" dirty="0" smtClean="0">
                <a:latin typeface="Roboto"/>
                <a:cs typeface="Roboto"/>
              </a:rPr>
              <a:t>A</a:t>
            </a:r>
            <a:r>
              <a:rPr lang="en-IN" b="1" spc="-75" dirty="0" smtClean="0">
                <a:latin typeface="Roboto"/>
                <a:cs typeface="Roboto"/>
              </a:rPr>
              <a:t>u</a:t>
            </a:r>
            <a:r>
              <a:rPr lang="en-IN" b="1" spc="-80" dirty="0" smtClean="0">
                <a:latin typeface="Roboto"/>
                <a:cs typeface="Roboto"/>
              </a:rPr>
              <a:t>d</a:t>
            </a:r>
            <a:r>
              <a:rPr lang="en-IN" b="1" spc="-10" dirty="0" smtClean="0">
                <a:latin typeface="Roboto"/>
                <a:cs typeface="Roboto"/>
              </a:rPr>
              <a:t>i</a:t>
            </a:r>
            <a:r>
              <a:rPr lang="en-IN" b="1" spc="-65" dirty="0" smtClean="0">
                <a:latin typeface="Roboto"/>
                <a:cs typeface="Roboto"/>
              </a:rPr>
              <a:t>t</a:t>
            </a:r>
            <a:r>
              <a:rPr lang="en-IN" b="1" spc="-5" dirty="0" smtClean="0">
                <a:latin typeface="Roboto"/>
                <a:cs typeface="Roboto"/>
              </a:rPr>
              <a:t>:</a:t>
            </a:r>
            <a:r>
              <a:rPr lang="en-IN" b="1" spc="-10" dirty="0" smtClean="0">
                <a:latin typeface="Roboto"/>
                <a:cs typeface="Roboto"/>
              </a:rPr>
              <a:t> </a:t>
            </a:r>
            <a:r>
              <a:rPr lang="en-IN" spc="-90" dirty="0" smtClean="0">
                <a:latin typeface="Roboto"/>
                <a:cs typeface="Roboto"/>
              </a:rPr>
              <a:t>D</a:t>
            </a:r>
            <a:r>
              <a:rPr lang="en-IN" dirty="0" smtClean="0">
                <a:latin typeface="Roboto"/>
                <a:cs typeface="Roboto"/>
              </a:rPr>
              <a:t>o</a:t>
            </a:r>
            <a:r>
              <a:rPr lang="en-IN" spc="-60" dirty="0" smtClean="0">
                <a:latin typeface="Roboto"/>
                <a:cs typeface="Roboto"/>
              </a:rPr>
              <a:t> </a:t>
            </a:r>
            <a:r>
              <a:rPr lang="en-IN" spc="-50" dirty="0" smtClean="0">
                <a:latin typeface="Roboto"/>
                <a:cs typeface="Roboto"/>
              </a:rPr>
              <a:t>a</a:t>
            </a:r>
            <a:r>
              <a:rPr lang="en-IN" spc="-35" dirty="0" smtClean="0">
                <a:latin typeface="Roboto"/>
                <a:cs typeface="Roboto"/>
              </a:rPr>
              <a:t>n</a:t>
            </a:r>
            <a:r>
              <a:rPr lang="en-IN" spc="-125" dirty="0" smtClean="0">
                <a:latin typeface="Roboto"/>
                <a:cs typeface="Roboto"/>
              </a:rPr>
              <a:t> </a:t>
            </a:r>
            <a:r>
              <a:rPr lang="en-IN" spc="-65" dirty="0" smtClean="0">
                <a:latin typeface="Roboto"/>
                <a:cs typeface="Roboto"/>
              </a:rPr>
              <a:t>S</a:t>
            </a:r>
            <a:r>
              <a:rPr lang="en-IN" spc="50" dirty="0" smtClean="0">
                <a:latin typeface="Roboto"/>
                <a:cs typeface="Roboto"/>
              </a:rPr>
              <a:t>E</a:t>
            </a:r>
            <a:r>
              <a:rPr lang="en-IN" spc="10" dirty="0" smtClean="0">
                <a:latin typeface="Roboto"/>
                <a:cs typeface="Roboto"/>
              </a:rPr>
              <a:t>O</a:t>
            </a:r>
            <a:r>
              <a:rPr lang="en-IN" spc="-80" dirty="0" smtClean="0">
                <a:latin typeface="Roboto"/>
                <a:cs typeface="Roboto"/>
              </a:rPr>
              <a:t> </a:t>
            </a:r>
            <a:r>
              <a:rPr lang="en-IN" spc="-50" dirty="0" smtClean="0">
                <a:latin typeface="Roboto"/>
                <a:cs typeface="Roboto"/>
              </a:rPr>
              <a:t>a</a:t>
            </a:r>
            <a:r>
              <a:rPr lang="en-IN" spc="-85" dirty="0" smtClean="0">
                <a:latin typeface="Roboto"/>
                <a:cs typeface="Roboto"/>
              </a:rPr>
              <a:t>ud</a:t>
            </a:r>
            <a:r>
              <a:rPr lang="en-IN" spc="15" dirty="0" smtClean="0">
                <a:latin typeface="Roboto"/>
                <a:cs typeface="Roboto"/>
              </a:rPr>
              <a:t>i</a:t>
            </a:r>
            <a:r>
              <a:rPr lang="en-IN" spc="-20" dirty="0" smtClean="0">
                <a:latin typeface="Roboto"/>
                <a:cs typeface="Roboto"/>
              </a:rPr>
              <a:t>t</a:t>
            </a:r>
            <a:r>
              <a:rPr lang="en-IN" spc="-95" dirty="0" smtClean="0">
                <a:latin typeface="Roboto"/>
                <a:cs typeface="Roboto"/>
              </a:rPr>
              <a:t> </a:t>
            </a:r>
            <a:r>
              <a:rPr lang="en-IN" spc="15" dirty="0" smtClean="0">
                <a:latin typeface="Roboto"/>
                <a:cs typeface="Roboto"/>
              </a:rPr>
              <a:t>o</a:t>
            </a:r>
            <a:r>
              <a:rPr lang="en-IN" spc="35" dirty="0" smtClean="0">
                <a:latin typeface="Roboto"/>
                <a:cs typeface="Roboto"/>
              </a:rPr>
              <a:t>f</a:t>
            </a:r>
            <a:r>
              <a:rPr lang="en-IN" spc="-35" dirty="0" smtClean="0">
                <a:latin typeface="Roboto"/>
                <a:cs typeface="Roboto"/>
              </a:rPr>
              <a:t> </a:t>
            </a:r>
            <a:r>
              <a:rPr lang="en-IN" spc="-145" dirty="0" smtClean="0">
                <a:latin typeface="Roboto"/>
                <a:cs typeface="Roboto"/>
              </a:rPr>
              <a:t>t</a:t>
            </a:r>
            <a:r>
              <a:rPr lang="en-IN" spc="15" dirty="0" smtClean="0">
                <a:latin typeface="Roboto"/>
                <a:cs typeface="Roboto"/>
              </a:rPr>
              <a:t>h</a:t>
            </a:r>
            <a:r>
              <a:rPr lang="en-IN" spc="10" dirty="0" smtClean="0">
                <a:latin typeface="Roboto"/>
                <a:cs typeface="Roboto"/>
              </a:rPr>
              <a:t>e</a:t>
            </a:r>
            <a:r>
              <a:rPr lang="en-IN" spc="-80" dirty="0" smtClean="0">
                <a:latin typeface="Roboto"/>
                <a:cs typeface="Roboto"/>
              </a:rPr>
              <a:t> </a:t>
            </a:r>
            <a:r>
              <a:rPr lang="en-IN" spc="-85" dirty="0" smtClean="0">
                <a:latin typeface="Roboto"/>
                <a:cs typeface="Roboto"/>
              </a:rPr>
              <a:t>b</a:t>
            </a:r>
            <a:r>
              <a:rPr lang="en-IN" spc="-70" dirty="0" smtClean="0">
                <a:latin typeface="Roboto"/>
                <a:cs typeface="Roboto"/>
              </a:rPr>
              <a:t>r</a:t>
            </a:r>
            <a:r>
              <a:rPr lang="en-IN" spc="-50" dirty="0" smtClean="0">
                <a:latin typeface="Roboto"/>
                <a:cs typeface="Roboto"/>
              </a:rPr>
              <a:t>a</a:t>
            </a:r>
            <a:r>
              <a:rPr lang="en-IN" spc="-85" dirty="0" smtClean="0">
                <a:latin typeface="Roboto"/>
                <a:cs typeface="Roboto"/>
              </a:rPr>
              <a:t>n</a:t>
            </a:r>
            <a:r>
              <a:rPr lang="en-IN" spc="15" dirty="0" smtClean="0">
                <a:latin typeface="Roboto"/>
                <a:cs typeface="Roboto"/>
              </a:rPr>
              <a:t>d</a:t>
            </a:r>
            <a:r>
              <a:rPr lang="en-IN" spc="-15" dirty="0" smtClean="0">
                <a:latin typeface="Roboto"/>
                <a:cs typeface="Roboto"/>
              </a:rPr>
              <a:t>s</a:t>
            </a:r>
            <a:r>
              <a:rPr lang="en-IN" spc="-55" dirty="0" smtClean="0">
                <a:latin typeface="Roboto"/>
                <a:cs typeface="Roboto"/>
              </a:rPr>
              <a:t> </a:t>
            </a:r>
            <a:r>
              <a:rPr lang="en-IN" spc="-145" dirty="0" smtClean="0">
                <a:latin typeface="Roboto"/>
                <a:cs typeface="Roboto"/>
              </a:rPr>
              <a:t>w</a:t>
            </a:r>
            <a:r>
              <a:rPr lang="en-IN" dirty="0" smtClean="0">
                <a:latin typeface="Roboto"/>
                <a:cs typeface="Roboto"/>
              </a:rPr>
              <a:t>e</a:t>
            </a:r>
            <a:r>
              <a:rPr lang="en-IN" spc="15" dirty="0" smtClean="0">
                <a:latin typeface="Roboto"/>
                <a:cs typeface="Roboto"/>
              </a:rPr>
              <a:t>b</a:t>
            </a:r>
            <a:r>
              <a:rPr lang="en-IN" spc="-100" dirty="0" smtClean="0">
                <a:latin typeface="Roboto"/>
                <a:cs typeface="Roboto"/>
              </a:rPr>
              <a:t>s</a:t>
            </a:r>
            <a:r>
              <a:rPr lang="en-IN" spc="-85" dirty="0" smtClean="0">
                <a:latin typeface="Roboto"/>
                <a:cs typeface="Roboto"/>
              </a:rPr>
              <a:t>i</a:t>
            </a:r>
            <a:r>
              <a:rPr lang="en-IN" spc="-45" dirty="0" smtClean="0">
                <a:latin typeface="Roboto"/>
                <a:cs typeface="Roboto"/>
              </a:rPr>
              <a:t>t</a:t>
            </a:r>
            <a:r>
              <a:rPr lang="en-IN" spc="10" dirty="0" smtClean="0">
                <a:latin typeface="Roboto"/>
                <a:cs typeface="Roboto"/>
              </a:rPr>
              <a:t>e</a:t>
            </a:r>
            <a:endParaRPr lang="en-IN" dirty="0" smtClean="0">
              <a:latin typeface="Roboto"/>
              <a:cs typeface="Roboto"/>
            </a:endParaRPr>
          </a:p>
          <a:p>
            <a:pPr algn="ct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eo5.png"/>
          <p:cNvPicPr>
            <a:picLocks noChangeAspect="1"/>
          </p:cNvPicPr>
          <p:nvPr/>
        </p:nvPicPr>
        <p:blipFill>
          <a:blip r:embed="rId2"/>
          <a:stretch>
            <a:fillRect/>
          </a:stretch>
        </p:blipFill>
        <p:spPr>
          <a:xfrm>
            <a:off x="0" y="546502"/>
            <a:ext cx="12192000" cy="576499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eo6.png"/>
          <p:cNvPicPr>
            <a:picLocks noChangeAspect="1"/>
          </p:cNvPicPr>
          <p:nvPr/>
        </p:nvPicPr>
        <p:blipFill>
          <a:blip r:embed="rId2"/>
          <a:stretch>
            <a:fillRect/>
          </a:stretch>
        </p:blipFill>
        <p:spPr>
          <a:xfrm>
            <a:off x="0" y="546502"/>
            <a:ext cx="12192000" cy="576499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2560</TotalTime>
  <Words>2962</Words>
  <Application>Microsoft Office PowerPoint</Application>
  <PresentationFormat>Custom</PresentationFormat>
  <Paragraphs>304</Paragraphs>
  <Slides>34</Slides>
  <Notes>6</Notes>
  <HiddenSlides>0</HiddenSlides>
  <MMClips>2</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Office Theme</vt:lpstr>
      <vt:lpstr>Comprehensive Digital Marketing  Project Work</vt:lpstr>
      <vt:lpstr>Part 1: Brand study, Competitor Analysis &amp; Buyer’s/Audience’s  Persona</vt:lpstr>
      <vt:lpstr>Part 1: Brand study, Competitor Analysis &amp; Buyer’s/Audience’s  Persona</vt:lpstr>
      <vt:lpstr>Part 1: Brand study, Competitor Analysis &amp; Buyer’s/Audience’s     Persona</vt:lpstr>
      <vt:lpstr>Part 1: Brand study, Competitor Analysis &amp; Buyer’s/Audience’s  Persona</vt:lpstr>
      <vt:lpstr>Part 2: SEO &amp; Keyword Research</vt:lpstr>
      <vt:lpstr>Slide 7</vt:lpstr>
      <vt:lpstr>Slide 8</vt:lpstr>
      <vt:lpstr>Slide 9</vt:lpstr>
      <vt:lpstr>Slide 10</vt:lpstr>
      <vt:lpstr>Slide 11</vt:lpstr>
      <vt:lpstr>Slide 12</vt:lpstr>
      <vt:lpstr>Part 3: Content Ideas and Marketing Strategies</vt:lpstr>
      <vt:lpstr>Slide 14</vt:lpstr>
      <vt:lpstr>Slide 15</vt:lpstr>
      <vt:lpstr>Slide 16</vt:lpstr>
      <vt:lpstr>Slide 17</vt:lpstr>
      <vt:lpstr>Part 4: Content Creation and Curation (Post creations, Designs/Video Editing, Ad Campaigns over Social  Media and Email Ideation and Creation)</vt:lpstr>
      <vt:lpstr> Step4  : For Spice Mixes:  a. Gather the ingredients: Check the packaging for the list of additional ingredients needed. It may include vegetables, meat, or any other components.  b. Prepare the dish: Follow the instructions on the package to mix the spice blend with the required ingredients.  c. Cook the dish: Cook the mixture on a stovetop or in a pressure cooker, following the prescribed cooking time and method. d. Serve: Once cooked, your dish is ready to be served with rice, bread, or any other side dishes.</vt:lpstr>
      <vt:lpstr>Slide 20</vt:lpstr>
      <vt:lpstr>Slide 21</vt:lpstr>
      <vt:lpstr>Part 4: Content Creation and Curation (Post creations, Designs/Video Editing, Ad Campaigns over Social  Media and Email Ideation and Creation)</vt:lpstr>
      <vt:lpstr>Part 4: Content Creation and Curation (Post creations, Designs/Video Editing, Ad Campaigns over Social  Media and Email Ideation and Creation)</vt:lpstr>
      <vt:lpstr>Slide 24</vt:lpstr>
      <vt:lpstr>Part 4: Content Creation and Curation (Post creations, Designs/Video Editing, Ad Campaigns over Social  Media and Email Ideation and Creation)</vt:lpstr>
      <vt:lpstr>Part 4: Content Creation and Curation (Post creations, Designs/Video Editing, Ad Campaigns over Social  Media and Email Ideation and Creation)</vt:lpstr>
      <vt:lpstr>Part 4: Content Creation and Curation (Post creations, Designs/Video Editing, Ad Campaigns over Social  Media and Email Ideation and Creation)</vt:lpstr>
      <vt:lpstr>Part 4: Content Creation and Curation (Post creations, Designs/Video Editing, Ad Campaigns over Social  Media and Email Ideation and Creation)</vt:lpstr>
      <vt:lpstr>Part 4: Content Creation and Curation (Post creations, Designs/Video Editing, Ad Campaigns over Social  Media and Email Ideation and Creation)</vt:lpstr>
      <vt:lpstr>Part 4: Content Creation and Curation (Post creations, Designs/Video Editing, Ad Campaigns over Social  Media and Email Ideation and Creation)</vt:lpstr>
      <vt:lpstr>Part 4: Content Creation and Curation (Post creations, Designs/Video Editing, Ad Campaigns over Social  Media and Email Ideation and Creation)</vt:lpstr>
      <vt:lpstr>Email Ad Campaign 1 - Brand Awareness (insert emailer image)</vt:lpstr>
      <vt:lpstr>Email Ad Campaign 2 - Lead Generation (insert emailer image)</vt:lpstr>
      <vt:lpstr>Part 4: Content Creation and Curation (Post creations, Designs/Video  Editing, Ad Campaigns over Social Media and Email Ideation and Creation)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Comprehensive Digital Marketing  Project Work</dc:title>
  <dc:creator>lenovo</dc:creator>
  <cp:lastModifiedBy>lenovo</cp:lastModifiedBy>
  <cp:revision>200</cp:revision>
  <dcterms:created xsi:type="dcterms:W3CDTF">2023-07-26T13:02:46Z</dcterms:created>
  <dcterms:modified xsi:type="dcterms:W3CDTF">2023-08-04T03:34:06Z</dcterms:modified>
</cp:coreProperties>
</file>