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43891200" cy="219456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4"/>
    <a:srgbClr val="0066FF"/>
    <a:srgbClr val="6699FF"/>
    <a:srgbClr val="3399FF"/>
    <a:srgbClr val="640021"/>
    <a:srgbClr val="003A74"/>
    <a:srgbClr val="FFFF66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4AA6-4D17-5639-98B4-E49366E2AB85}" v="398" dt="2022-05-29T20:34:58.738"/>
    <p1510:client id="{2EE4FDD9-AE92-E93C-B95C-215C37146DCA}" v="827" dt="2022-05-30T05:02:16.141"/>
    <p1510:client id="{3C574FC3-0D70-516D-0D97-9D058479AB52}" v="107" dt="2022-05-29T20:51:13.226"/>
    <p1510:client id="{434430D5-53D6-8E9E-C108-7EEB402DB1C2}" v="551" dt="2022-06-07T05:01:23.177"/>
    <p1510:client id="{77902DB6-5926-C4AD-14A2-65FFE791AA28}" v="33" dt="2022-06-06T05:17:57.857"/>
    <p1510:client id="{85A98253-5376-BB49-D8CB-B5481D46BDF0}" v="7" dt="2022-06-07T17:38:07.861"/>
    <p1510:client id="{8C3D7ACB-956E-8E2B-BCD4-59B82C3804A5}" v="22" dt="2022-06-05T17:49:00.434"/>
    <p1510:client id="{8D06899F-87D0-B163-C60E-ECEE399608DD}" v="960" dt="2022-05-30T04:58:18.550"/>
    <p1510:client id="{937F3678-D073-4C47-B013-2035FE49F1B9}" v="3119" dt="2022-06-05T17:40:31.258"/>
    <p1510:client id="{9BCA792A-2F82-39D6-8A46-21B3067C5207}" v="536" dt="2022-06-07T09:28:47.429"/>
    <p1510:client id="{AC4660E8-19C6-317E-56EE-C0F8085A1D9D}" v="17" dt="2022-05-30T05:11:47.959"/>
    <p1510:client id="{AE93AEBE-6D98-C93C-56E3-978914793BA2}" v="7" dt="2022-05-30T05:28:55.876"/>
    <p1510:client id="{B5CE3D45-DC22-4BDD-882D-A4A97BA6D8F1}" v="16" dt="2022-06-09T09:09:27.060"/>
    <p1510:client id="{B99DC047-177A-4551-B0DA-2220BB01771C}" v="1860" dt="2022-05-30T21:29:51.667"/>
    <p1510:client id="{CFEAC5CC-33D7-6351-F41E-A0CDD138C76F}" v="371" dt="2022-05-31T06:18:16.708"/>
    <p1510:client id="{E283ABD5-AA71-A193-E163-1723522AE9C5}" v="728" dt="2022-05-29T20:35:52.349"/>
    <p1510:client id="{F22FE70A-7081-571A-405F-86B54B080244}" v="79" dt="2022-06-07T09:54:25.700"/>
    <p1510:client id="{F7A1D000-F898-240F-8626-B437E1A0B44B}" v="15" dt="2022-05-30T05:20:2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12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ukumalli Sai Tharun Reddy" userId="S::bl.en.u4aie19016@bl.students.amrita.edu::5550737a-208a-4134-9d05-b2ab90f3f4a7" providerId="AD" clId="Web-{B5CE3D45-DC22-4BDD-882D-A4A97BA6D8F1}"/>
    <pc:docChg chg="modSld">
      <pc:chgData name="Darukumalli Sai Tharun Reddy" userId="S::bl.en.u4aie19016@bl.students.amrita.edu::5550737a-208a-4134-9d05-b2ab90f3f4a7" providerId="AD" clId="Web-{B5CE3D45-DC22-4BDD-882D-A4A97BA6D8F1}" dt="2022-06-09T09:09:27.045" v="10" actId="20577"/>
      <pc:docMkLst>
        <pc:docMk/>
      </pc:docMkLst>
      <pc:sldChg chg="modSp">
        <pc:chgData name="Darukumalli Sai Tharun Reddy" userId="S::bl.en.u4aie19016@bl.students.amrita.edu::5550737a-208a-4134-9d05-b2ab90f3f4a7" providerId="AD" clId="Web-{B5CE3D45-DC22-4BDD-882D-A4A97BA6D8F1}" dt="2022-06-09T09:09:27.045" v="10" actId="20577"/>
        <pc:sldMkLst>
          <pc:docMk/>
          <pc:sldMk cId="184331950" sldId="259"/>
        </pc:sldMkLst>
        <pc:spChg chg="mod">
          <ac:chgData name="Darukumalli Sai Tharun Reddy" userId="S::bl.en.u4aie19016@bl.students.amrita.edu::5550737a-208a-4134-9d05-b2ab90f3f4a7" providerId="AD" clId="Web-{B5CE3D45-DC22-4BDD-882D-A4A97BA6D8F1}" dt="2022-06-09T09:08:31.059" v="2" actId="1076"/>
          <ac:spMkLst>
            <pc:docMk/>
            <pc:sldMk cId="184331950" sldId="259"/>
            <ac:spMk id="5" creationId="{BF97FA31-FD98-4CC6-DBE0-64EF48D9B97E}"/>
          </ac:spMkLst>
        </pc:spChg>
        <pc:spChg chg="mod">
          <ac:chgData name="Darukumalli Sai Tharun Reddy" userId="S::bl.en.u4aie19016@bl.students.amrita.edu::5550737a-208a-4134-9d05-b2ab90f3f4a7" providerId="AD" clId="Web-{B5CE3D45-DC22-4BDD-882D-A4A97BA6D8F1}" dt="2022-06-09T09:09:02.451" v="5" actId="20577"/>
          <ac:spMkLst>
            <pc:docMk/>
            <pc:sldMk cId="184331950" sldId="259"/>
            <ac:spMk id="2171" creationId="{00000000-0000-0000-0000-000000000000}"/>
          </ac:spMkLst>
        </pc:spChg>
        <pc:spChg chg="mod">
          <ac:chgData name="Darukumalli Sai Tharun Reddy" userId="S::bl.en.u4aie19016@bl.students.amrita.edu::5550737a-208a-4134-9d05-b2ab90f3f4a7" providerId="AD" clId="Web-{B5CE3D45-DC22-4BDD-882D-A4A97BA6D8F1}" dt="2022-06-09T09:08:11.575" v="0" actId="1076"/>
          <ac:spMkLst>
            <pc:docMk/>
            <pc:sldMk cId="184331950" sldId="259"/>
            <ac:spMk id="2179" creationId="{00000000-0000-0000-0000-000000000000}"/>
          </ac:spMkLst>
        </pc:spChg>
        <pc:spChg chg="mod">
          <ac:chgData name="Darukumalli Sai Tharun Reddy" userId="S::bl.en.u4aie19016@bl.students.amrita.edu::5550737a-208a-4134-9d05-b2ab90f3f4a7" providerId="AD" clId="Web-{B5CE3D45-DC22-4BDD-882D-A4A97BA6D8F1}" dt="2022-06-09T09:08:21.919" v="1" actId="1076"/>
          <ac:spMkLst>
            <pc:docMk/>
            <pc:sldMk cId="184331950" sldId="259"/>
            <ac:spMk id="2183" creationId="{00000000-0000-0000-0000-000000000000}"/>
          </ac:spMkLst>
        </pc:spChg>
        <pc:spChg chg="mod">
          <ac:chgData name="Darukumalli Sai Tharun Reddy" userId="S::bl.en.u4aie19016@bl.students.amrita.edu::5550737a-208a-4134-9d05-b2ab90f3f4a7" providerId="AD" clId="Web-{B5CE3D45-DC22-4BDD-882D-A4A97BA6D8F1}" dt="2022-06-09T09:08:37.528" v="3" actId="1076"/>
          <ac:spMkLst>
            <pc:docMk/>
            <pc:sldMk cId="184331950" sldId="259"/>
            <ac:spMk id="2184" creationId="{00000000-0000-0000-0000-000000000000}"/>
          </ac:spMkLst>
        </pc:spChg>
        <pc:spChg chg="mod">
          <ac:chgData name="Darukumalli Sai Tharun Reddy" userId="S::bl.en.u4aie19016@bl.students.amrita.edu::5550737a-208a-4134-9d05-b2ab90f3f4a7" providerId="AD" clId="Web-{B5CE3D45-DC22-4BDD-882D-A4A97BA6D8F1}" dt="2022-06-09T09:09:27.045" v="10" actId="20577"/>
          <ac:spMkLst>
            <pc:docMk/>
            <pc:sldMk cId="184331950" sldId="259"/>
            <ac:spMk id="224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498080" y="0"/>
            <a:ext cx="694944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893" tIns="146893" rIns="146893" bIns="146893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5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54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48” wide .</a:t>
            </a:r>
            <a:r>
              <a:rPr lang="en-US" sz="32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It can be used to print any poster with a 1:2 aspect ratio including 30x60, 36x72, 42x84, and 48x96. 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5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5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2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2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5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54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5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200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200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2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544"/>
              </a:spcAft>
            </a:pPr>
            <a:r>
              <a:rPr lang="en-US" sz="32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544"/>
              </a:spcAft>
            </a:pPr>
            <a:br>
              <a:rPr lang="en-US" sz="2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439840" y="0"/>
            <a:ext cx="694944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54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54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54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54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2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2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54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2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544"/>
                </a:spcAft>
              </a:pP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2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8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8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1078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8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73136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7312025" y="0"/>
            <a:ext cx="36564888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7312025" y="3656013"/>
            <a:ext cx="36564888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7312025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438769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21640800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doi.org/10.4236/ojapps.2021.10403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7312025" y="0"/>
            <a:ext cx="365648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Calibri"/>
                <a:cs typeface="Calibri"/>
              </a:rPr>
              <a:t>Comparative Study Analysis on Research Papers Categorization using Topic Modelling Approaches LDA and NMF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7312025" y="1827213"/>
            <a:ext cx="365648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bri"/>
                <a:cs typeface="Calibri"/>
              </a:rPr>
              <a:t>Bandi Rupendra Reddy, Darukumalli Sai Tharun Reddy, Sandeep Preetham M C, Deepa Gupta 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Calibri"/>
                <a:cs typeface="Arial"/>
              </a:rPr>
              <a:t>Department of Computer Science, Amrita School of Engineering, Bengaluru, Amrita Vishwa Vidyapeetham, India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8229600" y="3656013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2179" name="Text Box 131"/>
          <p:cNvSpPr txBox="1">
            <a:spLocks noChangeArrowheads="1"/>
          </p:cNvSpPr>
          <p:nvPr/>
        </p:nvSpPr>
        <p:spPr bwMode="auto">
          <a:xfrm>
            <a:off x="19375193" y="3680322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METHODS AND MATERIALS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32042100" y="13120972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31826778" y="3692015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32014081" y="17481303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251748" y="3931301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>
                <a:solidFill>
                  <a:schemeClr val="bg1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262406" y="4755123"/>
            <a:ext cx="6895120" cy="4893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lIns="228600" tIns="228600" rIns="228600" bIns="22860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Research paper classification using two generative topic modeling methodologies.</a:t>
            </a:r>
          </a:p>
          <a:p>
            <a:pPr algn="just"/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LDA is a probabilistic generative model.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NMF is a matrix factorization technique.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dataset  consists 1740 papers  extracted from the NYC university website.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Comparison by evaluating the coherence score.</a:t>
            </a: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32011924" y="4760913"/>
            <a:ext cx="11407953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There is no optimal algorithm in general topic modelling algorithms.</a:t>
            </a:r>
            <a:endParaRPr lang="en-US">
              <a:cs typeface="Arial" charset="0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The proposed NMF yields optimal performance with just 9 topics with coherence score of 0.51.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LDA yields optimal performance with over 22 topics with slightly higher coherence score of 0.54.</a:t>
            </a:r>
          </a:p>
        </p:txBody>
      </p:sp>
      <p:sp>
        <p:nvSpPr>
          <p:cNvPr id="2245" name="Text Box 197"/>
          <p:cNvSpPr txBox="1">
            <a:spLocks noChangeArrowheads="1"/>
          </p:cNvSpPr>
          <p:nvPr/>
        </p:nvSpPr>
        <p:spPr bwMode="auto">
          <a:xfrm>
            <a:off x="19514602" y="4580923"/>
            <a:ext cx="10991917" cy="4062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Natural language pre-processing techniques are performed on the dataset.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Feature extraction using Bag Of Words.</a:t>
            </a:r>
            <a:endParaRPr lang="en-US">
              <a:latin typeface="Calibri"/>
              <a:cs typeface="Arial" charset="0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Use topic modeling methods (LDA and NMF)  for  classification.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Find the optimal number of topics for both models.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Evaluate the coherence of the model.</a:t>
            </a:r>
            <a:endParaRPr lang="en-US"/>
          </a:p>
          <a:p>
            <a:pPr algn="just"/>
            <a:endParaRPr lang="en-US">
              <a:latin typeface="Calibri"/>
              <a:cs typeface="Arial" charset="0"/>
            </a:endParaRPr>
          </a:p>
        </p:txBody>
      </p:sp>
      <p:sp>
        <p:nvSpPr>
          <p:cNvPr id="2246" name="Text Box 198"/>
          <p:cNvSpPr txBox="1">
            <a:spLocks noChangeArrowheads="1"/>
          </p:cNvSpPr>
          <p:nvPr/>
        </p:nvSpPr>
        <p:spPr bwMode="auto">
          <a:xfrm>
            <a:off x="32038584" y="14044740"/>
            <a:ext cx="11377952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In this paper, We categorize the papers using two topic modeling techniques (LDA and NMF).</a:t>
            </a: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LDA being a probabilistic model yield a slight better coherence score with a larger number of topics.</a:t>
            </a:r>
            <a:endParaRPr lang="en-US"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NMF can be a very optimal approach for categorizing the data under a smaller number of topics and reduce the individuality between the topics.</a:t>
            </a:r>
            <a:endParaRPr lang="en-US">
              <a:latin typeface="Calibri"/>
            </a:endParaRPr>
          </a:p>
        </p:txBody>
      </p:sp>
      <p:sp>
        <p:nvSpPr>
          <p:cNvPr id="2248" name="Text Box 200"/>
          <p:cNvSpPr txBox="1">
            <a:spLocks noChangeArrowheads="1"/>
          </p:cNvSpPr>
          <p:nvPr/>
        </p:nvSpPr>
        <p:spPr bwMode="auto">
          <a:xfrm>
            <a:off x="32057642" y="18358806"/>
            <a:ext cx="11621773" cy="3397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 anchor="t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dirty="0">
                <a:latin typeface="Calibri"/>
                <a:cs typeface="Arial"/>
              </a:rPr>
              <a:t>[1] Owa, D. (2021) Identification of Topics from Scientific Papers through Topic Modeling. Open Journal of Applied Sciences, 11, 541-548. Doi: </a:t>
            </a:r>
            <a:r>
              <a:rPr lang="en-US" dirty="0">
                <a:latin typeface="Calibri"/>
                <a:cs typeface="Arial"/>
                <a:hlinkClick r:id="rId2"/>
              </a:rPr>
              <a:t>10.4236/ojapps.2021.104038</a:t>
            </a:r>
            <a:r>
              <a:rPr lang="en-US" dirty="0">
                <a:latin typeface="Calibri"/>
                <a:cs typeface="Arial"/>
              </a:rPr>
              <a:t>.</a:t>
            </a:r>
            <a:endParaRPr lang="en-US" dirty="0"/>
          </a:p>
          <a:p>
            <a:pPr algn="just"/>
            <a:endParaRPr lang="en-US">
              <a:latin typeface="Calibri"/>
              <a:cs typeface="Arial"/>
            </a:endParaRPr>
          </a:p>
          <a:p>
            <a:pPr algn="just"/>
            <a:r>
              <a:rPr lang="en-US" dirty="0">
                <a:latin typeface="Calibri"/>
                <a:cs typeface="Arial"/>
              </a:rPr>
              <a:t>[2] Kim, SW., Gil, JM. Research paper classification systems based on TF-IDF and LDA schemes. Hum. Cent. Comput. Inf. Sci. 9, 30 (2019). </a:t>
            </a:r>
          </a:p>
          <a:p>
            <a:pPr algn="just"/>
            <a:endParaRPr lang="en-US">
              <a:latin typeface="Calibri"/>
              <a:cs typeface="Arial"/>
            </a:endParaRPr>
          </a:p>
          <a:p>
            <a:pPr algn="just"/>
            <a:r>
              <a:rPr lang="en-US" dirty="0">
                <a:latin typeface="Calibri"/>
                <a:cs typeface="Arial"/>
              </a:rPr>
              <a:t>[3] Guha Neogi, Pinaki Prasad &amp; Das, Amit &amp; Goswami, Saptarsi &amp; Mustafi, Joy. (2020). Topic Modeling for Text Classification. 10.1007/978-981-13-7403-6_36</a:t>
            </a:r>
          </a:p>
        </p:txBody>
      </p:sp>
      <p:sp>
        <p:nvSpPr>
          <p:cNvPr id="9" name="Text Box 195">
            <a:extLst>
              <a:ext uri="{FF2B5EF4-FFF2-40B4-BE49-F238E27FC236}">
                <a16:creationId xmlns:a16="http://schemas.microsoft.com/office/drawing/2014/main" id="{DFC5C5A6-26C4-2AEB-6623-4CA8F473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435" y="4570413"/>
            <a:ext cx="10598990" cy="96026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It becomes increasingly difficult to efficiently cluster, organize number of research publications .</a:t>
            </a:r>
            <a:endParaRPr lang="en-US">
              <a:latin typeface="Calibri"/>
              <a:cs typeface="Arial" charset="0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An automated approach to classify the papers with lesser time complexity and higher coherence score is required.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LDA divides big clusters of text into fictional groups and categorizes it.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>
                <a:latin typeface="Calibri"/>
                <a:cs typeface="Arial"/>
              </a:rPr>
              <a:t>NMF divides input matrix into two matrices consisting only positive elements.</a:t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A187802D-9EDA-73C5-CB8A-2FEC4D2A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82" y="-259"/>
            <a:ext cx="3788228" cy="3643995"/>
          </a:xfrm>
          <a:prstGeom prst="rect">
            <a:avLst/>
          </a:prstGeom>
        </p:spPr>
      </p:pic>
      <p:pic>
        <p:nvPicPr>
          <p:cNvPr id="15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477C7555-0D45-008C-EEEB-1E9FFC5A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" y="14706649"/>
            <a:ext cx="19331426" cy="7235542"/>
          </a:xfrm>
          <a:prstGeom prst="rect">
            <a:avLst/>
          </a:prstGeom>
        </p:spPr>
      </p:pic>
      <p:pic>
        <p:nvPicPr>
          <p:cNvPr id="13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7225334-98E3-62F4-E91B-38BBEAEF7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987" y="16248429"/>
            <a:ext cx="6668428" cy="4271882"/>
          </a:xfrm>
          <a:prstGeom prst="rect">
            <a:avLst/>
          </a:prstGeom>
        </p:spPr>
      </p:pic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833CCEE-3CB3-B5A6-04EC-40EB0E38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0078" y="16259126"/>
            <a:ext cx="6936058" cy="4266337"/>
          </a:xfrm>
          <a:prstGeom prst="rect">
            <a:avLst/>
          </a:prstGeom>
        </p:spPr>
      </p:pic>
      <p:sp>
        <p:nvSpPr>
          <p:cNvPr id="18" name="Text Box 240">
            <a:extLst>
              <a:ext uri="{FF2B5EF4-FFF2-40B4-BE49-F238E27FC236}">
                <a16:creationId xmlns:a16="http://schemas.microsoft.com/office/drawing/2014/main" id="{F0D78B1C-C27A-21CE-A86F-1BC0812B0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8638" y="20969952"/>
            <a:ext cx="5982844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Chart 1 Total no. of documents for each topics for NMF</a:t>
            </a:r>
            <a:endParaRPr lang="en-US" sz="200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9" name="Text Box 240">
            <a:extLst>
              <a:ext uri="{FF2B5EF4-FFF2-40B4-BE49-F238E27FC236}">
                <a16:creationId xmlns:a16="http://schemas.microsoft.com/office/drawing/2014/main" id="{F0D78B1C-C27A-21CE-A86F-1BC0812B0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5923" y="20964144"/>
            <a:ext cx="5880252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Chart 2 Total no. of documents for each topic for NMF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58B2BA-7047-0320-D120-E8FA5D4CDA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86" t="65602" r="11417" b="1739"/>
          <a:stretch/>
        </p:blipFill>
        <p:spPr>
          <a:xfrm>
            <a:off x="19507200" y="10249481"/>
            <a:ext cx="11158501" cy="5134133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03E96D56-D0C1-13CF-1E55-76DD3ED625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57" t="57834" r="3080" b="1551"/>
          <a:stretch/>
        </p:blipFill>
        <p:spPr>
          <a:xfrm>
            <a:off x="32027810" y="8125605"/>
            <a:ext cx="11406198" cy="4265091"/>
          </a:xfrm>
          <a:prstGeom prst="rect">
            <a:avLst/>
          </a:prstGeom>
        </p:spPr>
      </p:pic>
      <p:sp>
        <p:nvSpPr>
          <p:cNvPr id="5" name="Text Box 131">
            <a:extLst>
              <a:ext uri="{FF2B5EF4-FFF2-40B4-BE49-F238E27FC236}">
                <a16:creationId xmlns:a16="http://schemas.microsoft.com/office/drawing/2014/main" id="{BF97FA31-FD98-4CC6-DBE0-64EF48D9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3258" y="9201624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>
                <a:solidFill>
                  <a:srgbClr val="FF0000"/>
                </a:solidFill>
                <a:latin typeface="Calibri"/>
                <a:cs typeface="Calibri"/>
              </a:rPr>
              <a:t>COMPARISION</a:t>
            </a:r>
            <a:endParaRPr lang="en-US" sz="4000" b="1">
              <a:solidFill>
                <a:srgbClr val="FF0000"/>
              </a:solidFill>
              <a:latin typeface="Calibri" pitchFamily="34" charset="0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374BCC3-8CB7-AA8C-8539-703C4EB863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047" t="73393" r="12100" b="-904"/>
          <a:stretch/>
        </p:blipFill>
        <p:spPr>
          <a:xfrm>
            <a:off x="8248841" y="8672367"/>
            <a:ext cx="10107208" cy="5224708"/>
          </a:xfrm>
          <a:prstGeom prst="rect">
            <a:avLst/>
          </a:prstGeom>
        </p:spPr>
      </p:pic>
      <p:sp>
        <p:nvSpPr>
          <p:cNvPr id="12" name="Text Box 240">
            <a:extLst>
              <a:ext uri="{FF2B5EF4-FFF2-40B4-BE49-F238E27FC236}">
                <a16:creationId xmlns:a16="http://schemas.microsoft.com/office/drawing/2014/main" id="{2EAE1455-8A83-CCB7-34CE-B8AACD90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7438" y="15483551"/>
            <a:ext cx="7478317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FIGURE 2. Comparison of coherence scores for LDA and NMF models 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4" name="Text Box 240">
            <a:extLst>
              <a:ext uri="{FF2B5EF4-FFF2-40B4-BE49-F238E27FC236}">
                <a16:creationId xmlns:a16="http://schemas.microsoft.com/office/drawing/2014/main" id="{0C32B3CA-8EF2-2AFF-5415-7FB23747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0" y="20984214"/>
            <a:ext cx="3335388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Figure 3.  System Architecture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6" name="Text Box 240">
            <a:extLst>
              <a:ext uri="{FF2B5EF4-FFF2-40B4-BE49-F238E27FC236}">
                <a16:creationId xmlns:a16="http://schemas.microsoft.com/office/drawing/2014/main" id="{93261E10-A5C9-B05F-0F1D-701E3FB4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338" y="12626051"/>
            <a:ext cx="4603556" cy="39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Figure 4. result of Document Word Matrix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FC5369A-B6F7-2D83-CC5E-E5AADC612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671" y="12488828"/>
            <a:ext cx="7618572" cy="225293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E6D1B28-0FB9-1D02-0DC6-43C2D74FE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45575" y="10877550"/>
            <a:ext cx="400050" cy="190500"/>
          </a:xfrm>
          <a:prstGeom prst="rect">
            <a:avLst/>
          </a:prstGeom>
        </p:spPr>
      </p:pic>
      <p:sp>
        <p:nvSpPr>
          <p:cNvPr id="11" name="Text Box 131">
            <a:extLst>
              <a:ext uri="{FF2B5EF4-FFF2-40B4-BE49-F238E27FC236}">
                <a16:creationId xmlns:a16="http://schemas.microsoft.com/office/drawing/2014/main" id="{69C1E12B-588F-570E-B553-857553FB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53" y="14019199"/>
            <a:ext cx="10969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>
                <a:solidFill>
                  <a:srgbClr val="FF0000"/>
                </a:solidFill>
                <a:latin typeface="Calibri"/>
                <a:cs typeface="Calibri"/>
              </a:rPr>
              <a:t>MODEL ARCHITECTURE</a:t>
            </a:r>
          </a:p>
        </p:txBody>
      </p:sp>
      <p:pic>
        <p:nvPicPr>
          <p:cNvPr id="20" name="Picture 20" descr="Diagram&#10;&#10;Description automatically generated">
            <a:extLst>
              <a:ext uri="{FF2B5EF4-FFF2-40B4-BE49-F238E27FC236}">
                <a16:creationId xmlns:a16="http://schemas.microsoft.com/office/drawing/2014/main" id="{0B9895BC-929B-3A86-3DB4-BF574006A2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65" y="15472456"/>
            <a:ext cx="16801530" cy="52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9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4edb1-8bd4-43be-8ce2-09c98d3fb862" xsi:nil="true"/>
    <lcf76f155ced4ddcb4097134ff3c332f xmlns="4f3f32d4-0f6f-496e-aafd-79feb4cff2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F45058AD30B4D9586340EDABC4DFA" ma:contentTypeVersion="15" ma:contentTypeDescription="Create a new document." ma:contentTypeScope="" ma:versionID="292e4f8778b47cc2500a2b84b27b252a">
  <xsd:schema xmlns:xsd="http://www.w3.org/2001/XMLSchema" xmlns:xs="http://www.w3.org/2001/XMLSchema" xmlns:p="http://schemas.microsoft.com/office/2006/metadata/properties" xmlns:ns2="4f3f32d4-0f6f-496e-aafd-79feb4cff271" xmlns:ns3="5a84edb1-8bd4-43be-8ce2-09c98d3fb862" targetNamespace="http://schemas.microsoft.com/office/2006/metadata/properties" ma:root="true" ma:fieldsID="455e537da800e9cb20209ab02db11e94" ns2:_="" ns3:_="">
    <xsd:import namespace="4f3f32d4-0f6f-496e-aafd-79feb4cff271"/>
    <xsd:import namespace="5a84edb1-8bd4-43be-8ce2-09c98d3fb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f32d4-0f6f-496e-aafd-79feb4cff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edb1-8bd4-43be-8ce2-09c98d3fb86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1c9fc6a-531d-4497-878d-3011572ae07b}" ma:internalName="TaxCatchAll" ma:showField="CatchAllData" ma:web="5a84edb1-8bd4-43be-8ce2-09c98d3fb8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8E3C5-C021-4771-BBE1-7E0916E871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5FE4D9-EC53-4886-872A-2A9966A6F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5ACFC-DEE1-4336-8C29-F1CC19E3C91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24x48</dc:title>
  <dc:creator>Genigraphics 800.790.4001</dc:creator>
  <dc:description>To order poster prints visit us at www.genigraphics.com</dc:description>
  <cp:revision>11</cp:revision>
  <dcterms:created xsi:type="dcterms:W3CDTF">2008-05-03T03:01:56Z</dcterms:created>
  <dcterms:modified xsi:type="dcterms:W3CDTF">2022-06-09T09:09:31Z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0x010100B8AF45058AD30B4D9586340EDABC4DFA</vt:lpwstr>
  </property>
</Properties>
</file>