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1" r:id="rId7"/>
    <p:sldId id="277" r:id="rId8"/>
    <p:sldId id="275" r:id="rId9"/>
    <p:sldId id="276" r:id="rId10"/>
    <p:sldId id="268" r:id="rId11"/>
    <p:sldId id="269" r:id="rId12"/>
    <p:sldId id="264" r:id="rId13"/>
    <p:sldId id="265" r:id="rId14"/>
    <p:sldId id="267" r:id="rId15"/>
    <p:sldId id="26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3332D-F076-78AE-E2C2-2E6AD741A618}" v="5" dt="2022-05-26T16:52:27.751"/>
    <p1510:client id="{1D3C08B4-43EF-271C-2E68-48327041EE8D}" v="113" dt="2022-05-27T04:51:09.096"/>
    <p1510:client id="{29A441E5-EDE6-B63A-E12E-2D38B242179B}" v="741" dt="2022-05-26T18:37:37.865"/>
    <p1510:client id="{77B2C123-5039-47C3-D860-2E6924B6EC07}" v="1" dt="2022-05-26T17:07:47.470"/>
    <p1510:client id="{7EFBB913-5CEF-0A87-E301-AA8EA8157A66}" v="56" dt="2022-05-26T18:46:16.261"/>
    <p1510:client id="{9150FF99-8E27-E013-B71F-717BC86D0259}" v="5" dt="2022-05-26T17:10:46.870"/>
    <p1510:client id="{9260BE8C-CBA4-4A6F-5088-591654ACBD47}" v="68" dt="2022-05-26T17:05:24.707"/>
    <p1510:client id="{B11F8CE7-7EBA-4C6B-82A9-7C9E7CFDBD50}" v="480" dt="2022-05-26T15:11:47.156"/>
    <p1510:client id="{D29CA6AB-262A-87EF-0069-FC00388B098F}" v="46" dt="2022-05-26T15:43:27.147"/>
    <p1510:client id="{E5C7C4BD-ABF3-EA1D-FEC1-EAE75ACD2851}" v="493" dt="2022-05-27T05:15:43.016"/>
    <p1510:client id="{F0F94404-83E9-CEBC-337F-D1FC59B6806A}" v="1" dt="2022-05-28T18:09:52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7625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latin typeface="Times New Roman"/>
                <a:ea typeface="+mj-lt"/>
                <a:cs typeface="+mj-lt"/>
              </a:rPr>
              <a:t>Traffic Signs Recognition using Deep learning methods</a:t>
            </a:r>
            <a:endParaRPr lang="en-US" sz="5800">
              <a:latin typeface="Times New Roman"/>
              <a:cs typeface="Times New Roman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B4525BDC-ACC5-8F5B-4504-0BABF2F19A44}"/>
              </a:ext>
            </a:extLst>
          </p:cNvPr>
          <p:cNvSpPr>
            <a:spLocks noGrp="1"/>
          </p:cNvSpPr>
          <p:nvPr/>
        </p:nvSpPr>
        <p:spPr>
          <a:xfrm>
            <a:off x="-113714" y="4653793"/>
            <a:ext cx="12299114" cy="1545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>
                <a:latin typeface="Times New Roman"/>
                <a:cs typeface="Calibri"/>
              </a:rPr>
              <a:t>                                                                                                            Done By: </a:t>
            </a:r>
            <a:r>
              <a:rPr lang="en-US" sz="2200" b="1">
                <a:latin typeface="Times New Roman"/>
                <a:ea typeface="+mn-lt"/>
                <a:cs typeface="+mn-lt"/>
              </a:rPr>
              <a:t>Team Utopia</a:t>
            </a:r>
            <a:endParaRPr lang="en-US" sz="2200">
              <a:latin typeface="Times New Roman"/>
              <a:ea typeface="+mn-lt"/>
              <a:cs typeface="+mn-lt"/>
            </a:endParaRPr>
          </a:p>
          <a:p>
            <a:r>
              <a:rPr lang="en-US" sz="2200">
                <a:latin typeface="Times New Roman"/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B Rupendra Reddy – AIE19009</a:t>
            </a:r>
          </a:p>
          <a:p>
            <a:r>
              <a:rPr lang="en-US" sz="2200">
                <a:latin typeface="Times New Roman"/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D Sai Tharun Reddy – AIE19016</a:t>
            </a:r>
          </a:p>
          <a:p>
            <a:r>
              <a:rPr lang="en-US" sz="2200">
                <a:latin typeface="Times New Roman"/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Sandeep Preetham M C - AIE19058</a:t>
            </a:r>
          </a:p>
          <a:p>
            <a:endParaRPr lang="en-GB" sz="22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A6BDF-EBA0-F18B-5C08-BD516ADD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Demo Codes: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CB41307-81C0-5564-0B9E-02F1BAE5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04800"/>
            <a:ext cx="5455917" cy="30416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87640C8-CB30-B9A8-B882-B0610E8BB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232154"/>
            <a:ext cx="5455917" cy="23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F8846-739D-77EE-61DD-E9F35109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Evaluation: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5A614AF-B7B6-9486-27A1-B889696E5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59" t="11864" r="12639" b="32203"/>
          <a:stretch/>
        </p:blipFill>
        <p:spPr>
          <a:xfrm>
            <a:off x="320040" y="2934164"/>
            <a:ext cx="11496821" cy="31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7668F-CEBA-D3CA-D6A7-9266D21A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424002-0741-6E5D-DB2B-E4055C20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7" y="2426818"/>
            <a:ext cx="50443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CE93B7A-9BE6-AB7C-A0B2-C52045A0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4849" y="2453555"/>
            <a:ext cx="50763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6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7668F-CEBA-D3CA-D6A7-9266D21A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2815F2D3-203A-7A76-C14A-BD486576A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357" y="2426818"/>
            <a:ext cx="504433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B9F6606-DD28-28AF-C659-BC9CEE2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3" y="2426817"/>
            <a:ext cx="50925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9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47AD-1AE9-2DA3-23E3-572746E8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Conclusion: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9B0A-A03E-372E-33A0-B4479FE2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889" y="2323325"/>
            <a:ext cx="9714782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In this project, we demonstrated and developed a  traffic sign recognition system using different models of deep learning models.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 sz="2400">
              <a:latin typeface="Times New Roman"/>
              <a:cs typeface="Calibri" panose="020F0502020204030204"/>
            </a:endParaRPr>
          </a:p>
          <a:p>
            <a:pPr algn="just"/>
            <a:r>
              <a:rPr lang="en-US" sz="2400">
                <a:latin typeface="Times New Roman"/>
                <a:cs typeface="Calibri" panose="020F0502020204030204"/>
              </a:rPr>
              <a:t>We have </a:t>
            </a:r>
            <a:r>
              <a:rPr lang="en-US" sz="2400">
                <a:latin typeface="Times New Roman"/>
                <a:ea typeface="+mn-lt"/>
                <a:cs typeface="+mn-lt"/>
              </a:rPr>
              <a:t>successfully classified the traffic signs classifier with 3 different models of accuracies.</a:t>
            </a:r>
          </a:p>
          <a:p>
            <a:pPr marL="914400" lvl="1" indent="-457200" algn="just">
              <a:buAutoNum type="romanUcPeriod"/>
            </a:pPr>
            <a:r>
              <a:rPr lang="en-US">
                <a:latin typeface="Times New Roman"/>
                <a:ea typeface="+mn-lt"/>
                <a:cs typeface="+mn-lt"/>
              </a:rPr>
              <a:t>For CNN(2 Layers)-97.7%</a:t>
            </a:r>
          </a:p>
          <a:p>
            <a:pPr marL="914400" lvl="1" indent="-457200" algn="just">
              <a:buAutoNum type="romanUcPeriod"/>
            </a:pPr>
            <a:r>
              <a:rPr lang="en-US">
                <a:latin typeface="Times New Roman"/>
                <a:ea typeface="+mn-lt"/>
                <a:cs typeface="+mn-lt"/>
              </a:rPr>
              <a:t>For CNN(3 Layers)-97%</a:t>
            </a:r>
          </a:p>
          <a:p>
            <a:pPr marL="914400" lvl="1" indent="-457200" algn="just">
              <a:buAutoNum type="romanUcPeriod"/>
            </a:pPr>
            <a:r>
              <a:rPr lang="en-US">
                <a:latin typeface="Times New Roman"/>
                <a:ea typeface="+mn-lt"/>
                <a:cs typeface="+mn-lt"/>
              </a:rPr>
              <a:t>For VGG-16-96.7%</a:t>
            </a:r>
            <a:endParaRPr lang="en-US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565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B389-879D-E3A3-CC93-8B083CE7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Future Scope: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EF29-4D03-484F-3980-EBB24588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577325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Our classification does a pretty good job at accurately detecting traffic signs, but we wish to improve our accuracy and get yet better result. </a:t>
            </a:r>
            <a:endParaRPr lang="en-US"/>
          </a:p>
          <a:p>
            <a:pPr algn="just"/>
            <a:endParaRPr lang="en-US" sz="24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We also intend on expanding our database to make our application available on a global level.</a:t>
            </a:r>
            <a:endParaRPr lang="en-US" sz="2400">
              <a:latin typeface="Times New Roman"/>
              <a:cs typeface="Calibri"/>
            </a:endParaRPr>
          </a:p>
          <a:p>
            <a:pPr algn="just"/>
            <a:endParaRPr lang="en-US" sz="2400">
              <a:latin typeface="Times New Roman"/>
              <a:cs typeface="Calibri"/>
            </a:endParaRPr>
          </a:p>
          <a:p>
            <a:pPr algn="just"/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01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FA12-0218-22FC-8CD3-03D6B844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668" y="1294339"/>
            <a:ext cx="4609057" cy="2610042"/>
          </a:xfrm>
        </p:spPr>
        <p:txBody>
          <a:bodyPr>
            <a:normAutofit/>
          </a:bodyPr>
          <a:lstStyle/>
          <a:p>
            <a:pPr algn="l"/>
            <a:r>
              <a:rPr lang="en-US" sz="7000" b="1">
                <a:cs typeface="Calibri Light"/>
              </a:rPr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B1E8110-00EC-4EB0-3D8D-105C6E81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332" y="1655560"/>
            <a:ext cx="3483864" cy="348386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0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3670-38E5-5361-EE32-346B5A35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Contents: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2C33-69BB-B439-B9CC-DE1ABD74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Introduction</a:t>
            </a:r>
          </a:p>
          <a:p>
            <a:r>
              <a:rPr lang="en-US" sz="2400">
                <a:latin typeface="Times New Roman"/>
                <a:cs typeface="Calibri"/>
              </a:rPr>
              <a:t>Dataset Explanation</a:t>
            </a:r>
          </a:p>
          <a:p>
            <a:r>
              <a:rPr lang="en-US" sz="2400">
                <a:latin typeface="Times New Roman"/>
                <a:cs typeface="Calibri"/>
              </a:rPr>
              <a:t>Workflow</a:t>
            </a:r>
          </a:p>
          <a:p>
            <a:r>
              <a:rPr lang="en-US" sz="2400">
                <a:latin typeface="Times New Roman"/>
                <a:cs typeface="Calibri"/>
              </a:rPr>
              <a:t>Models</a:t>
            </a:r>
          </a:p>
          <a:p>
            <a:r>
              <a:rPr lang="en-US" sz="2400">
                <a:latin typeface="Times New Roman"/>
                <a:cs typeface="Calibri"/>
              </a:rPr>
              <a:t>Demo codes</a:t>
            </a:r>
          </a:p>
          <a:p>
            <a:r>
              <a:rPr lang="en-US" sz="2400">
                <a:latin typeface="Times New Roman"/>
                <a:cs typeface="Calibri"/>
              </a:rPr>
              <a:t>Models Evalution's</a:t>
            </a:r>
          </a:p>
          <a:p>
            <a:r>
              <a:rPr lang="en-US" sz="2400">
                <a:latin typeface="Times New Roman"/>
                <a:cs typeface="Calibri"/>
              </a:rPr>
              <a:t>Results</a:t>
            </a:r>
          </a:p>
          <a:p>
            <a:r>
              <a:rPr lang="en-US" sz="2400">
                <a:latin typeface="Times New Roman"/>
                <a:cs typeface="Calibri"/>
              </a:rPr>
              <a:t>Conclusion and Future Wolk</a:t>
            </a:r>
          </a:p>
          <a:p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02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0F74-CFAB-AE78-085C-A6F9F1FA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 Statement 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4CA6-6022-120F-07FB-10D1BB4E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04" y="2176272"/>
            <a:ext cx="11308146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3000">
              <a:latin typeface="Times New Roman"/>
              <a:cs typeface="Calibri"/>
            </a:endParaRPr>
          </a:p>
          <a:p>
            <a:pPr algn="just"/>
            <a:r>
              <a:rPr lang="en-US" sz="3000">
                <a:latin typeface="Times New Roman"/>
                <a:ea typeface="+mn-lt"/>
                <a:cs typeface="+mn-lt"/>
              </a:rPr>
              <a:t>The goal of the Traffic Sign Recognition project is to build a Deep Neural Network (DNN) which is used to classify traffic signs by using various CNN models(CNN-2Layers, CNN-3Layers, and VGG-16) a</a:t>
            </a:r>
            <a:r>
              <a:rPr lang="en-US" sz="3000">
                <a:latin typeface="Times New Roman"/>
                <a:cs typeface="Calibri"/>
              </a:rPr>
              <a:t>nd has to get best accuracies for this model by using the deep learning methods.</a:t>
            </a:r>
          </a:p>
          <a:p>
            <a:pPr algn="just"/>
            <a:endParaRPr lang="en-US" sz="3000">
              <a:latin typeface="Times New Roman"/>
              <a:cs typeface="Calibri"/>
            </a:endParaRPr>
          </a:p>
          <a:p>
            <a:pPr algn="just"/>
            <a:endParaRPr lang="en-US" sz="3000">
              <a:latin typeface="Times New Roman"/>
              <a:cs typeface="Calibri"/>
            </a:endParaRPr>
          </a:p>
          <a:p>
            <a:pPr algn="just"/>
            <a:endParaRPr lang="en-US" sz="30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12A6-D581-74A6-3635-E52B5729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4ECC-4CA1-2EC7-EE2E-EFEBAD1D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94" y="2363430"/>
            <a:ext cx="11064991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>
                <a:latin typeface="Times New Roman"/>
                <a:ea typeface="+mn-lt"/>
                <a:cs typeface="+mn-lt"/>
              </a:rPr>
              <a:t>With the improvement of material life, the expressway has also become complicated which leads to the frequent occurrence of traffic accidents.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 sz="24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Developing automated traffic sign recognition systems helps assisting the driver in different ways in order to guarantee his/her safety.</a:t>
            </a:r>
            <a:endParaRPr lang="en-US" sz="2400">
              <a:latin typeface="Times New Roman"/>
              <a:cs typeface="Calibri" panose="020F0502020204030204"/>
            </a:endParaRPr>
          </a:p>
          <a:p>
            <a:pPr algn="just"/>
            <a:endParaRPr lang="en-US" sz="24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In this project , we will build a deep neural network model that can classify traffic signs present in the image into different categories. </a:t>
            </a:r>
            <a:endParaRPr lang="en-US" sz="2400">
              <a:latin typeface="Times New Roman"/>
              <a:cs typeface="Calibri"/>
            </a:endParaRPr>
          </a:p>
          <a:p>
            <a:pPr algn="just"/>
            <a:endParaRPr lang="en-US" sz="2400">
              <a:latin typeface="Times New Roman"/>
              <a:cs typeface="Calibri"/>
            </a:endParaRPr>
          </a:p>
          <a:p>
            <a:pPr algn="just"/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3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0B59-EC79-81A7-B9B9-7BCBFD10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Dataset: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42FC-BCD2-0C25-427A-DB3DFBFC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58" y="1975746"/>
            <a:ext cx="10209414" cy="468333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>
                <a:latin typeface="Times New Roman"/>
                <a:cs typeface="Calibri"/>
              </a:rPr>
              <a:t>Dataset Name:</a:t>
            </a:r>
            <a:r>
              <a:rPr lang="en-US" sz="2200">
                <a:latin typeface="Times New Roman"/>
                <a:cs typeface="Times New Roman"/>
              </a:rPr>
              <a:t> </a:t>
            </a:r>
            <a:r>
              <a:rPr lang="en-US" sz="2200" b="1">
                <a:latin typeface="Times New Roman"/>
                <a:cs typeface="Times New Roman"/>
              </a:rPr>
              <a:t>Traffic Sign Recognition .</a:t>
            </a:r>
          </a:p>
          <a:p>
            <a:pPr algn="just"/>
            <a:r>
              <a:rPr lang="en-US" sz="2200">
                <a:latin typeface="Times New Roman"/>
                <a:ea typeface="+mn-lt"/>
                <a:cs typeface="+mn-lt"/>
              </a:rPr>
              <a:t>Training Set has </a:t>
            </a:r>
            <a:r>
              <a:rPr lang="en-US" sz="2200" b="1">
                <a:latin typeface="Times New Roman"/>
                <a:ea typeface="+mn-lt"/>
                <a:cs typeface="+mn-lt"/>
              </a:rPr>
              <a:t>34799</a:t>
            </a:r>
            <a:r>
              <a:rPr lang="en-US" sz="2200">
                <a:latin typeface="Times New Roman"/>
                <a:ea typeface="+mn-lt"/>
                <a:cs typeface="+mn-lt"/>
              </a:rPr>
              <a:t> Images , Test set has </a:t>
            </a:r>
            <a:r>
              <a:rPr lang="en-US" sz="2200" b="1">
                <a:latin typeface="Times New Roman"/>
                <a:ea typeface="+mn-lt"/>
                <a:cs typeface="+mn-lt"/>
              </a:rPr>
              <a:t>12630</a:t>
            </a:r>
            <a:r>
              <a:rPr lang="en-US" sz="2200">
                <a:latin typeface="Times New Roman"/>
                <a:ea typeface="+mn-lt"/>
                <a:cs typeface="+mn-lt"/>
              </a:rPr>
              <a:t> images and the validation set has </a:t>
            </a:r>
            <a:r>
              <a:rPr lang="en-US" sz="2200" b="1">
                <a:latin typeface="Times New Roman"/>
                <a:ea typeface="+mn-lt"/>
                <a:cs typeface="+mn-lt"/>
              </a:rPr>
              <a:t>4410</a:t>
            </a:r>
            <a:r>
              <a:rPr lang="en-US" sz="2200">
                <a:latin typeface="Times New Roman"/>
                <a:ea typeface="+mn-lt"/>
                <a:cs typeface="+mn-lt"/>
              </a:rPr>
              <a:t> images.</a:t>
            </a:r>
            <a:endParaRPr lang="en-US" sz="2200" b="1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200">
                <a:latin typeface="Times New Roman"/>
                <a:ea typeface="+mn-lt"/>
                <a:cs typeface="+mn-lt"/>
              </a:rPr>
              <a:t>Train.csv file contains below information about each training image :</a:t>
            </a:r>
            <a:endParaRPr lang="en-US" sz="2200">
              <a:latin typeface="Times New Roman"/>
              <a:cs typeface="Calibri" panose="020F0502020204030204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Width :</a:t>
            </a:r>
            <a:r>
              <a:rPr lang="en-US" sz="2200">
                <a:latin typeface="Times New Roman"/>
                <a:ea typeface="+mn-lt"/>
                <a:cs typeface="+mn-lt"/>
              </a:rPr>
              <a:t> Width of image in number of pixels.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Height :</a:t>
            </a:r>
            <a:r>
              <a:rPr lang="en-US" sz="2200">
                <a:latin typeface="Times New Roman"/>
                <a:ea typeface="+mn-lt"/>
                <a:cs typeface="+mn-lt"/>
              </a:rPr>
              <a:t> Height of image in number of pixels.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Roi.X1 :</a:t>
            </a:r>
            <a:r>
              <a:rPr lang="en-US" sz="2200">
                <a:latin typeface="Times New Roman"/>
                <a:ea typeface="+mn-lt"/>
                <a:cs typeface="+mn-lt"/>
              </a:rPr>
              <a:t> Upper left X-coordinate of the bounding box.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Roi.Y1 :</a:t>
            </a:r>
            <a:r>
              <a:rPr lang="en-US" sz="2200">
                <a:latin typeface="Times New Roman"/>
                <a:ea typeface="+mn-lt"/>
                <a:cs typeface="+mn-lt"/>
              </a:rPr>
              <a:t> Upper left Y-coordinate of the bounding box.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Roi.X2 :</a:t>
            </a:r>
            <a:r>
              <a:rPr lang="en-US" sz="2200">
                <a:latin typeface="Times New Roman"/>
                <a:ea typeface="+mn-lt"/>
                <a:cs typeface="+mn-lt"/>
              </a:rPr>
              <a:t> Lower right X-coordinate of the bounding box.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Roi.Y2 :</a:t>
            </a:r>
            <a:r>
              <a:rPr lang="en-US" sz="2200">
                <a:latin typeface="Times New Roman"/>
                <a:ea typeface="+mn-lt"/>
                <a:cs typeface="+mn-lt"/>
              </a:rPr>
              <a:t> Lower right Y-coordinate of the bounding box.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 err="1">
                <a:latin typeface="Times New Roman"/>
                <a:ea typeface="+mn-lt"/>
                <a:cs typeface="+mn-lt"/>
              </a:rPr>
              <a:t>ClassId</a:t>
            </a:r>
            <a:r>
              <a:rPr lang="en-US" sz="2200" b="1">
                <a:latin typeface="Times New Roman"/>
                <a:ea typeface="+mn-lt"/>
                <a:cs typeface="+mn-lt"/>
              </a:rPr>
              <a:t> </a:t>
            </a:r>
            <a:r>
              <a:rPr lang="en-US" sz="2200">
                <a:latin typeface="Times New Roman"/>
                <a:ea typeface="+mn-lt"/>
                <a:cs typeface="+mn-lt"/>
              </a:rPr>
              <a:t>: Class label of the image. It is an Integer between 0 and 43.</a:t>
            </a:r>
            <a:endParaRPr lang="en-US" sz="2200">
              <a:latin typeface="Times New Roman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2200" b="1">
                <a:latin typeface="Times New Roman"/>
                <a:ea typeface="+mn-lt"/>
                <a:cs typeface="+mn-lt"/>
              </a:rPr>
              <a:t>Path :</a:t>
            </a:r>
            <a:r>
              <a:rPr lang="en-US" sz="2200">
                <a:latin typeface="Times New Roman"/>
                <a:ea typeface="+mn-lt"/>
                <a:cs typeface="+mn-lt"/>
              </a:rPr>
              <a:t> Path where the image is present in the Train folder.</a:t>
            </a:r>
            <a:endParaRPr lang="en-US" sz="2200">
              <a:latin typeface="Times New Roman"/>
              <a:cs typeface="Calibri"/>
            </a:endParaRPr>
          </a:p>
          <a:p>
            <a:pPr algn="just"/>
            <a:endParaRPr lang="en-US" sz="22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1861E-EACC-D316-7473-C9361A74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Workflow: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EC9EA9-A097-A48F-E529-F38AE9280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96003"/>
            <a:ext cx="7188199" cy="48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8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55EC8-C4EB-7FB1-BC97-279D3FBDC245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(2 Layers) Architecture: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C489FC-B2FF-8218-8420-044C8DCF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8" y="2416437"/>
            <a:ext cx="5559480" cy="1876323"/>
          </a:xfrm>
          <a:prstGeom prst="rect">
            <a:avLst/>
          </a:prstGeom>
        </p:spPr>
      </p:pic>
      <p:pic>
        <p:nvPicPr>
          <p:cNvPr id="4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F0DD85C-9765-851D-98AE-D7A7CBE4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78" y="2527997"/>
            <a:ext cx="5135671" cy="3749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DC785-542B-7661-3910-3FF4C9EAD620}"/>
              </a:ext>
            </a:extLst>
          </p:cNvPr>
          <p:cNvSpPr txBox="1"/>
          <p:nvPr/>
        </p:nvSpPr>
        <p:spPr>
          <a:xfrm>
            <a:off x="799578" y="4421687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Times New Roman"/>
                <a:cs typeface="Calibri"/>
              </a:rPr>
              <a:t>Input image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Times New Roman"/>
                <a:cs typeface="Calibri"/>
              </a:rPr>
              <a:t>Kernel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Times New Roman"/>
                <a:cs typeface="Calibri"/>
              </a:rPr>
              <a:t>Stride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Times New Roman"/>
                <a:cs typeface="Calibri"/>
              </a:rPr>
              <a:t>Padding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Times New Roman"/>
                <a:cs typeface="Calibri"/>
              </a:rPr>
              <a:t>Pooling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Times New Roman"/>
                <a:cs typeface="Calibri"/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38766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55EC8-C4EB-7FB1-BC97-279D3FBDC245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(3 Layers) Architecture: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6D956A7-C46F-B6F1-A56C-AE4F1ED2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514" y="2495334"/>
            <a:ext cx="5455917" cy="388734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36DAB5-444B-0B56-73F7-6DE0803F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7" y="3641348"/>
            <a:ext cx="5455917" cy="15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C3D96-8A7A-0075-786F-FD6DC052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VGG-16: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7A4FFF7-B88C-BFCF-DE7E-429F895C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67" y="2475146"/>
            <a:ext cx="5455917" cy="3900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76F1D6B-89B4-B2A7-6F22-2432E86DC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2" y="3741809"/>
            <a:ext cx="5985354" cy="1844642"/>
          </a:xfrm>
        </p:spPr>
      </p:pic>
    </p:spTree>
    <p:extLst>
      <p:ext uri="{BB962C8B-B14F-4D97-AF65-F5344CB8AC3E}">
        <p14:creationId xmlns:p14="http://schemas.microsoft.com/office/powerpoint/2010/main" val="236207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F45058AD30B4D9586340EDABC4DFA" ma:contentTypeVersion="17" ma:contentTypeDescription="Create a new document." ma:contentTypeScope="" ma:versionID="5e4224734c6698db157b736ef522b951">
  <xsd:schema xmlns:xsd="http://www.w3.org/2001/XMLSchema" xmlns:xs="http://www.w3.org/2001/XMLSchema" xmlns:p="http://schemas.microsoft.com/office/2006/metadata/properties" xmlns:ns2="4f3f32d4-0f6f-496e-aafd-79feb4cff271" xmlns:ns3="5a84edb1-8bd4-43be-8ce2-09c98d3fb862" targetNamespace="http://schemas.microsoft.com/office/2006/metadata/properties" ma:root="true" ma:fieldsID="20213e5e3539537dff69e5a1f018404c" ns2:_="" ns3:_="">
    <xsd:import namespace="4f3f32d4-0f6f-496e-aafd-79feb4cff271"/>
    <xsd:import namespace="5a84edb1-8bd4-43be-8ce2-09c98d3fb8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f32d4-0f6f-496e-aafd-79feb4cff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19b1aa7-a448-4dfd-a54d-5cd90d1ed6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4edb1-8bd4-43be-8ce2-09c98d3fb8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892500b2-c9f8-4575-b5df-d24957873a23}" ma:internalName="TaxCatchAll" ma:showField="CatchAllData" ma:web="5a84edb1-8bd4-43be-8ce2-09c98d3fb8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84edb1-8bd4-43be-8ce2-09c98d3fb862" xsi:nil="true"/>
    <lcf76f155ced4ddcb4097134ff3c332f xmlns="4f3f32d4-0f6f-496e-aafd-79feb4cff2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7904B2-87F2-4D89-A839-5ED01FD94576}"/>
</file>

<file path=customXml/itemProps2.xml><?xml version="1.0" encoding="utf-8"?>
<ds:datastoreItem xmlns:ds="http://schemas.openxmlformats.org/officeDocument/2006/customXml" ds:itemID="{8D3109E3-7978-43EA-93A5-604E8931017A}"/>
</file>

<file path=customXml/itemProps3.xml><?xml version="1.0" encoding="utf-8"?>
<ds:datastoreItem xmlns:ds="http://schemas.openxmlformats.org/officeDocument/2006/customXml" ds:itemID="{6C2E96BB-30DE-4E92-99F3-AE5425745B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Traffic Signs Recognition using Deep learning methods</vt:lpstr>
      <vt:lpstr>Contents:</vt:lpstr>
      <vt:lpstr>Problem Statement :</vt:lpstr>
      <vt:lpstr>Introduction:</vt:lpstr>
      <vt:lpstr>Dataset:</vt:lpstr>
      <vt:lpstr>Workflow:</vt:lpstr>
      <vt:lpstr>PowerPoint Presentation</vt:lpstr>
      <vt:lpstr>PowerPoint Presentation</vt:lpstr>
      <vt:lpstr>VGG-16:</vt:lpstr>
      <vt:lpstr>Demo Codes:</vt:lpstr>
      <vt:lpstr>Models Evaluation:</vt:lpstr>
      <vt:lpstr>Results:</vt:lpstr>
      <vt:lpstr>Results:</vt:lpstr>
      <vt:lpstr>Conclusion:</vt:lpstr>
      <vt:lpstr>Future Scope: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57</cp:revision>
  <dcterms:created xsi:type="dcterms:W3CDTF">2022-05-26T06:34:50Z</dcterms:created>
  <dcterms:modified xsi:type="dcterms:W3CDTF">2022-06-03T14:57:46Z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0x010100B8AF45058AD30B4D9586340EDABC4DFA</vt:lpwstr>
  </property>
  <property fmtid="{D5CDD505-2E9C-101B-9397-08002B2CF9AE}" pid="3" name="MediaServiceImageTags">
    <vt:lpwstr/>
  </property>
</Properties>
</file>