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diagrams/drawing2.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60" r:id="rId2"/>
  </p:sldMasterIdLst>
  <p:sldIdLst>
    <p:sldId id="256" r:id="rId3"/>
    <p:sldId id="258" r:id="rId4"/>
    <p:sldId id="259" r:id="rId5"/>
    <p:sldId id="260" r:id="rId6"/>
    <p:sldId id="261" r:id="rId7"/>
    <p:sldId id="263" r:id="rId8"/>
    <p:sldId id="270" r:id="rId9"/>
    <p:sldId id="264" r:id="rId10"/>
    <p:sldId id="265" r:id="rId11"/>
    <p:sldId id="271" r:id="rId12"/>
    <p:sldId id="272" r:id="rId13"/>
    <p:sldId id="266" r:id="rId14"/>
    <p:sldId id="267" r:id="rId15"/>
    <p:sldId id="275" r:id="rId16"/>
    <p:sldId id="262" r:id="rId17"/>
    <p:sldId id="268" r:id="rId18"/>
    <p:sldId id="274" r:id="rId19"/>
    <p:sldId id="269"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30E1D-8987-4A3D-800E-4AA84D8F0AFC}" v="543" dt="2021-11-29T12:13:47.045"/>
    <p1510:client id="{15254C1E-0643-A5F2-CE43-9C915D781F53}" v="47" dt="2021-11-29T13:47:56.466"/>
    <p1510:client id="{1AEC9412-33D4-47D7-50A8-32B26DC3C436}" v="8" dt="2021-12-10T10:31:58.868"/>
    <p1510:client id="{33DF735D-4FAE-A903-76F5-588D588F99AD}" v="23" dt="2021-11-29T16:44:55.250"/>
    <p1510:client id="{74A9BA3E-8C45-E5F5-A4A4-412E35AEED0D}" v="8" dt="2021-11-29T12:21:05.845"/>
    <p1510:client id="{923183E4-FE5E-45D0-0FE9-800163FE6229}" v="23" dt="2021-11-29T16:21:35.352"/>
    <p1510:client id="{A237759E-02FB-962D-1D48-944C848EA132}" v="10" dt="2021-11-29T11:26:53.502"/>
    <p1510:client id="{A6D1F7D0-758C-4F3D-E0F7-38268E6FEAD4}" v="83" dt="2021-11-29T16:46:16.368"/>
    <p1510:client id="{B6E22F1B-B70E-4F64-1AE2-1FEA9FADF01D}" v="247" dt="2021-11-29T14:51:33.341"/>
    <p1510:client id="{BC713E7C-6631-A21E-76CF-A0048301EC24}" v="2" dt="2021-12-10T15:41:05.310"/>
    <p1510:client id="{C2BFB6F9-9889-D789-8407-A3A8217A310F}" v="9" dt="2021-12-01T10:18:44.429"/>
    <p1510:client id="{C30ABB90-651F-F734-75B7-077973525043}" v="3" dt="2021-11-30T06:05:3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CF299-3CEE-4426-8161-9C010C5DAB25}"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1B03C8BF-6DF1-46A7-9BFD-333AD5866E84}">
      <dgm:prSet/>
      <dgm:spPr/>
      <dgm:t>
        <a:bodyPr/>
        <a:lstStyle/>
        <a:p>
          <a:pPr>
            <a:defRPr cap="all"/>
          </a:pPr>
          <a:r>
            <a:rPr lang="en-GB"/>
            <a:t>Introduction</a:t>
          </a:r>
          <a:endParaRPr lang="en-US"/>
        </a:p>
      </dgm:t>
    </dgm:pt>
    <dgm:pt modelId="{8DB58947-C11A-4B6B-9F5B-8B2BF0133B13}" type="parTrans" cxnId="{9BF4A0CF-A411-46BF-BE1F-5711C22455E6}">
      <dgm:prSet/>
      <dgm:spPr/>
      <dgm:t>
        <a:bodyPr/>
        <a:lstStyle/>
        <a:p>
          <a:endParaRPr lang="en-US"/>
        </a:p>
      </dgm:t>
    </dgm:pt>
    <dgm:pt modelId="{716C48F7-B74F-49D2-B489-EFC209B61220}" type="sibTrans" cxnId="{9BF4A0CF-A411-46BF-BE1F-5711C22455E6}">
      <dgm:prSet/>
      <dgm:spPr/>
      <dgm:t>
        <a:bodyPr/>
        <a:lstStyle/>
        <a:p>
          <a:endParaRPr lang="en-US"/>
        </a:p>
      </dgm:t>
    </dgm:pt>
    <dgm:pt modelId="{316AC1AE-7163-4662-BF1C-651E46255349}">
      <dgm:prSet/>
      <dgm:spPr/>
      <dgm:t>
        <a:bodyPr/>
        <a:lstStyle/>
        <a:p>
          <a:pPr>
            <a:defRPr cap="all"/>
          </a:pPr>
          <a:r>
            <a:rPr lang="en-GB"/>
            <a:t>Methodology</a:t>
          </a:r>
          <a:endParaRPr lang="en-US"/>
        </a:p>
      </dgm:t>
    </dgm:pt>
    <dgm:pt modelId="{223321AA-ABED-497C-A3B3-87DF2F19FC5A}" type="parTrans" cxnId="{115D527A-1FC3-40C2-98ED-BFE40EA0623A}">
      <dgm:prSet/>
      <dgm:spPr/>
      <dgm:t>
        <a:bodyPr/>
        <a:lstStyle/>
        <a:p>
          <a:endParaRPr lang="en-US"/>
        </a:p>
      </dgm:t>
    </dgm:pt>
    <dgm:pt modelId="{A18CB6E8-5686-4812-A6CD-2650F4B226FA}" type="sibTrans" cxnId="{115D527A-1FC3-40C2-98ED-BFE40EA0623A}">
      <dgm:prSet/>
      <dgm:spPr/>
      <dgm:t>
        <a:bodyPr/>
        <a:lstStyle/>
        <a:p>
          <a:endParaRPr lang="en-US"/>
        </a:p>
      </dgm:t>
    </dgm:pt>
    <dgm:pt modelId="{5E9AD7F1-8D80-4925-96B5-BA463DD6391F}">
      <dgm:prSet/>
      <dgm:spPr/>
      <dgm:t>
        <a:bodyPr/>
        <a:lstStyle/>
        <a:p>
          <a:pPr>
            <a:defRPr cap="all"/>
          </a:pPr>
          <a:r>
            <a:rPr lang="en-GB"/>
            <a:t>Implementation</a:t>
          </a:r>
          <a:endParaRPr lang="en-US"/>
        </a:p>
      </dgm:t>
    </dgm:pt>
    <dgm:pt modelId="{ECC43141-D500-4F43-9153-2BB1F2ADBD21}" type="parTrans" cxnId="{C9DB1904-7029-45C9-8252-2BFD8EAC6F50}">
      <dgm:prSet/>
      <dgm:spPr/>
      <dgm:t>
        <a:bodyPr/>
        <a:lstStyle/>
        <a:p>
          <a:endParaRPr lang="en-US"/>
        </a:p>
      </dgm:t>
    </dgm:pt>
    <dgm:pt modelId="{BB12C43E-9F24-43F4-8BAC-CF05FAD099F5}" type="sibTrans" cxnId="{C9DB1904-7029-45C9-8252-2BFD8EAC6F50}">
      <dgm:prSet/>
      <dgm:spPr/>
      <dgm:t>
        <a:bodyPr/>
        <a:lstStyle/>
        <a:p>
          <a:endParaRPr lang="en-US"/>
        </a:p>
      </dgm:t>
    </dgm:pt>
    <dgm:pt modelId="{3486025C-0A95-4942-A2D0-F137A5286AAD}">
      <dgm:prSet/>
      <dgm:spPr/>
      <dgm:t>
        <a:bodyPr/>
        <a:lstStyle/>
        <a:p>
          <a:pPr>
            <a:defRPr cap="all"/>
          </a:pPr>
          <a:r>
            <a:rPr lang="en-GB"/>
            <a:t>Results</a:t>
          </a:r>
          <a:endParaRPr lang="en-US"/>
        </a:p>
      </dgm:t>
    </dgm:pt>
    <dgm:pt modelId="{1B9BCE8D-4771-4848-A5CD-A27FFC810561}" type="parTrans" cxnId="{C27CBD72-17C7-4121-A31F-8E3A57BF86BC}">
      <dgm:prSet/>
      <dgm:spPr/>
      <dgm:t>
        <a:bodyPr/>
        <a:lstStyle/>
        <a:p>
          <a:endParaRPr lang="en-US"/>
        </a:p>
      </dgm:t>
    </dgm:pt>
    <dgm:pt modelId="{D854C5D6-D6DC-4694-B2CA-FDD0BB55D167}" type="sibTrans" cxnId="{C27CBD72-17C7-4121-A31F-8E3A57BF86BC}">
      <dgm:prSet/>
      <dgm:spPr/>
      <dgm:t>
        <a:bodyPr/>
        <a:lstStyle/>
        <a:p>
          <a:endParaRPr lang="en-US"/>
        </a:p>
      </dgm:t>
    </dgm:pt>
    <dgm:pt modelId="{6D4DDDDE-DA74-4FBE-B0C8-5EC9094B62D0}" type="pres">
      <dgm:prSet presAssocID="{D88CF299-3CEE-4426-8161-9C010C5DAB25}" presName="root" presStyleCnt="0">
        <dgm:presLayoutVars>
          <dgm:dir/>
          <dgm:resizeHandles val="exact"/>
        </dgm:presLayoutVars>
      </dgm:prSet>
      <dgm:spPr/>
    </dgm:pt>
    <dgm:pt modelId="{C4C0223A-FCAD-41F1-86D6-E6964A51698F}" type="pres">
      <dgm:prSet presAssocID="{1B03C8BF-6DF1-46A7-9BFD-333AD5866E84}" presName="compNode" presStyleCnt="0"/>
      <dgm:spPr/>
    </dgm:pt>
    <dgm:pt modelId="{34B32E87-AD19-41C7-87F3-F714764DBD9C}" type="pres">
      <dgm:prSet presAssocID="{1B03C8BF-6DF1-46A7-9BFD-333AD5866E84}" presName="iconBgRect" presStyleLbl="bgShp" presStyleIdx="0" presStyleCnt="4"/>
      <dgm:spPr/>
    </dgm:pt>
    <dgm:pt modelId="{AC103D01-1AAC-48AF-BDB9-6C586F522625}" type="pres">
      <dgm:prSet presAssocID="{1B03C8BF-6DF1-46A7-9BFD-333AD5866E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0ADABAB-97A8-4CDA-9BCE-533F0B477317}" type="pres">
      <dgm:prSet presAssocID="{1B03C8BF-6DF1-46A7-9BFD-333AD5866E84}" presName="spaceRect" presStyleCnt="0"/>
      <dgm:spPr/>
    </dgm:pt>
    <dgm:pt modelId="{C2D6C8E4-0170-44DF-8CE7-57E602CA4358}" type="pres">
      <dgm:prSet presAssocID="{1B03C8BF-6DF1-46A7-9BFD-333AD5866E84}" presName="textRect" presStyleLbl="revTx" presStyleIdx="0" presStyleCnt="4">
        <dgm:presLayoutVars>
          <dgm:chMax val="1"/>
          <dgm:chPref val="1"/>
        </dgm:presLayoutVars>
      </dgm:prSet>
      <dgm:spPr/>
    </dgm:pt>
    <dgm:pt modelId="{6CC635ED-0ED0-43F4-8AE2-3054F758382D}" type="pres">
      <dgm:prSet presAssocID="{716C48F7-B74F-49D2-B489-EFC209B61220}" presName="sibTrans" presStyleCnt="0"/>
      <dgm:spPr/>
    </dgm:pt>
    <dgm:pt modelId="{F6E24C1C-FF43-45AC-B035-7B515234B5BA}" type="pres">
      <dgm:prSet presAssocID="{316AC1AE-7163-4662-BF1C-651E46255349}" presName="compNode" presStyleCnt="0"/>
      <dgm:spPr/>
    </dgm:pt>
    <dgm:pt modelId="{D13E6B87-EAE1-4A1B-B409-B8F7EB856FC4}" type="pres">
      <dgm:prSet presAssocID="{316AC1AE-7163-4662-BF1C-651E46255349}" presName="iconBgRect" presStyleLbl="bgShp" presStyleIdx="1" presStyleCnt="4"/>
      <dgm:spPr/>
    </dgm:pt>
    <dgm:pt modelId="{10966FC7-0868-4C10-85EE-4FF8F585CC5A}" type="pres">
      <dgm:prSet presAssocID="{316AC1AE-7163-4662-BF1C-651E462553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rolment"/>
        </a:ext>
      </dgm:extLst>
    </dgm:pt>
    <dgm:pt modelId="{B13FCCEE-723B-4BF2-A2A8-EE8D8454C998}" type="pres">
      <dgm:prSet presAssocID="{316AC1AE-7163-4662-BF1C-651E46255349}" presName="spaceRect" presStyleCnt="0"/>
      <dgm:spPr/>
    </dgm:pt>
    <dgm:pt modelId="{060C0D2B-A90B-45FC-A141-A4310D3E76F0}" type="pres">
      <dgm:prSet presAssocID="{316AC1AE-7163-4662-BF1C-651E46255349}" presName="textRect" presStyleLbl="revTx" presStyleIdx="1" presStyleCnt="4">
        <dgm:presLayoutVars>
          <dgm:chMax val="1"/>
          <dgm:chPref val="1"/>
        </dgm:presLayoutVars>
      </dgm:prSet>
      <dgm:spPr/>
    </dgm:pt>
    <dgm:pt modelId="{CC19E28C-44A7-4A73-8DC1-CA28CF93F8FA}" type="pres">
      <dgm:prSet presAssocID="{A18CB6E8-5686-4812-A6CD-2650F4B226FA}" presName="sibTrans" presStyleCnt="0"/>
      <dgm:spPr/>
    </dgm:pt>
    <dgm:pt modelId="{283F0192-FD7C-4BF3-991C-4FC97D9ABDC8}" type="pres">
      <dgm:prSet presAssocID="{5E9AD7F1-8D80-4925-96B5-BA463DD6391F}" presName="compNode" presStyleCnt="0"/>
      <dgm:spPr/>
    </dgm:pt>
    <dgm:pt modelId="{D480AB20-F33B-4272-8F8A-478A030585D6}" type="pres">
      <dgm:prSet presAssocID="{5E9AD7F1-8D80-4925-96B5-BA463DD6391F}" presName="iconBgRect" presStyleLbl="bgShp" presStyleIdx="2" presStyleCnt="4"/>
      <dgm:spPr/>
    </dgm:pt>
    <dgm:pt modelId="{DAEC90D7-1764-4774-9BCC-01AA4B996D73}" type="pres">
      <dgm:prSet presAssocID="{5E9AD7F1-8D80-4925-96B5-BA463DD639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dule Event Action"/>
        </a:ext>
      </dgm:extLst>
    </dgm:pt>
    <dgm:pt modelId="{69D45D78-0539-4988-B563-1564F1FFF34F}" type="pres">
      <dgm:prSet presAssocID="{5E9AD7F1-8D80-4925-96B5-BA463DD6391F}" presName="spaceRect" presStyleCnt="0"/>
      <dgm:spPr/>
    </dgm:pt>
    <dgm:pt modelId="{2C976263-D140-4FED-B112-258E982E9DD3}" type="pres">
      <dgm:prSet presAssocID="{5E9AD7F1-8D80-4925-96B5-BA463DD6391F}" presName="textRect" presStyleLbl="revTx" presStyleIdx="2" presStyleCnt="4">
        <dgm:presLayoutVars>
          <dgm:chMax val="1"/>
          <dgm:chPref val="1"/>
        </dgm:presLayoutVars>
      </dgm:prSet>
      <dgm:spPr/>
    </dgm:pt>
    <dgm:pt modelId="{CBB4CFA8-7905-4E52-A087-A9888F9E40C1}" type="pres">
      <dgm:prSet presAssocID="{BB12C43E-9F24-43F4-8BAC-CF05FAD099F5}" presName="sibTrans" presStyleCnt="0"/>
      <dgm:spPr/>
    </dgm:pt>
    <dgm:pt modelId="{CD6852BD-EF26-405F-8DC5-E938C402F6F0}" type="pres">
      <dgm:prSet presAssocID="{3486025C-0A95-4942-A2D0-F137A5286AAD}" presName="compNode" presStyleCnt="0"/>
      <dgm:spPr/>
    </dgm:pt>
    <dgm:pt modelId="{8BAC4346-D76D-4984-A89B-4F4869AA8681}" type="pres">
      <dgm:prSet presAssocID="{3486025C-0A95-4942-A2D0-F137A5286AAD}" presName="iconBgRect" presStyleLbl="bgShp" presStyleIdx="3" presStyleCnt="4"/>
      <dgm:spPr/>
    </dgm:pt>
    <dgm:pt modelId="{EEA66475-EDB2-4BB1-9FDD-E5687F694095}" type="pres">
      <dgm:prSet presAssocID="{3486025C-0A95-4942-A2D0-F137A5286A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9A42B6C6-F74C-412D-A98E-A507B0E67999}" type="pres">
      <dgm:prSet presAssocID="{3486025C-0A95-4942-A2D0-F137A5286AAD}" presName="spaceRect" presStyleCnt="0"/>
      <dgm:spPr/>
    </dgm:pt>
    <dgm:pt modelId="{44E6A895-3190-4940-BA14-8F1FD420B2FC}" type="pres">
      <dgm:prSet presAssocID="{3486025C-0A95-4942-A2D0-F137A5286AAD}" presName="textRect" presStyleLbl="revTx" presStyleIdx="3" presStyleCnt="4">
        <dgm:presLayoutVars>
          <dgm:chMax val="1"/>
          <dgm:chPref val="1"/>
        </dgm:presLayoutVars>
      </dgm:prSet>
      <dgm:spPr/>
    </dgm:pt>
  </dgm:ptLst>
  <dgm:cxnLst>
    <dgm:cxn modelId="{C9DB1904-7029-45C9-8252-2BFD8EAC6F50}" srcId="{D88CF299-3CEE-4426-8161-9C010C5DAB25}" destId="{5E9AD7F1-8D80-4925-96B5-BA463DD6391F}" srcOrd="2" destOrd="0" parTransId="{ECC43141-D500-4F43-9153-2BB1F2ADBD21}" sibTransId="{BB12C43E-9F24-43F4-8BAC-CF05FAD099F5}"/>
    <dgm:cxn modelId="{C27CBD72-17C7-4121-A31F-8E3A57BF86BC}" srcId="{D88CF299-3CEE-4426-8161-9C010C5DAB25}" destId="{3486025C-0A95-4942-A2D0-F137A5286AAD}" srcOrd="3" destOrd="0" parTransId="{1B9BCE8D-4771-4848-A5CD-A27FFC810561}" sibTransId="{D854C5D6-D6DC-4694-B2CA-FDD0BB55D167}"/>
    <dgm:cxn modelId="{115D527A-1FC3-40C2-98ED-BFE40EA0623A}" srcId="{D88CF299-3CEE-4426-8161-9C010C5DAB25}" destId="{316AC1AE-7163-4662-BF1C-651E46255349}" srcOrd="1" destOrd="0" parTransId="{223321AA-ABED-497C-A3B3-87DF2F19FC5A}" sibTransId="{A18CB6E8-5686-4812-A6CD-2650F4B226FA}"/>
    <dgm:cxn modelId="{DDBB575A-70CB-436E-9856-40931C2F58CD}" type="presOf" srcId="{3486025C-0A95-4942-A2D0-F137A5286AAD}" destId="{44E6A895-3190-4940-BA14-8F1FD420B2FC}" srcOrd="0" destOrd="0" presId="urn:microsoft.com/office/officeart/2018/5/layout/IconCircleLabelList"/>
    <dgm:cxn modelId="{FBFEB2C1-D8BA-4849-BCF2-CF2A442C6BB6}" type="presOf" srcId="{316AC1AE-7163-4662-BF1C-651E46255349}" destId="{060C0D2B-A90B-45FC-A141-A4310D3E76F0}" srcOrd="0" destOrd="0" presId="urn:microsoft.com/office/officeart/2018/5/layout/IconCircleLabelList"/>
    <dgm:cxn modelId="{43CA0AC9-01CD-4B4A-AE12-BF19F810BE11}" type="presOf" srcId="{D88CF299-3CEE-4426-8161-9C010C5DAB25}" destId="{6D4DDDDE-DA74-4FBE-B0C8-5EC9094B62D0}" srcOrd="0" destOrd="0" presId="urn:microsoft.com/office/officeart/2018/5/layout/IconCircleLabelList"/>
    <dgm:cxn modelId="{9BF4A0CF-A411-46BF-BE1F-5711C22455E6}" srcId="{D88CF299-3CEE-4426-8161-9C010C5DAB25}" destId="{1B03C8BF-6DF1-46A7-9BFD-333AD5866E84}" srcOrd="0" destOrd="0" parTransId="{8DB58947-C11A-4B6B-9F5B-8B2BF0133B13}" sibTransId="{716C48F7-B74F-49D2-B489-EFC209B61220}"/>
    <dgm:cxn modelId="{B3D62ED3-1284-4F51-961F-79BA544786E2}" type="presOf" srcId="{5E9AD7F1-8D80-4925-96B5-BA463DD6391F}" destId="{2C976263-D140-4FED-B112-258E982E9DD3}" srcOrd="0" destOrd="0" presId="urn:microsoft.com/office/officeart/2018/5/layout/IconCircleLabelList"/>
    <dgm:cxn modelId="{F16103EF-CCC5-4C3E-9DAF-D0EC2DA1C26A}" type="presOf" srcId="{1B03C8BF-6DF1-46A7-9BFD-333AD5866E84}" destId="{C2D6C8E4-0170-44DF-8CE7-57E602CA4358}" srcOrd="0" destOrd="0" presId="urn:microsoft.com/office/officeart/2018/5/layout/IconCircleLabelList"/>
    <dgm:cxn modelId="{7CB59A88-BD89-47C1-8A58-DECE51DF2EC9}" type="presParOf" srcId="{6D4DDDDE-DA74-4FBE-B0C8-5EC9094B62D0}" destId="{C4C0223A-FCAD-41F1-86D6-E6964A51698F}" srcOrd="0" destOrd="0" presId="urn:microsoft.com/office/officeart/2018/5/layout/IconCircleLabelList"/>
    <dgm:cxn modelId="{FBA5F197-E837-4B46-8D6C-343C7C9C2235}" type="presParOf" srcId="{C4C0223A-FCAD-41F1-86D6-E6964A51698F}" destId="{34B32E87-AD19-41C7-87F3-F714764DBD9C}" srcOrd="0" destOrd="0" presId="urn:microsoft.com/office/officeart/2018/5/layout/IconCircleLabelList"/>
    <dgm:cxn modelId="{3D84E6EA-DCE5-4341-BF84-7E290A71B5B2}" type="presParOf" srcId="{C4C0223A-FCAD-41F1-86D6-E6964A51698F}" destId="{AC103D01-1AAC-48AF-BDB9-6C586F522625}" srcOrd="1" destOrd="0" presId="urn:microsoft.com/office/officeart/2018/5/layout/IconCircleLabelList"/>
    <dgm:cxn modelId="{39A99B23-0ED9-461A-9DDF-B38E6D1554C7}" type="presParOf" srcId="{C4C0223A-FCAD-41F1-86D6-E6964A51698F}" destId="{80ADABAB-97A8-4CDA-9BCE-533F0B477317}" srcOrd="2" destOrd="0" presId="urn:microsoft.com/office/officeart/2018/5/layout/IconCircleLabelList"/>
    <dgm:cxn modelId="{B9D8BD7C-376F-48E0-846C-22898DC9151D}" type="presParOf" srcId="{C4C0223A-FCAD-41F1-86D6-E6964A51698F}" destId="{C2D6C8E4-0170-44DF-8CE7-57E602CA4358}" srcOrd="3" destOrd="0" presId="urn:microsoft.com/office/officeart/2018/5/layout/IconCircleLabelList"/>
    <dgm:cxn modelId="{500DFC2D-D250-4336-AB01-A84120196A0B}" type="presParOf" srcId="{6D4DDDDE-DA74-4FBE-B0C8-5EC9094B62D0}" destId="{6CC635ED-0ED0-43F4-8AE2-3054F758382D}" srcOrd="1" destOrd="0" presId="urn:microsoft.com/office/officeart/2018/5/layout/IconCircleLabelList"/>
    <dgm:cxn modelId="{3FB9D902-DA61-4240-A66A-931C7CB6FC11}" type="presParOf" srcId="{6D4DDDDE-DA74-4FBE-B0C8-5EC9094B62D0}" destId="{F6E24C1C-FF43-45AC-B035-7B515234B5BA}" srcOrd="2" destOrd="0" presId="urn:microsoft.com/office/officeart/2018/5/layout/IconCircleLabelList"/>
    <dgm:cxn modelId="{66B5E63B-524B-45C4-834C-8C3CFC434A02}" type="presParOf" srcId="{F6E24C1C-FF43-45AC-B035-7B515234B5BA}" destId="{D13E6B87-EAE1-4A1B-B409-B8F7EB856FC4}" srcOrd="0" destOrd="0" presId="urn:microsoft.com/office/officeart/2018/5/layout/IconCircleLabelList"/>
    <dgm:cxn modelId="{872B0345-4027-4673-80A1-8BA2E52CC0C1}" type="presParOf" srcId="{F6E24C1C-FF43-45AC-B035-7B515234B5BA}" destId="{10966FC7-0868-4C10-85EE-4FF8F585CC5A}" srcOrd="1" destOrd="0" presId="urn:microsoft.com/office/officeart/2018/5/layout/IconCircleLabelList"/>
    <dgm:cxn modelId="{7C124135-6B9E-4F0C-A5D3-C54C9364DE79}" type="presParOf" srcId="{F6E24C1C-FF43-45AC-B035-7B515234B5BA}" destId="{B13FCCEE-723B-4BF2-A2A8-EE8D8454C998}" srcOrd="2" destOrd="0" presId="urn:microsoft.com/office/officeart/2018/5/layout/IconCircleLabelList"/>
    <dgm:cxn modelId="{56DEF5A5-1677-4D07-9069-08F6841F2D21}" type="presParOf" srcId="{F6E24C1C-FF43-45AC-B035-7B515234B5BA}" destId="{060C0D2B-A90B-45FC-A141-A4310D3E76F0}" srcOrd="3" destOrd="0" presId="urn:microsoft.com/office/officeart/2018/5/layout/IconCircleLabelList"/>
    <dgm:cxn modelId="{4EC8EA0B-E79F-487E-8CD9-CB5D6775F1C9}" type="presParOf" srcId="{6D4DDDDE-DA74-4FBE-B0C8-5EC9094B62D0}" destId="{CC19E28C-44A7-4A73-8DC1-CA28CF93F8FA}" srcOrd="3" destOrd="0" presId="urn:microsoft.com/office/officeart/2018/5/layout/IconCircleLabelList"/>
    <dgm:cxn modelId="{946D53E5-97DF-475B-8262-892D29980CC3}" type="presParOf" srcId="{6D4DDDDE-DA74-4FBE-B0C8-5EC9094B62D0}" destId="{283F0192-FD7C-4BF3-991C-4FC97D9ABDC8}" srcOrd="4" destOrd="0" presId="urn:microsoft.com/office/officeart/2018/5/layout/IconCircleLabelList"/>
    <dgm:cxn modelId="{A040B34B-322A-4126-83BA-620F89DBFF79}" type="presParOf" srcId="{283F0192-FD7C-4BF3-991C-4FC97D9ABDC8}" destId="{D480AB20-F33B-4272-8F8A-478A030585D6}" srcOrd="0" destOrd="0" presId="urn:microsoft.com/office/officeart/2018/5/layout/IconCircleLabelList"/>
    <dgm:cxn modelId="{7C0DDEB6-521C-4579-90B4-26F8AE5094A0}" type="presParOf" srcId="{283F0192-FD7C-4BF3-991C-4FC97D9ABDC8}" destId="{DAEC90D7-1764-4774-9BCC-01AA4B996D73}" srcOrd="1" destOrd="0" presId="urn:microsoft.com/office/officeart/2018/5/layout/IconCircleLabelList"/>
    <dgm:cxn modelId="{DE8F792E-18A9-4CD2-8AC4-B2455BD89396}" type="presParOf" srcId="{283F0192-FD7C-4BF3-991C-4FC97D9ABDC8}" destId="{69D45D78-0539-4988-B563-1564F1FFF34F}" srcOrd="2" destOrd="0" presId="urn:microsoft.com/office/officeart/2018/5/layout/IconCircleLabelList"/>
    <dgm:cxn modelId="{412CFAB1-CFDF-4937-A710-A670EC86FFBC}" type="presParOf" srcId="{283F0192-FD7C-4BF3-991C-4FC97D9ABDC8}" destId="{2C976263-D140-4FED-B112-258E982E9DD3}" srcOrd="3" destOrd="0" presId="urn:microsoft.com/office/officeart/2018/5/layout/IconCircleLabelList"/>
    <dgm:cxn modelId="{23B0EF09-252B-40A7-ABA4-A9F5C8C84576}" type="presParOf" srcId="{6D4DDDDE-DA74-4FBE-B0C8-5EC9094B62D0}" destId="{CBB4CFA8-7905-4E52-A087-A9888F9E40C1}" srcOrd="5" destOrd="0" presId="urn:microsoft.com/office/officeart/2018/5/layout/IconCircleLabelList"/>
    <dgm:cxn modelId="{DF3D62E5-5826-4956-A9E8-2CF2CF3B3BE4}" type="presParOf" srcId="{6D4DDDDE-DA74-4FBE-B0C8-5EC9094B62D0}" destId="{CD6852BD-EF26-405F-8DC5-E938C402F6F0}" srcOrd="6" destOrd="0" presId="urn:microsoft.com/office/officeart/2018/5/layout/IconCircleLabelList"/>
    <dgm:cxn modelId="{1229CDAF-0DF4-4ED7-B665-5E12B2861F4A}" type="presParOf" srcId="{CD6852BD-EF26-405F-8DC5-E938C402F6F0}" destId="{8BAC4346-D76D-4984-A89B-4F4869AA8681}" srcOrd="0" destOrd="0" presId="urn:microsoft.com/office/officeart/2018/5/layout/IconCircleLabelList"/>
    <dgm:cxn modelId="{4FE8FF8B-B188-4238-A818-6E2B97C24C1F}" type="presParOf" srcId="{CD6852BD-EF26-405F-8DC5-E938C402F6F0}" destId="{EEA66475-EDB2-4BB1-9FDD-E5687F694095}" srcOrd="1" destOrd="0" presId="urn:microsoft.com/office/officeart/2018/5/layout/IconCircleLabelList"/>
    <dgm:cxn modelId="{D8434990-2D19-45D2-A3EA-F80D3A7E64D0}" type="presParOf" srcId="{CD6852BD-EF26-405F-8DC5-E938C402F6F0}" destId="{9A42B6C6-F74C-412D-A98E-A507B0E67999}" srcOrd="2" destOrd="0" presId="urn:microsoft.com/office/officeart/2018/5/layout/IconCircleLabelList"/>
    <dgm:cxn modelId="{DDAB3245-416A-4550-A6C6-F7463D4D134D}" type="presParOf" srcId="{CD6852BD-EF26-405F-8DC5-E938C402F6F0}" destId="{44E6A895-3190-4940-BA14-8F1FD420B2F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82D482-7294-4CCE-BA9A-D75EB6FD985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3DB849A-5813-4037-90FB-9AB13F0C4EEC}">
      <dgm:prSet/>
      <dgm:spPr/>
      <dgm:t>
        <a:bodyPr/>
        <a:lstStyle/>
        <a:p>
          <a:r>
            <a:rPr lang="en-GB"/>
            <a:t>Cancer is the most prevalent terminal disease globally and lung cancer is the second most common cancer in both men and women.</a:t>
          </a:r>
          <a:endParaRPr lang="en-US"/>
        </a:p>
      </dgm:t>
    </dgm:pt>
    <dgm:pt modelId="{C0424F5B-6796-49D3-B2A4-AA15D634C6B2}" type="parTrans" cxnId="{6A4D48EC-9445-4D8B-8B45-F3F2983BB621}">
      <dgm:prSet/>
      <dgm:spPr/>
      <dgm:t>
        <a:bodyPr/>
        <a:lstStyle/>
        <a:p>
          <a:endParaRPr lang="en-US"/>
        </a:p>
      </dgm:t>
    </dgm:pt>
    <dgm:pt modelId="{88D951F1-EAA3-44BD-926F-3AFFFF82B611}" type="sibTrans" cxnId="{6A4D48EC-9445-4D8B-8B45-F3F2983BB621}">
      <dgm:prSet/>
      <dgm:spPr/>
      <dgm:t>
        <a:bodyPr/>
        <a:lstStyle/>
        <a:p>
          <a:endParaRPr lang="en-US"/>
        </a:p>
      </dgm:t>
    </dgm:pt>
    <dgm:pt modelId="{D72B5193-9E0A-4011-A5E8-69D732F2F136}">
      <dgm:prSet/>
      <dgm:spPr/>
      <dgm:t>
        <a:bodyPr/>
        <a:lstStyle/>
        <a:p>
          <a:r>
            <a:rPr lang="en-GB"/>
            <a:t>About 13% of new cancers are lung cancer, accounting for an estimated 10.6 million deaths in 2020.</a:t>
          </a:r>
          <a:endParaRPr lang="en-US"/>
        </a:p>
      </dgm:t>
    </dgm:pt>
    <dgm:pt modelId="{FDB5336F-1525-4028-82B1-570E6551B539}" type="parTrans" cxnId="{984E06BF-F33A-4F93-8393-ACE92D36BD18}">
      <dgm:prSet/>
      <dgm:spPr/>
      <dgm:t>
        <a:bodyPr/>
        <a:lstStyle/>
        <a:p>
          <a:endParaRPr lang="en-US"/>
        </a:p>
      </dgm:t>
    </dgm:pt>
    <dgm:pt modelId="{C5058672-B0C0-4E68-98EE-406B1F6EDD2F}" type="sibTrans" cxnId="{984E06BF-F33A-4F93-8393-ACE92D36BD18}">
      <dgm:prSet/>
      <dgm:spPr/>
      <dgm:t>
        <a:bodyPr/>
        <a:lstStyle/>
        <a:p>
          <a:endParaRPr lang="en-US"/>
        </a:p>
      </dgm:t>
    </dgm:pt>
    <dgm:pt modelId="{8D06390D-3C83-4A25-B621-460D2A1A4936}">
      <dgm:prSet/>
      <dgm:spPr/>
      <dgm:t>
        <a:bodyPr/>
        <a:lstStyle/>
        <a:p>
          <a:r>
            <a:rPr lang="en-GB"/>
            <a:t>In recent years, the people showing the symptoms of lung cancer can be detected by a test is known as a CT scan </a:t>
          </a:r>
          <a:endParaRPr lang="en-US"/>
        </a:p>
      </dgm:t>
    </dgm:pt>
    <dgm:pt modelId="{A40364F3-9523-40E8-ACC1-5AB3CC9CEE04}" type="parTrans" cxnId="{E638B74E-CF5A-444F-9406-6FE266EE3D99}">
      <dgm:prSet/>
      <dgm:spPr/>
      <dgm:t>
        <a:bodyPr/>
        <a:lstStyle/>
        <a:p>
          <a:endParaRPr lang="en-US"/>
        </a:p>
      </dgm:t>
    </dgm:pt>
    <dgm:pt modelId="{22994CB7-35D7-49BA-869E-123010866DD7}" type="sibTrans" cxnId="{E638B74E-CF5A-444F-9406-6FE266EE3D99}">
      <dgm:prSet/>
      <dgm:spPr/>
      <dgm:t>
        <a:bodyPr/>
        <a:lstStyle/>
        <a:p>
          <a:endParaRPr lang="en-US"/>
        </a:p>
      </dgm:t>
    </dgm:pt>
    <dgm:pt modelId="{5EB3135F-9B57-4897-9B85-1A039111DEEF}">
      <dgm:prSet/>
      <dgm:spPr/>
      <dgm:t>
        <a:bodyPr/>
        <a:lstStyle/>
        <a:p>
          <a:r>
            <a:rPr lang="en-GB"/>
            <a:t>CT scanner takes many detailed pictures or images of the internal organ which are combined by computer into the image of slices of the part of the body in which few nodules or the non-pathological structures</a:t>
          </a:r>
          <a:endParaRPr lang="en-US"/>
        </a:p>
      </dgm:t>
    </dgm:pt>
    <dgm:pt modelId="{895B9B59-D7A2-4B22-984F-ADD6FF4947A0}" type="parTrans" cxnId="{A47333C4-E20D-48F6-9226-410A4519E90C}">
      <dgm:prSet/>
      <dgm:spPr/>
      <dgm:t>
        <a:bodyPr/>
        <a:lstStyle/>
        <a:p>
          <a:endParaRPr lang="en-US"/>
        </a:p>
      </dgm:t>
    </dgm:pt>
    <dgm:pt modelId="{12DD5C34-0F0B-4520-A906-D3D93E525397}" type="sibTrans" cxnId="{A47333C4-E20D-48F6-9226-410A4519E90C}">
      <dgm:prSet/>
      <dgm:spPr/>
      <dgm:t>
        <a:bodyPr/>
        <a:lstStyle/>
        <a:p>
          <a:endParaRPr lang="en-US"/>
        </a:p>
      </dgm:t>
    </dgm:pt>
    <dgm:pt modelId="{CEE9E76A-53DA-482C-9AD0-5FAB3BE92453}" type="pres">
      <dgm:prSet presAssocID="{5B82D482-7294-4CCE-BA9A-D75EB6FD9857}" presName="vert0" presStyleCnt="0">
        <dgm:presLayoutVars>
          <dgm:dir/>
          <dgm:animOne val="branch"/>
          <dgm:animLvl val="lvl"/>
        </dgm:presLayoutVars>
      </dgm:prSet>
      <dgm:spPr/>
    </dgm:pt>
    <dgm:pt modelId="{C68B2F8F-4532-4B57-B586-6C8DDAFE9285}" type="pres">
      <dgm:prSet presAssocID="{83DB849A-5813-4037-90FB-9AB13F0C4EEC}" presName="thickLine" presStyleLbl="alignNode1" presStyleIdx="0" presStyleCnt="4"/>
      <dgm:spPr/>
    </dgm:pt>
    <dgm:pt modelId="{CCC7C558-A3DB-4B77-BF7B-8787D1AEF4D5}" type="pres">
      <dgm:prSet presAssocID="{83DB849A-5813-4037-90FB-9AB13F0C4EEC}" presName="horz1" presStyleCnt="0"/>
      <dgm:spPr/>
    </dgm:pt>
    <dgm:pt modelId="{9E30C45F-C824-4B6A-86CE-A3DE72C33E15}" type="pres">
      <dgm:prSet presAssocID="{83DB849A-5813-4037-90FB-9AB13F0C4EEC}" presName="tx1" presStyleLbl="revTx" presStyleIdx="0" presStyleCnt="4"/>
      <dgm:spPr/>
    </dgm:pt>
    <dgm:pt modelId="{16DCC8C9-D087-4110-97D7-6A272764D3B7}" type="pres">
      <dgm:prSet presAssocID="{83DB849A-5813-4037-90FB-9AB13F0C4EEC}" presName="vert1" presStyleCnt="0"/>
      <dgm:spPr/>
    </dgm:pt>
    <dgm:pt modelId="{501957E1-1637-40F4-A668-ABA78D5AF9B5}" type="pres">
      <dgm:prSet presAssocID="{D72B5193-9E0A-4011-A5E8-69D732F2F136}" presName="thickLine" presStyleLbl="alignNode1" presStyleIdx="1" presStyleCnt="4"/>
      <dgm:spPr/>
    </dgm:pt>
    <dgm:pt modelId="{873107FC-DC47-4EE9-AFE1-E2A4D5870FD5}" type="pres">
      <dgm:prSet presAssocID="{D72B5193-9E0A-4011-A5E8-69D732F2F136}" presName="horz1" presStyleCnt="0"/>
      <dgm:spPr/>
    </dgm:pt>
    <dgm:pt modelId="{ABD7DFA5-6CCB-4BB7-8062-203311C91BEA}" type="pres">
      <dgm:prSet presAssocID="{D72B5193-9E0A-4011-A5E8-69D732F2F136}" presName="tx1" presStyleLbl="revTx" presStyleIdx="1" presStyleCnt="4"/>
      <dgm:spPr/>
    </dgm:pt>
    <dgm:pt modelId="{EB8E6EF7-2AEC-4175-906F-8A3682248FF1}" type="pres">
      <dgm:prSet presAssocID="{D72B5193-9E0A-4011-A5E8-69D732F2F136}" presName="vert1" presStyleCnt="0"/>
      <dgm:spPr/>
    </dgm:pt>
    <dgm:pt modelId="{EB65E2A6-7C60-4BF0-A9C4-7613515259A9}" type="pres">
      <dgm:prSet presAssocID="{8D06390D-3C83-4A25-B621-460D2A1A4936}" presName="thickLine" presStyleLbl="alignNode1" presStyleIdx="2" presStyleCnt="4"/>
      <dgm:spPr/>
    </dgm:pt>
    <dgm:pt modelId="{ED4E0C60-2D82-4131-AAC6-1D021FC99B3E}" type="pres">
      <dgm:prSet presAssocID="{8D06390D-3C83-4A25-B621-460D2A1A4936}" presName="horz1" presStyleCnt="0"/>
      <dgm:spPr/>
    </dgm:pt>
    <dgm:pt modelId="{D8F00016-A98C-4C2D-B0DD-0F5DBF5022CF}" type="pres">
      <dgm:prSet presAssocID="{8D06390D-3C83-4A25-B621-460D2A1A4936}" presName="tx1" presStyleLbl="revTx" presStyleIdx="2" presStyleCnt="4"/>
      <dgm:spPr/>
    </dgm:pt>
    <dgm:pt modelId="{A20CAA0F-38CB-4AB3-B0F8-C4C28E727620}" type="pres">
      <dgm:prSet presAssocID="{8D06390D-3C83-4A25-B621-460D2A1A4936}" presName="vert1" presStyleCnt="0"/>
      <dgm:spPr/>
    </dgm:pt>
    <dgm:pt modelId="{1CEA4F24-74FA-411D-92DF-F01FA7C66E3D}" type="pres">
      <dgm:prSet presAssocID="{5EB3135F-9B57-4897-9B85-1A039111DEEF}" presName="thickLine" presStyleLbl="alignNode1" presStyleIdx="3" presStyleCnt="4"/>
      <dgm:spPr/>
    </dgm:pt>
    <dgm:pt modelId="{773D8F41-0241-40AB-9DA4-3527FD624C7D}" type="pres">
      <dgm:prSet presAssocID="{5EB3135F-9B57-4897-9B85-1A039111DEEF}" presName="horz1" presStyleCnt="0"/>
      <dgm:spPr/>
    </dgm:pt>
    <dgm:pt modelId="{2F410AB7-78E9-4E17-A199-42E9136D354A}" type="pres">
      <dgm:prSet presAssocID="{5EB3135F-9B57-4897-9B85-1A039111DEEF}" presName="tx1" presStyleLbl="revTx" presStyleIdx="3" presStyleCnt="4"/>
      <dgm:spPr/>
    </dgm:pt>
    <dgm:pt modelId="{3C219C43-B10E-4E0F-A141-6D65C7A14887}" type="pres">
      <dgm:prSet presAssocID="{5EB3135F-9B57-4897-9B85-1A039111DEEF}" presName="vert1" presStyleCnt="0"/>
      <dgm:spPr/>
    </dgm:pt>
  </dgm:ptLst>
  <dgm:cxnLst>
    <dgm:cxn modelId="{A2797500-3879-4645-9E02-8B09142768AE}" type="presOf" srcId="{5EB3135F-9B57-4897-9B85-1A039111DEEF}" destId="{2F410AB7-78E9-4E17-A199-42E9136D354A}" srcOrd="0" destOrd="0" presId="urn:microsoft.com/office/officeart/2008/layout/LinedList"/>
    <dgm:cxn modelId="{8723D60C-9E84-4EAA-A237-C5F50E3349F6}" type="presOf" srcId="{D72B5193-9E0A-4011-A5E8-69D732F2F136}" destId="{ABD7DFA5-6CCB-4BB7-8062-203311C91BEA}" srcOrd="0" destOrd="0" presId="urn:microsoft.com/office/officeart/2008/layout/LinedList"/>
    <dgm:cxn modelId="{87148223-B9B1-403B-84FF-5C2C3FA1AF74}" type="presOf" srcId="{8D06390D-3C83-4A25-B621-460D2A1A4936}" destId="{D8F00016-A98C-4C2D-B0DD-0F5DBF5022CF}" srcOrd="0" destOrd="0" presId="urn:microsoft.com/office/officeart/2008/layout/LinedList"/>
    <dgm:cxn modelId="{30B6754E-6783-4BF3-BF5C-9179B4F6661E}" type="presOf" srcId="{5B82D482-7294-4CCE-BA9A-D75EB6FD9857}" destId="{CEE9E76A-53DA-482C-9AD0-5FAB3BE92453}" srcOrd="0" destOrd="0" presId="urn:microsoft.com/office/officeart/2008/layout/LinedList"/>
    <dgm:cxn modelId="{E638B74E-CF5A-444F-9406-6FE266EE3D99}" srcId="{5B82D482-7294-4CCE-BA9A-D75EB6FD9857}" destId="{8D06390D-3C83-4A25-B621-460D2A1A4936}" srcOrd="2" destOrd="0" parTransId="{A40364F3-9523-40E8-ACC1-5AB3CC9CEE04}" sibTransId="{22994CB7-35D7-49BA-869E-123010866DD7}"/>
    <dgm:cxn modelId="{203B1EB1-C390-4981-8EEE-ECD9BDC0300B}" type="presOf" srcId="{83DB849A-5813-4037-90FB-9AB13F0C4EEC}" destId="{9E30C45F-C824-4B6A-86CE-A3DE72C33E15}" srcOrd="0" destOrd="0" presId="urn:microsoft.com/office/officeart/2008/layout/LinedList"/>
    <dgm:cxn modelId="{984E06BF-F33A-4F93-8393-ACE92D36BD18}" srcId="{5B82D482-7294-4CCE-BA9A-D75EB6FD9857}" destId="{D72B5193-9E0A-4011-A5E8-69D732F2F136}" srcOrd="1" destOrd="0" parTransId="{FDB5336F-1525-4028-82B1-570E6551B539}" sibTransId="{C5058672-B0C0-4E68-98EE-406B1F6EDD2F}"/>
    <dgm:cxn modelId="{A47333C4-E20D-48F6-9226-410A4519E90C}" srcId="{5B82D482-7294-4CCE-BA9A-D75EB6FD9857}" destId="{5EB3135F-9B57-4897-9B85-1A039111DEEF}" srcOrd="3" destOrd="0" parTransId="{895B9B59-D7A2-4B22-984F-ADD6FF4947A0}" sibTransId="{12DD5C34-0F0B-4520-A906-D3D93E525397}"/>
    <dgm:cxn modelId="{6A4D48EC-9445-4D8B-8B45-F3F2983BB621}" srcId="{5B82D482-7294-4CCE-BA9A-D75EB6FD9857}" destId="{83DB849A-5813-4037-90FB-9AB13F0C4EEC}" srcOrd="0" destOrd="0" parTransId="{C0424F5B-6796-49D3-B2A4-AA15D634C6B2}" sibTransId="{88D951F1-EAA3-44BD-926F-3AFFFF82B611}"/>
    <dgm:cxn modelId="{6B6C4948-9A0A-4075-889D-43AC0C19F613}" type="presParOf" srcId="{CEE9E76A-53DA-482C-9AD0-5FAB3BE92453}" destId="{C68B2F8F-4532-4B57-B586-6C8DDAFE9285}" srcOrd="0" destOrd="0" presId="urn:microsoft.com/office/officeart/2008/layout/LinedList"/>
    <dgm:cxn modelId="{8741A1D6-35B4-4735-9A8F-2A5F517FEF29}" type="presParOf" srcId="{CEE9E76A-53DA-482C-9AD0-5FAB3BE92453}" destId="{CCC7C558-A3DB-4B77-BF7B-8787D1AEF4D5}" srcOrd="1" destOrd="0" presId="urn:microsoft.com/office/officeart/2008/layout/LinedList"/>
    <dgm:cxn modelId="{B908DDB6-7329-4ABD-88F9-45E186FD229B}" type="presParOf" srcId="{CCC7C558-A3DB-4B77-BF7B-8787D1AEF4D5}" destId="{9E30C45F-C824-4B6A-86CE-A3DE72C33E15}" srcOrd="0" destOrd="0" presId="urn:microsoft.com/office/officeart/2008/layout/LinedList"/>
    <dgm:cxn modelId="{711D20F0-C4DD-4963-B011-A24F749F3914}" type="presParOf" srcId="{CCC7C558-A3DB-4B77-BF7B-8787D1AEF4D5}" destId="{16DCC8C9-D087-4110-97D7-6A272764D3B7}" srcOrd="1" destOrd="0" presId="urn:microsoft.com/office/officeart/2008/layout/LinedList"/>
    <dgm:cxn modelId="{CA7A2096-9CC3-41A1-B33D-1157FCD13FEA}" type="presParOf" srcId="{CEE9E76A-53DA-482C-9AD0-5FAB3BE92453}" destId="{501957E1-1637-40F4-A668-ABA78D5AF9B5}" srcOrd="2" destOrd="0" presId="urn:microsoft.com/office/officeart/2008/layout/LinedList"/>
    <dgm:cxn modelId="{BDAA6BA1-7B4E-4E43-96D4-DE750BF6506E}" type="presParOf" srcId="{CEE9E76A-53DA-482C-9AD0-5FAB3BE92453}" destId="{873107FC-DC47-4EE9-AFE1-E2A4D5870FD5}" srcOrd="3" destOrd="0" presId="urn:microsoft.com/office/officeart/2008/layout/LinedList"/>
    <dgm:cxn modelId="{1645DAE8-7D4D-4228-B481-22BC5627F968}" type="presParOf" srcId="{873107FC-DC47-4EE9-AFE1-E2A4D5870FD5}" destId="{ABD7DFA5-6CCB-4BB7-8062-203311C91BEA}" srcOrd="0" destOrd="0" presId="urn:microsoft.com/office/officeart/2008/layout/LinedList"/>
    <dgm:cxn modelId="{A10D38B8-23B5-4D1C-B94C-3AF01143407D}" type="presParOf" srcId="{873107FC-DC47-4EE9-AFE1-E2A4D5870FD5}" destId="{EB8E6EF7-2AEC-4175-906F-8A3682248FF1}" srcOrd="1" destOrd="0" presId="urn:microsoft.com/office/officeart/2008/layout/LinedList"/>
    <dgm:cxn modelId="{A9017D32-E057-4CC9-84E9-6A34BD1D1C46}" type="presParOf" srcId="{CEE9E76A-53DA-482C-9AD0-5FAB3BE92453}" destId="{EB65E2A6-7C60-4BF0-A9C4-7613515259A9}" srcOrd="4" destOrd="0" presId="urn:microsoft.com/office/officeart/2008/layout/LinedList"/>
    <dgm:cxn modelId="{99D9CC08-71CB-4963-A91D-A347CA452833}" type="presParOf" srcId="{CEE9E76A-53DA-482C-9AD0-5FAB3BE92453}" destId="{ED4E0C60-2D82-4131-AAC6-1D021FC99B3E}" srcOrd="5" destOrd="0" presId="urn:microsoft.com/office/officeart/2008/layout/LinedList"/>
    <dgm:cxn modelId="{DF133DFC-0E64-44FD-8989-EDEECCFDCFD3}" type="presParOf" srcId="{ED4E0C60-2D82-4131-AAC6-1D021FC99B3E}" destId="{D8F00016-A98C-4C2D-B0DD-0F5DBF5022CF}" srcOrd="0" destOrd="0" presId="urn:microsoft.com/office/officeart/2008/layout/LinedList"/>
    <dgm:cxn modelId="{C635E97F-107A-469C-A0D3-8EF72B367AA3}" type="presParOf" srcId="{ED4E0C60-2D82-4131-AAC6-1D021FC99B3E}" destId="{A20CAA0F-38CB-4AB3-B0F8-C4C28E727620}" srcOrd="1" destOrd="0" presId="urn:microsoft.com/office/officeart/2008/layout/LinedList"/>
    <dgm:cxn modelId="{829A9CE4-7E7A-441D-8362-21646C300EDD}" type="presParOf" srcId="{CEE9E76A-53DA-482C-9AD0-5FAB3BE92453}" destId="{1CEA4F24-74FA-411D-92DF-F01FA7C66E3D}" srcOrd="6" destOrd="0" presId="urn:microsoft.com/office/officeart/2008/layout/LinedList"/>
    <dgm:cxn modelId="{77499B13-9EB5-4BD3-BF53-3BD940E6C383}" type="presParOf" srcId="{CEE9E76A-53DA-482C-9AD0-5FAB3BE92453}" destId="{773D8F41-0241-40AB-9DA4-3527FD624C7D}" srcOrd="7" destOrd="0" presId="urn:microsoft.com/office/officeart/2008/layout/LinedList"/>
    <dgm:cxn modelId="{A36B232C-B6A5-4577-A1C9-54088449A0E9}" type="presParOf" srcId="{773D8F41-0241-40AB-9DA4-3527FD624C7D}" destId="{2F410AB7-78E9-4E17-A199-42E9136D354A}" srcOrd="0" destOrd="0" presId="urn:microsoft.com/office/officeart/2008/layout/LinedList"/>
    <dgm:cxn modelId="{E53BF9E7-2D7E-4883-810A-80EEBBCE24DC}" type="presParOf" srcId="{773D8F41-0241-40AB-9DA4-3527FD624C7D}" destId="{3C219C43-B10E-4E0F-A141-6D65C7A1488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32E87-AD19-41C7-87F3-F714764DBD9C}">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03D01-1AAC-48AF-BDB9-6C586F522625}">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6C8E4-0170-44DF-8CE7-57E602CA4358}">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Introduction</a:t>
          </a:r>
          <a:endParaRPr lang="en-US" sz="2400" kern="1200"/>
        </a:p>
      </dsp:txBody>
      <dsp:txXfrm>
        <a:off x="100682" y="2684598"/>
        <a:ext cx="2370489" cy="720000"/>
      </dsp:txXfrm>
    </dsp:sp>
    <dsp:sp modelId="{D13E6B87-EAE1-4A1B-B409-B8F7EB856FC4}">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66FC7-0868-4C10-85EE-4FF8F585CC5A}">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C0D2B-A90B-45FC-A141-A4310D3E76F0}">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Methodology</a:t>
          </a:r>
          <a:endParaRPr lang="en-US" sz="2400" kern="1200"/>
        </a:p>
      </dsp:txBody>
      <dsp:txXfrm>
        <a:off x="2886007" y="2684598"/>
        <a:ext cx="2370489" cy="720000"/>
      </dsp:txXfrm>
    </dsp:sp>
    <dsp:sp modelId="{D480AB20-F33B-4272-8F8A-478A030585D6}">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C90D7-1764-4774-9BCC-01AA4B996D73}">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976263-D140-4FED-B112-258E982E9D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Implementation</a:t>
          </a:r>
          <a:endParaRPr lang="en-US" sz="2400" kern="1200"/>
        </a:p>
      </dsp:txBody>
      <dsp:txXfrm>
        <a:off x="5671332" y="2684598"/>
        <a:ext cx="2370489" cy="720000"/>
      </dsp:txXfrm>
    </dsp:sp>
    <dsp:sp modelId="{8BAC4346-D76D-4984-A89B-4F4869AA8681}">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66475-EDB2-4BB1-9FDD-E5687F69409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E6A895-3190-4940-BA14-8F1FD420B2FC}">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GB" sz="2400" kern="1200"/>
            <a:t>Results</a:t>
          </a:r>
          <a:endParaRPr lang="en-US" sz="2400" kern="1200"/>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B2F8F-4532-4B57-B586-6C8DDAFE9285}">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0C45F-C824-4B6A-86CE-A3DE72C33E15}">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Cancer is the most prevalent terminal disease globally and lung cancer is the second most common cancer in both men and women.</a:t>
          </a:r>
          <a:endParaRPr lang="en-US" sz="2000" kern="1200"/>
        </a:p>
      </dsp:txBody>
      <dsp:txXfrm>
        <a:off x="0" y="0"/>
        <a:ext cx="6492875" cy="1276350"/>
      </dsp:txXfrm>
    </dsp:sp>
    <dsp:sp modelId="{501957E1-1637-40F4-A668-ABA78D5AF9B5}">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7DFA5-6CCB-4BB7-8062-203311C91BE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About 13% of new cancers are lung cancer, accounting for an estimated 10.6 million deaths in 2020.</a:t>
          </a:r>
          <a:endParaRPr lang="en-US" sz="2000" kern="1200"/>
        </a:p>
      </dsp:txBody>
      <dsp:txXfrm>
        <a:off x="0" y="1276350"/>
        <a:ext cx="6492875" cy="1276350"/>
      </dsp:txXfrm>
    </dsp:sp>
    <dsp:sp modelId="{EB65E2A6-7C60-4BF0-A9C4-7613515259A9}">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00016-A98C-4C2D-B0DD-0F5DBF5022C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In recent years, the people showing the symptoms of lung cancer can be detected by a test is known as a CT scan </a:t>
          </a:r>
          <a:endParaRPr lang="en-US" sz="2000" kern="1200"/>
        </a:p>
      </dsp:txBody>
      <dsp:txXfrm>
        <a:off x="0" y="2552700"/>
        <a:ext cx="6492875" cy="1276350"/>
      </dsp:txXfrm>
    </dsp:sp>
    <dsp:sp modelId="{1CEA4F24-74FA-411D-92DF-F01FA7C66E3D}">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10AB7-78E9-4E17-A199-42E9136D354A}">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CT scanner takes many detailed pictures or images of the internal organ which are combined by computer into the image of slices of the part of the body in which few nodules or the non-pathological structures</a:t>
          </a:r>
          <a:endParaRPr lang="en-US" sz="2000" kern="120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12/10/2021</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4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12/10/2021</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546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12/10/2021</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6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10/12/2021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10/12/2021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12/10/2021</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61607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12/10/2021</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24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12/10/2021</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1404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12/10/2021</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34513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12/10/2021</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2369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12/10/2021</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28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12/10/2021</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99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12/10/2021</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3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12/10/2021</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33271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10/12/2021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9">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25A2F3CA-095E-4609-8925-01FF89830442}"/>
              </a:ext>
            </a:extLst>
          </p:cNvPr>
          <p:cNvPicPr>
            <a:picLocks noChangeAspect="1"/>
          </p:cNvPicPr>
          <p:nvPr/>
        </p:nvPicPr>
        <p:blipFill rotWithShape="1">
          <a:blip r:embed="rId2"/>
          <a:srcRect t="23077" r="1" b="1"/>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22"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9558" y="1549597"/>
            <a:ext cx="4501057" cy="2483316"/>
          </a:xfrm>
        </p:spPr>
        <p:txBody>
          <a:bodyPr anchor="b">
            <a:normAutofit/>
          </a:bodyPr>
          <a:lstStyle/>
          <a:p>
            <a:r>
              <a:rPr lang="en-GB" sz="4400">
                <a:solidFill>
                  <a:srgbClr val="FFFFFF"/>
                </a:solidFill>
                <a:cs typeface="Calibri Light"/>
              </a:rPr>
              <a:t>Lung Cancer Detection using Image Processing</a:t>
            </a:r>
            <a:endParaRPr lang="en-GB" sz="4400">
              <a:solidFill>
                <a:srgbClr val="FFFFFF"/>
              </a:solidFill>
            </a:endParaRPr>
          </a:p>
        </p:txBody>
      </p:sp>
      <p:sp>
        <p:nvSpPr>
          <p:cNvPr id="3" name="Subtitle 2"/>
          <p:cNvSpPr>
            <a:spLocks noGrp="1"/>
          </p:cNvSpPr>
          <p:nvPr>
            <p:ph type="subTitle" idx="1"/>
          </p:nvPr>
        </p:nvSpPr>
        <p:spPr>
          <a:xfrm>
            <a:off x="589558" y="4237630"/>
            <a:ext cx="4501056" cy="1653618"/>
          </a:xfrm>
        </p:spPr>
        <p:txBody>
          <a:bodyPr anchor="t">
            <a:normAutofit/>
          </a:bodyPr>
          <a:lstStyle/>
          <a:p>
            <a:endParaRPr lang="en-GB">
              <a:solidFill>
                <a:srgbClr val="FFFFFF"/>
              </a:solidFill>
            </a:endParaRPr>
          </a:p>
        </p:txBody>
      </p:sp>
      <p:cxnSp>
        <p:nvCxnSpPr>
          <p:cNvPr id="24" name="Straight Connector 23">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EC6CC09-4D92-4BAE-80D5-072D481D2889}"/>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GLCM(Gray level Co-occurrence matrix):</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1A173D73-753D-4657-8505-0C423EE48425}"/>
              </a:ext>
            </a:extLst>
          </p:cNvPr>
          <p:cNvSpPr>
            <a:spLocks noGrp="1"/>
          </p:cNvSpPr>
          <p:nvPr>
            <p:ph idx="1"/>
          </p:nvPr>
        </p:nvSpPr>
        <p:spPr>
          <a:xfrm>
            <a:off x="1367624" y="2490436"/>
            <a:ext cx="9708995" cy="3567173"/>
          </a:xfrm>
        </p:spPr>
        <p:txBody>
          <a:bodyPr vert="horz" lIns="91440" tIns="45720" rIns="91440" bIns="45720" rtlCol="0" anchor="ctr">
            <a:normAutofit/>
          </a:bodyPr>
          <a:lstStyle/>
          <a:p>
            <a:pPr algn="just"/>
            <a:r>
              <a:rPr lang="en-US" sz="2000">
                <a:ea typeface="+mn-lt"/>
                <a:cs typeface="+mn-lt"/>
              </a:rPr>
              <a:t>The extraction of the texture features using GLCM has been considered as the significant technique and it has been used in several applications of remote sensing for analysis of the texture.</a:t>
            </a:r>
            <a:endParaRPr lang="en-US" sz="2000">
              <a:cs typeface="Calibri" panose="020F0502020204030204"/>
            </a:endParaRPr>
          </a:p>
          <a:p>
            <a:pPr marL="0" indent="0" algn="just">
              <a:buNone/>
            </a:pPr>
            <a:endParaRPr lang="en-US" sz="2000">
              <a:ea typeface="+mn-lt"/>
              <a:cs typeface="+mn-lt"/>
            </a:endParaRPr>
          </a:p>
          <a:p>
            <a:pPr algn="just"/>
            <a:r>
              <a:rPr lang="en-US" sz="2000">
                <a:ea typeface="+mn-lt"/>
                <a:cs typeface="+mn-lt"/>
              </a:rPr>
              <a:t>GLCM exhibits how the pixel brightness occurs in an image. </a:t>
            </a:r>
          </a:p>
          <a:p>
            <a:pPr marL="0" indent="0" algn="just">
              <a:buNone/>
            </a:pPr>
            <a:endParaRPr lang="en-US" sz="2000">
              <a:ea typeface="+mn-lt"/>
              <a:cs typeface="+mn-lt"/>
            </a:endParaRPr>
          </a:p>
          <a:p>
            <a:pPr algn="just"/>
            <a:r>
              <a:rPr lang="en-US" sz="2000">
                <a:ea typeface="+mn-lt"/>
                <a:cs typeface="+mn-lt"/>
              </a:rPr>
              <a:t>GLCM texture picks up the relation between two pixels at a time, called the Neighbour and the reference pixel. GLCM calculates the distance and angular spatial relationship over an image sub- region of specific size. GLCM is prepared by using gray scale values.</a:t>
            </a:r>
            <a:endParaRPr lang="en-US" sz="2000">
              <a:cs typeface="Calibri"/>
            </a:endParaRPr>
          </a:p>
        </p:txBody>
      </p:sp>
    </p:spTree>
    <p:extLst>
      <p:ext uri="{BB962C8B-B14F-4D97-AF65-F5344CB8AC3E}">
        <p14:creationId xmlns:p14="http://schemas.microsoft.com/office/powerpoint/2010/main" val="70747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EC6CC09-4D92-4BAE-80D5-072D481D2889}"/>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GLCM(Gray level Co-occurrence matrix):</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1A173D73-753D-4657-8505-0C423EE48425}"/>
              </a:ext>
            </a:extLst>
          </p:cNvPr>
          <p:cNvSpPr>
            <a:spLocks noGrp="1"/>
          </p:cNvSpPr>
          <p:nvPr>
            <p:ph idx="1"/>
          </p:nvPr>
        </p:nvSpPr>
        <p:spPr>
          <a:xfrm>
            <a:off x="651806" y="3287071"/>
            <a:ext cx="10736539" cy="2551174"/>
          </a:xfrm>
        </p:spPr>
        <p:txBody>
          <a:bodyPr vert="horz" lIns="91440" tIns="45720" rIns="91440" bIns="45720" rtlCol="0" anchor="ctr">
            <a:noAutofit/>
          </a:bodyPr>
          <a:lstStyle/>
          <a:p>
            <a:pPr algn="just"/>
            <a:r>
              <a:rPr lang="en-US" sz="2400">
                <a:ea typeface="+mn-lt"/>
                <a:cs typeface="+mn-lt"/>
              </a:rPr>
              <a:t>The extraction of features is done as the follows: </a:t>
            </a:r>
          </a:p>
          <a:p>
            <a:pPr marL="0" indent="0" algn="just">
              <a:buNone/>
            </a:pPr>
            <a:r>
              <a:rPr lang="en-US" sz="2400">
                <a:ea typeface="+mn-lt"/>
                <a:cs typeface="+mn-lt"/>
              </a:rPr>
              <a:t>   1. Divide the planes of the image into RGB </a:t>
            </a:r>
          </a:p>
          <a:p>
            <a:pPr marL="0" indent="0" algn="just">
              <a:buNone/>
            </a:pPr>
            <a:r>
              <a:rPr lang="en-US" sz="2400">
                <a:ea typeface="+mn-lt"/>
                <a:cs typeface="+mn-lt"/>
              </a:rPr>
              <a:t>   2. Calculate the matrices of GLCM as per given equation.</a:t>
            </a:r>
          </a:p>
          <a:p>
            <a:pPr marL="0" indent="0" algn="just">
              <a:buNone/>
            </a:pPr>
            <a:r>
              <a:rPr lang="en-US" sz="2400">
                <a:ea typeface="+mn-lt"/>
                <a:cs typeface="+mn-lt"/>
              </a:rPr>
              <a:t>   3. Calculate the geometric features for the obtained GLCM matrix:</a:t>
            </a:r>
          </a:p>
          <a:p>
            <a:pPr marL="0" indent="0" algn="just">
              <a:buNone/>
            </a:pPr>
            <a:r>
              <a:rPr lang="en-US" sz="2400">
                <a:ea typeface="+mn-lt"/>
                <a:cs typeface="+mn-lt"/>
              </a:rPr>
              <a:t>       Energy, Contrast, Entropy, Homogeneity.</a:t>
            </a:r>
            <a:endParaRPr lang="en-US" sz="2400">
              <a:cs typeface="Calibri" panose="020F0502020204030204"/>
            </a:endParaRPr>
          </a:p>
        </p:txBody>
      </p:sp>
    </p:spTree>
    <p:extLst>
      <p:ext uri="{BB962C8B-B14F-4D97-AF65-F5344CB8AC3E}">
        <p14:creationId xmlns:p14="http://schemas.microsoft.com/office/powerpoint/2010/main" val="373714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81EE5A-0E9E-4B20-A255-5DF54111B7FE}"/>
              </a:ext>
            </a:extLst>
          </p:cNvPr>
          <p:cNvSpPr>
            <a:spLocks noGrp="1"/>
          </p:cNvSpPr>
          <p:nvPr>
            <p:ph type="title"/>
          </p:nvPr>
        </p:nvSpPr>
        <p:spPr>
          <a:xfrm>
            <a:off x="765051" y="662400"/>
            <a:ext cx="3384000" cy="1492132"/>
          </a:xfrm>
        </p:spPr>
        <p:txBody>
          <a:bodyPr anchor="t">
            <a:normAutofit/>
          </a:bodyPr>
          <a:lstStyle/>
          <a:p>
            <a:r>
              <a:rPr lang="en-GB">
                <a:solidFill>
                  <a:schemeClr val="bg1"/>
                </a:solidFill>
                <a:cs typeface="Calibri Light"/>
              </a:rPr>
              <a:t>Feature Extraction</a:t>
            </a:r>
            <a:endParaRPr lang="en-GB">
              <a:solidFill>
                <a:schemeClr val="bg1"/>
              </a:solidFill>
            </a:endParaRPr>
          </a:p>
        </p:txBody>
      </p:sp>
      <p:sp>
        <p:nvSpPr>
          <p:cNvPr id="3" name="Content Placeholder 2">
            <a:extLst>
              <a:ext uri="{FF2B5EF4-FFF2-40B4-BE49-F238E27FC236}">
                <a16:creationId xmlns:a16="http://schemas.microsoft.com/office/drawing/2014/main" id="{E713E28B-6737-460E-BB53-561507617575}"/>
              </a:ext>
            </a:extLst>
          </p:cNvPr>
          <p:cNvSpPr>
            <a:spLocks noGrp="1"/>
          </p:cNvSpPr>
          <p:nvPr>
            <p:ph idx="1"/>
          </p:nvPr>
        </p:nvSpPr>
        <p:spPr>
          <a:xfrm>
            <a:off x="765051" y="2286000"/>
            <a:ext cx="3384000" cy="3844800"/>
          </a:xfrm>
        </p:spPr>
        <p:txBody>
          <a:bodyPr vert="horz" lIns="91440" tIns="45720" rIns="91440" bIns="45720" rtlCol="0">
            <a:normAutofit/>
          </a:bodyPr>
          <a:lstStyle/>
          <a:p>
            <a:r>
              <a:rPr lang="en-GB" sz="2000">
                <a:solidFill>
                  <a:schemeClr val="bg1">
                    <a:alpha val="60000"/>
                  </a:schemeClr>
                </a:solidFill>
                <a:cs typeface="Calibri"/>
              </a:rPr>
              <a:t>Entropy</a:t>
            </a:r>
          </a:p>
          <a:p>
            <a:endParaRPr lang="en-GB" sz="2000">
              <a:solidFill>
                <a:schemeClr val="bg1">
                  <a:alpha val="60000"/>
                </a:schemeClr>
              </a:solidFill>
              <a:cs typeface="Calibri"/>
            </a:endParaRPr>
          </a:p>
          <a:p>
            <a:r>
              <a:rPr lang="en-GB" sz="2000">
                <a:solidFill>
                  <a:schemeClr val="bg1">
                    <a:alpha val="60000"/>
                  </a:schemeClr>
                </a:solidFill>
                <a:cs typeface="Calibri"/>
              </a:rPr>
              <a:t>Contrast</a:t>
            </a:r>
          </a:p>
          <a:p>
            <a:endParaRPr lang="en-GB" sz="2000">
              <a:solidFill>
                <a:schemeClr val="bg1">
                  <a:alpha val="60000"/>
                </a:schemeClr>
              </a:solidFill>
              <a:cs typeface="Calibri"/>
            </a:endParaRPr>
          </a:p>
          <a:p>
            <a:r>
              <a:rPr lang="en-GB" sz="2000">
                <a:solidFill>
                  <a:schemeClr val="bg1">
                    <a:alpha val="60000"/>
                  </a:schemeClr>
                </a:solidFill>
                <a:cs typeface="Calibri"/>
              </a:rPr>
              <a:t>Energy</a:t>
            </a:r>
          </a:p>
        </p:txBody>
      </p:sp>
      <p:pic>
        <p:nvPicPr>
          <p:cNvPr id="4" name="Picture 4" descr="Graphical user interface, website&#10;&#10;Description automatically generated">
            <a:extLst>
              <a:ext uri="{FF2B5EF4-FFF2-40B4-BE49-F238E27FC236}">
                <a16:creationId xmlns:a16="http://schemas.microsoft.com/office/drawing/2014/main" id="{DA346230-840A-4261-8790-4E4909D15ED8}"/>
              </a:ext>
            </a:extLst>
          </p:cNvPr>
          <p:cNvPicPr>
            <a:picLocks noChangeAspect="1"/>
          </p:cNvPicPr>
          <p:nvPr/>
        </p:nvPicPr>
        <p:blipFill rotWithShape="1">
          <a:blip r:embed="rId2"/>
          <a:srcRect l="40097" t="70912" r="7386" b="9551"/>
          <a:stretch/>
        </p:blipFill>
        <p:spPr>
          <a:xfrm>
            <a:off x="5355835" y="2159939"/>
            <a:ext cx="6511142" cy="2501476"/>
          </a:xfrm>
          <a:prstGeom prst="rect">
            <a:avLst/>
          </a:prstGeom>
        </p:spPr>
      </p:pic>
    </p:spTree>
    <p:extLst>
      <p:ext uri="{BB962C8B-B14F-4D97-AF65-F5344CB8AC3E}">
        <p14:creationId xmlns:p14="http://schemas.microsoft.com/office/powerpoint/2010/main" val="198829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7B0CA2-36F2-4CD4-9514-AAB483880FB9}"/>
              </a:ext>
            </a:extLst>
          </p:cNvPr>
          <p:cNvSpPr>
            <a:spLocks noGrp="1"/>
          </p:cNvSpPr>
          <p:nvPr>
            <p:ph type="title"/>
          </p:nvPr>
        </p:nvSpPr>
        <p:spPr>
          <a:xfrm>
            <a:off x="804672" y="640080"/>
            <a:ext cx="3282696" cy="5257800"/>
          </a:xfrm>
        </p:spPr>
        <p:txBody>
          <a:bodyPr>
            <a:normAutofit/>
          </a:bodyPr>
          <a:lstStyle/>
          <a:p>
            <a:r>
              <a:rPr lang="en-GB">
                <a:solidFill>
                  <a:schemeClr val="bg1"/>
                </a:solidFill>
                <a:cs typeface="Calibri Light"/>
              </a:rPr>
              <a:t>Classification:</a:t>
            </a:r>
            <a:endParaRPr lang="en-GB">
              <a:solidFill>
                <a:schemeClr val="bg1"/>
              </a:solidFill>
            </a:endParaRPr>
          </a:p>
        </p:txBody>
      </p:sp>
      <p:sp>
        <p:nvSpPr>
          <p:cNvPr id="3" name="Content Placeholder 2">
            <a:extLst>
              <a:ext uri="{FF2B5EF4-FFF2-40B4-BE49-F238E27FC236}">
                <a16:creationId xmlns:a16="http://schemas.microsoft.com/office/drawing/2014/main" id="{B6BCD1CB-F94F-40F8-AC4B-07D281032111}"/>
              </a:ext>
            </a:extLst>
          </p:cNvPr>
          <p:cNvSpPr>
            <a:spLocks noGrp="1"/>
          </p:cNvSpPr>
          <p:nvPr>
            <p:ph idx="1"/>
          </p:nvPr>
        </p:nvSpPr>
        <p:spPr>
          <a:xfrm>
            <a:off x="4885021" y="640081"/>
            <a:ext cx="7083321" cy="5257800"/>
          </a:xfrm>
        </p:spPr>
        <p:txBody>
          <a:bodyPr vert="horz" lIns="91440" tIns="45720" rIns="91440" bIns="45720" rtlCol="0" anchor="ctr">
            <a:normAutofit/>
          </a:bodyPr>
          <a:lstStyle/>
          <a:p>
            <a:pPr algn="just"/>
            <a:r>
              <a:rPr lang="en-GB" sz="2000">
                <a:ea typeface="+mn-lt"/>
                <a:cs typeface="+mn-lt"/>
              </a:rPr>
              <a:t>For the classification of the input images, a deep learning method is used that is a class of deep neural networks known as CNN (convolutional neural network).</a:t>
            </a:r>
            <a:endParaRPr lang="en-US"/>
          </a:p>
          <a:p>
            <a:pPr algn="just"/>
            <a:r>
              <a:rPr lang="en-GB" sz="2000">
                <a:ea typeface="+mn-lt"/>
                <a:cs typeface="+mn-lt"/>
              </a:rPr>
              <a:t>The input image is fed into the network which consists of different layers including the input layer, hidden layer, and the output layer.</a:t>
            </a:r>
          </a:p>
          <a:p>
            <a:pPr algn="just"/>
            <a:r>
              <a:rPr lang="en-GB" sz="2000">
                <a:ea typeface="+mn-lt"/>
                <a:cs typeface="+mn-lt"/>
              </a:rPr>
              <a:t>The hidden layer consists of multiple layers it including the convolutional layer, pooling layer, </a:t>
            </a:r>
            <a:r>
              <a:rPr lang="en-GB" sz="2000" err="1">
                <a:ea typeface="+mn-lt"/>
                <a:cs typeface="+mn-lt"/>
              </a:rPr>
              <a:t>ReLU</a:t>
            </a:r>
            <a:r>
              <a:rPr lang="en-GB" sz="2000">
                <a:ea typeface="+mn-lt"/>
                <a:cs typeface="+mn-lt"/>
              </a:rPr>
              <a:t> (rectified linear unit) layer (it is an activation function), and fully connected layer in them.</a:t>
            </a:r>
          </a:p>
          <a:p>
            <a:pPr algn="just"/>
            <a:r>
              <a:rPr lang="en-GB" sz="2000">
                <a:ea typeface="+mn-lt"/>
                <a:cs typeface="+mn-lt"/>
              </a:rPr>
              <a:t>The network processes the features, and the fully connected layer provides the classification and categorizes the tumor-affected images and the normal images.</a:t>
            </a:r>
            <a:endParaRPr lang="en-GB" sz="2000">
              <a:cs typeface="Calibri"/>
            </a:endParaRPr>
          </a:p>
        </p:txBody>
      </p:sp>
    </p:spTree>
    <p:extLst>
      <p:ext uri="{BB962C8B-B14F-4D97-AF65-F5344CB8AC3E}">
        <p14:creationId xmlns:p14="http://schemas.microsoft.com/office/powerpoint/2010/main" val="327220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12886-694B-47D1-A445-D924377115B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Block Diagram</a:t>
            </a:r>
          </a:p>
        </p:txBody>
      </p:sp>
      <p:pic>
        <p:nvPicPr>
          <p:cNvPr id="4" name="Picture 4" descr="Diagram&#10;&#10;Description automatically generated">
            <a:extLst>
              <a:ext uri="{FF2B5EF4-FFF2-40B4-BE49-F238E27FC236}">
                <a16:creationId xmlns:a16="http://schemas.microsoft.com/office/drawing/2014/main" id="{4E80A68C-D3E0-41FB-A468-7A70B783DDFE}"/>
              </a:ext>
            </a:extLst>
          </p:cNvPr>
          <p:cNvPicPr>
            <a:picLocks noGrp="1" noChangeAspect="1"/>
          </p:cNvPicPr>
          <p:nvPr>
            <p:ph idx="1"/>
          </p:nvPr>
        </p:nvPicPr>
        <p:blipFill>
          <a:blip r:embed="rId2"/>
          <a:stretch>
            <a:fillRect/>
          </a:stretch>
        </p:blipFill>
        <p:spPr>
          <a:xfrm>
            <a:off x="4225143" y="853765"/>
            <a:ext cx="7332873" cy="4794749"/>
          </a:xfrm>
          <a:prstGeom prst="rect">
            <a:avLst/>
          </a:prstGeom>
        </p:spPr>
      </p:pic>
    </p:spTree>
    <p:extLst>
      <p:ext uri="{BB962C8B-B14F-4D97-AF65-F5344CB8AC3E}">
        <p14:creationId xmlns:p14="http://schemas.microsoft.com/office/powerpoint/2010/main" val="1831859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90F26-001F-4572-8B84-97D9B934740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Chart</a:t>
            </a:r>
          </a:p>
        </p:txBody>
      </p:sp>
      <p:pic>
        <p:nvPicPr>
          <p:cNvPr id="6" name="Picture 6">
            <a:extLst>
              <a:ext uri="{FF2B5EF4-FFF2-40B4-BE49-F238E27FC236}">
                <a16:creationId xmlns:a16="http://schemas.microsoft.com/office/drawing/2014/main" id="{CECA560A-239F-4751-ACBC-F98511685F1A}"/>
              </a:ext>
            </a:extLst>
          </p:cNvPr>
          <p:cNvPicPr>
            <a:picLocks noGrp="1" noChangeAspect="1"/>
          </p:cNvPicPr>
          <p:nvPr>
            <p:ph idx="1"/>
          </p:nvPr>
        </p:nvPicPr>
        <p:blipFill>
          <a:blip r:embed="rId2"/>
          <a:stretch>
            <a:fillRect/>
          </a:stretch>
        </p:blipFill>
        <p:spPr>
          <a:xfrm>
            <a:off x="6094313" y="309256"/>
            <a:ext cx="3865970" cy="6223790"/>
          </a:xfrm>
          <a:prstGeom prst="rect">
            <a:avLst/>
          </a:prstGeom>
        </p:spPr>
      </p:pic>
    </p:spTree>
    <p:extLst>
      <p:ext uri="{BB962C8B-B14F-4D97-AF65-F5344CB8AC3E}">
        <p14:creationId xmlns:p14="http://schemas.microsoft.com/office/powerpoint/2010/main" val="121813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703F7-EA00-4B0B-A3CF-BE0EB4DB1D9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a:solidFill>
                  <a:schemeClr val="bg1"/>
                </a:solidFill>
              </a:rPr>
              <a:t>Result</a:t>
            </a:r>
            <a:endParaRPr lang="en-US" sz="3200" kern="1200">
              <a:solidFill>
                <a:schemeClr val="bg1"/>
              </a:solidFill>
              <a:latin typeface="+mj-lt"/>
              <a:ea typeface="+mj-ea"/>
              <a:cs typeface="+mj-cs"/>
            </a:endParaRPr>
          </a:p>
        </p:txBody>
      </p:sp>
      <p:pic>
        <p:nvPicPr>
          <p:cNvPr id="4" name="Picture 4" descr="Graphical user interface, website&#10;&#10;Description automatically generated">
            <a:extLst>
              <a:ext uri="{FF2B5EF4-FFF2-40B4-BE49-F238E27FC236}">
                <a16:creationId xmlns:a16="http://schemas.microsoft.com/office/drawing/2014/main" id="{C80CD5DD-1F57-4000-A72C-E9DF064B10DB}"/>
              </a:ext>
            </a:extLst>
          </p:cNvPr>
          <p:cNvPicPr>
            <a:picLocks noGrp="1" noChangeAspect="1"/>
          </p:cNvPicPr>
          <p:nvPr>
            <p:ph idx="1"/>
          </p:nvPr>
        </p:nvPicPr>
        <p:blipFill>
          <a:blip r:embed="rId2"/>
          <a:stretch>
            <a:fillRect/>
          </a:stretch>
        </p:blipFill>
        <p:spPr>
          <a:xfrm>
            <a:off x="1131592" y="1550235"/>
            <a:ext cx="9930320" cy="5222459"/>
          </a:xfrm>
          <a:prstGeom prst="rect">
            <a:avLst/>
          </a:prstGeom>
        </p:spPr>
      </p:pic>
    </p:spTree>
    <p:extLst>
      <p:ext uri="{BB962C8B-B14F-4D97-AF65-F5344CB8AC3E}">
        <p14:creationId xmlns:p14="http://schemas.microsoft.com/office/powerpoint/2010/main" val="82071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1AB56B-4F6C-47E4-989B-0678F58A55A4}"/>
              </a:ext>
            </a:extLst>
          </p:cNvPr>
          <p:cNvSpPr>
            <a:spLocks noGrp="1"/>
          </p:cNvSpPr>
          <p:nvPr>
            <p:ph type="title"/>
          </p:nvPr>
        </p:nvSpPr>
        <p:spPr>
          <a:xfrm>
            <a:off x="804672" y="640080"/>
            <a:ext cx="3282696" cy="5257800"/>
          </a:xfrm>
        </p:spPr>
        <p:txBody>
          <a:bodyPr>
            <a:normAutofit/>
          </a:bodyPr>
          <a:lstStyle/>
          <a:p>
            <a:r>
              <a:rPr lang="en-US">
                <a:solidFill>
                  <a:schemeClr val="bg1"/>
                </a:solidFill>
                <a:cs typeface="Calibri Light"/>
              </a:rPr>
              <a:t>Conclusion and Future Work:</a:t>
            </a:r>
            <a:endParaRPr lang="en-US">
              <a:solidFill>
                <a:schemeClr val="bg1"/>
              </a:solidFill>
            </a:endParaRPr>
          </a:p>
        </p:txBody>
      </p:sp>
      <p:sp>
        <p:nvSpPr>
          <p:cNvPr id="3" name="Content Placeholder 2">
            <a:extLst>
              <a:ext uri="{FF2B5EF4-FFF2-40B4-BE49-F238E27FC236}">
                <a16:creationId xmlns:a16="http://schemas.microsoft.com/office/drawing/2014/main" id="{82E1A32C-5ED1-465E-8484-6C6952DCF0AE}"/>
              </a:ext>
            </a:extLst>
          </p:cNvPr>
          <p:cNvSpPr>
            <a:spLocks noGrp="1"/>
          </p:cNvSpPr>
          <p:nvPr>
            <p:ph idx="1"/>
          </p:nvPr>
        </p:nvSpPr>
        <p:spPr>
          <a:xfrm>
            <a:off x="5358384" y="640081"/>
            <a:ext cx="6024654" cy="5257800"/>
          </a:xfrm>
        </p:spPr>
        <p:txBody>
          <a:bodyPr vert="horz" lIns="91440" tIns="45720" rIns="91440" bIns="45720" rtlCol="0" anchor="ctr">
            <a:normAutofit/>
          </a:bodyPr>
          <a:lstStyle/>
          <a:p>
            <a:pPr algn="just"/>
            <a:r>
              <a:rPr lang="en-US" sz="1700">
                <a:ea typeface="+mn-lt"/>
                <a:cs typeface="+mn-lt"/>
              </a:rPr>
              <a:t>Image processing techniques are widely used in some medical areas for image improvement in earlier detection and treatment stages, where the time factor is very important to discover the abnormality issues in target images</a:t>
            </a:r>
            <a:endParaRPr lang="en-US">
              <a:cs typeface="Calibri" panose="020F0502020204030204"/>
            </a:endParaRPr>
          </a:p>
          <a:p>
            <a:pPr marL="0" indent="0" algn="just">
              <a:buNone/>
            </a:pPr>
            <a:endParaRPr lang="en-US" sz="1700">
              <a:ea typeface="+mn-lt"/>
              <a:cs typeface="+mn-lt"/>
            </a:endParaRPr>
          </a:p>
          <a:p>
            <a:pPr algn="just"/>
            <a:r>
              <a:rPr lang="en-US" sz="1700">
                <a:ea typeface="+mn-lt"/>
                <a:cs typeface="+mn-lt"/>
              </a:rPr>
              <a:t>The approach of GLCM and CNN will be used in this project work for localizing and characterizing cancer portion from the CT scan image.</a:t>
            </a:r>
          </a:p>
          <a:p>
            <a:pPr marL="0" indent="0" algn="just">
              <a:buNone/>
            </a:pPr>
            <a:endParaRPr lang="en-US" sz="1700">
              <a:ea typeface="+mn-lt"/>
              <a:cs typeface="+mn-lt"/>
            </a:endParaRPr>
          </a:p>
          <a:p>
            <a:pPr algn="just"/>
            <a:r>
              <a:rPr lang="en-US" sz="1700">
                <a:ea typeface="+mn-lt"/>
                <a:cs typeface="+mn-lt"/>
              </a:rPr>
              <a:t>The proposed approach is implemented in MATLAB and results are analyzed in terms of accuracy, sensitivity, and specificity. </a:t>
            </a:r>
          </a:p>
          <a:p>
            <a:pPr algn="just"/>
            <a:endParaRPr lang="en-US" sz="1700">
              <a:ea typeface="+mn-lt"/>
              <a:cs typeface="+mn-lt"/>
            </a:endParaRPr>
          </a:p>
          <a:p>
            <a:pPr algn="just"/>
            <a:r>
              <a:rPr lang="en-US" sz="1700">
                <a:ea typeface="+mn-lt"/>
                <a:cs typeface="+mn-lt"/>
              </a:rPr>
              <a:t>For future work, the proposed methods can also be applied to some other cancer types like brain tumors, skin cancer, stomach cancer, breast cancer, etc.</a:t>
            </a:r>
            <a:endParaRPr lang="en-US" sz="1700">
              <a:cs typeface="Calibri" panose="020F0502020204030204"/>
            </a:endParaRPr>
          </a:p>
          <a:p>
            <a:pPr marL="0" indent="0" algn="just">
              <a:buNone/>
            </a:pPr>
            <a:br>
              <a:rPr lang="en-US" sz="1700"/>
            </a:br>
            <a:endParaRPr lang="en-US" sz="1700">
              <a:cs typeface="Calibri" panose="020F0502020204030204"/>
            </a:endParaRPr>
          </a:p>
        </p:txBody>
      </p:sp>
    </p:spTree>
    <p:extLst>
      <p:ext uri="{BB962C8B-B14F-4D97-AF65-F5344CB8AC3E}">
        <p14:creationId xmlns:p14="http://schemas.microsoft.com/office/powerpoint/2010/main" val="298336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FA0F0-C6C5-4E3E-A24F-62A98857C1FB}"/>
              </a:ext>
            </a:extLst>
          </p:cNvPr>
          <p:cNvSpPr>
            <a:spLocks noGrp="1"/>
          </p:cNvSpPr>
          <p:nvPr>
            <p:ph type="title"/>
          </p:nvPr>
        </p:nvSpPr>
        <p:spPr>
          <a:xfrm>
            <a:off x="6513788" y="365125"/>
            <a:ext cx="4840010" cy="1807305"/>
          </a:xfrm>
        </p:spPr>
        <p:txBody>
          <a:bodyPr>
            <a:normAutofit/>
          </a:bodyPr>
          <a:lstStyle/>
          <a:p>
            <a:r>
              <a:rPr lang="en-GB" sz="900">
                <a:cs typeface="Calibri Light"/>
              </a:rPr>
              <a:t>.</a:t>
            </a:r>
          </a:p>
        </p:txBody>
      </p:sp>
      <p:pic>
        <p:nvPicPr>
          <p:cNvPr id="5" name="Picture 4" descr="Magnifying glass on clear background">
            <a:extLst>
              <a:ext uri="{FF2B5EF4-FFF2-40B4-BE49-F238E27FC236}">
                <a16:creationId xmlns:a16="http://schemas.microsoft.com/office/drawing/2014/main" id="{0E136DB5-7A9F-4C1B-8055-B5C6688106DF}"/>
              </a:ext>
            </a:extLst>
          </p:cNvPr>
          <p:cNvPicPr>
            <a:picLocks noChangeAspect="1"/>
          </p:cNvPicPr>
          <p:nvPr/>
        </p:nvPicPr>
        <p:blipFill rotWithShape="1">
          <a:blip r:embed="rId2"/>
          <a:srcRect l="33237" r="7233" b="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BB759A9-3848-485D-B803-5401924759B4}"/>
              </a:ext>
            </a:extLst>
          </p:cNvPr>
          <p:cNvSpPr>
            <a:spLocks noGrp="1"/>
          </p:cNvSpPr>
          <p:nvPr>
            <p:ph idx="1"/>
          </p:nvPr>
        </p:nvSpPr>
        <p:spPr>
          <a:xfrm>
            <a:off x="6513788" y="2333297"/>
            <a:ext cx="4840010" cy="3843666"/>
          </a:xfrm>
        </p:spPr>
        <p:txBody>
          <a:bodyPr vert="horz" lIns="91440" tIns="45720" rIns="91440" bIns="45720" rtlCol="0" anchor="t">
            <a:normAutofit/>
          </a:bodyPr>
          <a:lstStyle/>
          <a:p>
            <a:r>
              <a:rPr lang="en-GB" sz="7200">
                <a:cs typeface="Calibri"/>
              </a:rPr>
              <a:t>Thank You</a:t>
            </a:r>
          </a:p>
        </p:txBody>
      </p:sp>
    </p:spTree>
    <p:extLst>
      <p:ext uri="{BB962C8B-B14F-4D97-AF65-F5344CB8AC3E}">
        <p14:creationId xmlns:p14="http://schemas.microsoft.com/office/powerpoint/2010/main" val="416686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259E30-9D0C-44E0-9BC9-6FF47B6285A0}"/>
              </a:ext>
            </a:extLst>
          </p:cNvPr>
          <p:cNvSpPr>
            <a:spLocks noGrp="1"/>
          </p:cNvSpPr>
          <p:nvPr>
            <p:ph type="ctrTitle"/>
          </p:nvPr>
        </p:nvSpPr>
        <p:spPr>
          <a:xfrm>
            <a:off x="4038600" y="1939159"/>
            <a:ext cx="7644627" cy="2751086"/>
          </a:xfrm>
        </p:spPr>
        <p:txBody>
          <a:bodyPr vert="horz" lIns="91440" tIns="45720" rIns="91440" bIns="45720" rtlCol="0">
            <a:normAutofit fontScale="90000"/>
          </a:bodyPr>
          <a:lstStyle/>
          <a:p>
            <a:pPr algn="r">
              <a:lnSpc>
                <a:spcPct val="100000"/>
              </a:lnSpc>
              <a:spcBef>
                <a:spcPts val="1000"/>
              </a:spcBef>
            </a:pPr>
            <a:r>
              <a:rPr lang="en-GB" sz="4000" b="1">
                <a:ea typeface="+mj-lt"/>
                <a:cs typeface="+mj-lt"/>
              </a:rPr>
              <a:t>Team members</a:t>
            </a:r>
            <a:br>
              <a:rPr lang="en-GB" sz="4000" b="1">
                <a:ea typeface="+mj-lt"/>
                <a:cs typeface="+mj-lt"/>
              </a:rPr>
            </a:br>
            <a:br>
              <a:rPr lang="en-GB" sz="3800" b="1">
                <a:latin typeface="Times"/>
                <a:ea typeface="+mj-lt"/>
                <a:cs typeface="+mj-lt"/>
              </a:rPr>
            </a:br>
            <a:r>
              <a:rPr lang="en-GB" sz="3800" b="1">
                <a:latin typeface="Times"/>
                <a:ea typeface="+mj-lt"/>
                <a:cs typeface="+mj-lt"/>
              </a:rPr>
              <a:t>   </a:t>
            </a:r>
            <a:r>
              <a:rPr lang="en-GB" sz="3800">
                <a:latin typeface="Times"/>
                <a:ea typeface="+mj-lt"/>
                <a:cs typeface="+mj-lt"/>
              </a:rPr>
              <a:t>B Rupendra Reddy</a:t>
            </a:r>
            <a:endParaRPr lang="en-US" sz="3800">
              <a:latin typeface="Times"/>
              <a:ea typeface="+mj-lt"/>
              <a:cs typeface="+mj-lt"/>
            </a:endParaRPr>
          </a:p>
          <a:p>
            <a:pPr algn="r">
              <a:lnSpc>
                <a:spcPct val="100000"/>
              </a:lnSpc>
              <a:spcBef>
                <a:spcPts val="1000"/>
              </a:spcBef>
            </a:pPr>
            <a:r>
              <a:rPr lang="en-GB" sz="3800">
                <a:latin typeface="Times"/>
                <a:ea typeface="+mj-lt"/>
                <a:cs typeface="+mj-lt"/>
              </a:rPr>
              <a:t>D Sai Tharun Reddy</a:t>
            </a:r>
            <a:endParaRPr lang="en-US" sz="3800">
              <a:latin typeface="Times"/>
              <a:ea typeface="+mj-lt"/>
              <a:cs typeface="+mj-lt"/>
            </a:endParaRPr>
          </a:p>
          <a:p>
            <a:pPr algn="r">
              <a:lnSpc>
                <a:spcPct val="100000"/>
              </a:lnSpc>
              <a:spcBef>
                <a:spcPts val="1000"/>
              </a:spcBef>
            </a:pPr>
            <a:r>
              <a:rPr lang="en-GB" sz="3800">
                <a:latin typeface="Times"/>
                <a:ea typeface="+mj-lt"/>
                <a:cs typeface="+mj-lt"/>
              </a:rPr>
              <a:t>M C Sandeep Preetham</a:t>
            </a:r>
            <a:endParaRPr lang="en-GB">
              <a:latin typeface="Times"/>
              <a:cs typeface="Calibri Light" panose="020F0302020204030204"/>
            </a:endParaRPr>
          </a:p>
        </p:txBody>
      </p:sp>
      <p:sp>
        <p:nvSpPr>
          <p:cNvPr id="3" name="Subtitle 2">
            <a:extLst>
              <a:ext uri="{FF2B5EF4-FFF2-40B4-BE49-F238E27FC236}">
                <a16:creationId xmlns:a16="http://schemas.microsoft.com/office/drawing/2014/main" id="{B8BFEA5E-49C1-4AFB-9EB0-5F3331AE3D6A}"/>
              </a:ext>
            </a:extLst>
          </p:cNvPr>
          <p:cNvSpPr>
            <a:spLocks noGrp="1"/>
          </p:cNvSpPr>
          <p:nvPr>
            <p:ph type="subTitle" idx="1"/>
          </p:nvPr>
        </p:nvSpPr>
        <p:spPr>
          <a:xfrm>
            <a:off x="4038600" y="4782320"/>
            <a:ext cx="7644627" cy="1329443"/>
          </a:xfrm>
        </p:spPr>
        <p:txBody>
          <a:bodyPr vert="horz" lIns="91440" tIns="45720" rIns="91440" bIns="45720" rtlCol="0" anchor="t">
            <a:noAutofit/>
          </a:bodyPr>
          <a:lstStyle/>
          <a:p>
            <a:pPr algn="r"/>
            <a:endParaRPr lang="en-GB" sz="2200"/>
          </a:p>
          <a:p>
            <a:pPr algn="r"/>
            <a:r>
              <a:rPr lang="en-GB" sz="4000" b="1">
                <a:ea typeface="+mn-lt"/>
                <a:cs typeface="+mn-lt"/>
              </a:rPr>
              <a:t>under the guidance of</a:t>
            </a:r>
          </a:p>
          <a:p>
            <a:pPr algn="r"/>
            <a:r>
              <a:rPr lang="en-GB" sz="4000" b="1">
                <a:cs typeface="Calibri"/>
              </a:rPr>
              <a:t>Dr . Suja P.</a:t>
            </a:r>
          </a:p>
        </p:txBody>
      </p:sp>
    </p:spTree>
    <p:extLst>
      <p:ext uri="{BB962C8B-B14F-4D97-AF65-F5344CB8AC3E}">
        <p14:creationId xmlns:p14="http://schemas.microsoft.com/office/powerpoint/2010/main" val="51555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4008B-85BF-4DE0-B0BB-2B9F91C9552D}"/>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cs typeface="Calibri Light"/>
              </a:rPr>
              <a:t>Content</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1480ACA4-011D-4E73-B434-EA8015487A63}"/>
              </a:ext>
            </a:extLst>
          </p:cNvPr>
          <p:cNvGraphicFramePr>
            <a:graphicFrameLocks noGrp="1"/>
          </p:cNvGraphicFramePr>
          <p:nvPr>
            <p:ph idx="1"/>
            <p:extLst>
              <p:ext uri="{D42A27DB-BD31-4B8C-83A1-F6EECF244321}">
                <p14:modId xmlns:p14="http://schemas.microsoft.com/office/powerpoint/2010/main" val="178857183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89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545B50EC-AB92-4055-9C04-E1F042AD5DCC}"/>
              </a:ext>
            </a:extLst>
          </p:cNvPr>
          <p:cNvSpPr>
            <a:spLocks noGrp="1"/>
          </p:cNvSpPr>
          <p:nvPr>
            <p:ph type="title"/>
          </p:nvPr>
        </p:nvSpPr>
        <p:spPr>
          <a:xfrm>
            <a:off x="535020" y="685800"/>
            <a:ext cx="2780271" cy="5105400"/>
          </a:xfrm>
        </p:spPr>
        <p:txBody>
          <a:bodyPr>
            <a:normAutofit/>
          </a:bodyPr>
          <a:lstStyle/>
          <a:p>
            <a:r>
              <a:rPr lang="en-GB" sz="3700">
                <a:solidFill>
                  <a:srgbClr val="FFFFFF"/>
                </a:solidFill>
                <a:cs typeface="Calibri Light"/>
              </a:rPr>
              <a:t>Introduction </a:t>
            </a:r>
          </a:p>
        </p:txBody>
      </p:sp>
      <p:graphicFrame>
        <p:nvGraphicFramePr>
          <p:cNvPr id="19" name="Content Placeholder 2">
            <a:extLst>
              <a:ext uri="{FF2B5EF4-FFF2-40B4-BE49-F238E27FC236}">
                <a16:creationId xmlns:a16="http://schemas.microsoft.com/office/drawing/2014/main" id="{BDB06A68-BE24-4BC9-B8CA-2BCE0B9A7804}"/>
              </a:ext>
            </a:extLst>
          </p:cNvPr>
          <p:cNvGraphicFramePr>
            <a:graphicFrameLocks noGrp="1"/>
          </p:cNvGraphicFramePr>
          <p:nvPr>
            <p:ph idx="1"/>
            <p:extLst>
              <p:ext uri="{D42A27DB-BD31-4B8C-83A1-F6EECF244321}">
                <p14:modId xmlns:p14="http://schemas.microsoft.com/office/powerpoint/2010/main" val="21998981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8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C8614F-9449-47D4-B9A6-6FA73850040F}"/>
              </a:ext>
            </a:extLst>
          </p:cNvPr>
          <p:cNvSpPr>
            <a:spLocks noGrp="1"/>
          </p:cNvSpPr>
          <p:nvPr>
            <p:ph type="title"/>
          </p:nvPr>
        </p:nvSpPr>
        <p:spPr>
          <a:xfrm>
            <a:off x="1115568" y="548640"/>
            <a:ext cx="10168128" cy="1179576"/>
          </a:xfrm>
        </p:spPr>
        <p:txBody>
          <a:bodyPr>
            <a:normAutofit/>
          </a:bodyPr>
          <a:lstStyle/>
          <a:p>
            <a:r>
              <a:rPr lang="en-GB" sz="4000">
                <a:cs typeface="Calibri Light"/>
              </a:rPr>
              <a:t>Methodology</a:t>
            </a:r>
            <a:endParaRPr lang="en-GB"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F05A1D9-7ED3-416A-9BD7-12B2AEB1EEA4}"/>
              </a:ext>
            </a:extLst>
          </p:cNvPr>
          <p:cNvSpPr>
            <a:spLocks noGrp="1"/>
          </p:cNvSpPr>
          <p:nvPr>
            <p:ph idx="1"/>
          </p:nvPr>
        </p:nvSpPr>
        <p:spPr>
          <a:xfrm>
            <a:off x="502656" y="2093414"/>
            <a:ext cx="11248380" cy="4769248"/>
          </a:xfrm>
        </p:spPr>
        <p:txBody>
          <a:bodyPr vert="horz" lIns="91440" tIns="45720" rIns="91440" bIns="45720" rtlCol="0" anchor="t">
            <a:noAutofit/>
          </a:bodyPr>
          <a:lstStyle/>
          <a:p>
            <a:pPr marL="0" indent="0" algn="just">
              <a:buNone/>
            </a:pPr>
            <a:r>
              <a:rPr lang="en-GB" sz="2400">
                <a:ea typeface="+mn-lt"/>
                <a:cs typeface="+mn-lt"/>
              </a:rPr>
              <a:t>The proposed methodology we used  is explained step by step as given below:- </a:t>
            </a:r>
          </a:p>
          <a:p>
            <a:pPr algn="just"/>
            <a:r>
              <a:rPr lang="en-US" sz="2400"/>
              <a:t>Preprocessing</a:t>
            </a:r>
            <a:endParaRPr lang="en-US" sz="2400">
              <a:cs typeface="Calibri"/>
            </a:endParaRPr>
          </a:p>
          <a:p>
            <a:pPr algn="just"/>
            <a:r>
              <a:rPr lang="en-US" sz="2400"/>
              <a:t>Histogram equalization</a:t>
            </a:r>
            <a:endParaRPr lang="en-US" sz="2400">
              <a:cs typeface="Calibri"/>
            </a:endParaRPr>
          </a:p>
          <a:p>
            <a:pPr algn="just"/>
            <a:r>
              <a:rPr lang="en-US" sz="2400"/>
              <a:t>Segmentation</a:t>
            </a:r>
            <a:endParaRPr lang="en-US" sz="2400">
              <a:cs typeface="Calibri"/>
            </a:endParaRPr>
          </a:p>
          <a:p>
            <a:pPr algn="just"/>
            <a:r>
              <a:rPr lang="en-US" sz="2400"/>
              <a:t>Morphological operations</a:t>
            </a:r>
            <a:endParaRPr lang="en-US" sz="2400">
              <a:cs typeface="Calibri"/>
            </a:endParaRPr>
          </a:p>
          <a:p>
            <a:pPr marL="0" indent="0" algn="just">
              <a:buNone/>
            </a:pPr>
            <a:r>
              <a:rPr lang="en-US" sz="2400"/>
              <a:t>       Filtering</a:t>
            </a:r>
            <a:endParaRPr lang="en-US" sz="2400">
              <a:cs typeface="Calibri"/>
            </a:endParaRPr>
          </a:p>
          <a:p>
            <a:pPr marL="0" indent="0" algn="just">
              <a:buNone/>
            </a:pPr>
            <a:r>
              <a:rPr lang="en-US" sz="2400"/>
              <a:t>       Dilation</a:t>
            </a:r>
            <a:endParaRPr lang="en-US" sz="2400">
              <a:cs typeface="Calibri"/>
            </a:endParaRPr>
          </a:p>
          <a:p>
            <a:pPr marL="0" indent="0" algn="just">
              <a:buNone/>
            </a:pPr>
            <a:r>
              <a:rPr lang="en-US" sz="2400"/>
              <a:t>       Filling</a:t>
            </a:r>
            <a:endParaRPr lang="en-US" sz="2400">
              <a:cs typeface="Calibri"/>
            </a:endParaRPr>
          </a:p>
          <a:p>
            <a:pPr marL="457200" indent="-457200" algn="just"/>
            <a:r>
              <a:rPr lang="en-US" sz="2400"/>
              <a:t>Feature Extraction     </a:t>
            </a:r>
            <a:endParaRPr lang="en-US" sz="2400">
              <a:cs typeface="Calibri"/>
            </a:endParaRPr>
          </a:p>
          <a:p>
            <a:pPr marL="457200" indent="-457200" algn="just"/>
            <a:r>
              <a:rPr lang="en-US" sz="2400"/>
              <a:t>Classification</a:t>
            </a:r>
            <a:endParaRPr lang="en-US" sz="2400">
              <a:cs typeface="Calibri"/>
            </a:endParaRPr>
          </a:p>
        </p:txBody>
      </p:sp>
    </p:spTree>
    <p:extLst>
      <p:ext uri="{BB962C8B-B14F-4D97-AF65-F5344CB8AC3E}">
        <p14:creationId xmlns:p14="http://schemas.microsoft.com/office/powerpoint/2010/main" val="300781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22" name="Freeform: Shape 2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441D5-C0CD-4895-93D4-4886D589028D}"/>
              </a:ext>
            </a:extLst>
          </p:cNvPr>
          <p:cNvSpPr>
            <a:spLocks noGrp="1"/>
          </p:cNvSpPr>
          <p:nvPr>
            <p:ph type="title"/>
          </p:nvPr>
        </p:nvSpPr>
        <p:spPr>
          <a:xfrm>
            <a:off x="487961" y="662400"/>
            <a:ext cx="3661090" cy="1492132"/>
          </a:xfrm>
        </p:spPr>
        <p:txBody>
          <a:bodyPr anchor="t">
            <a:normAutofit/>
          </a:bodyPr>
          <a:lstStyle/>
          <a:p>
            <a:pPr>
              <a:spcBef>
                <a:spcPts val="1000"/>
              </a:spcBef>
            </a:pPr>
            <a:r>
              <a:rPr lang="en-GB">
                <a:solidFill>
                  <a:schemeClr val="bg1"/>
                </a:solidFill>
                <a:ea typeface="+mj-lt"/>
                <a:cs typeface="+mj-lt"/>
              </a:rPr>
              <a:t>Pre-processing:</a:t>
            </a:r>
            <a:endParaRPr lang="en-US">
              <a:solidFill>
                <a:schemeClr val="bg1"/>
              </a:solidFill>
              <a:cs typeface="Calibri Light"/>
            </a:endParaRPr>
          </a:p>
        </p:txBody>
      </p:sp>
      <p:sp>
        <p:nvSpPr>
          <p:cNvPr id="3" name="Content Placeholder 2">
            <a:extLst>
              <a:ext uri="{FF2B5EF4-FFF2-40B4-BE49-F238E27FC236}">
                <a16:creationId xmlns:a16="http://schemas.microsoft.com/office/drawing/2014/main" id="{37D3F984-F1B5-47C2-AE3A-4AA4B05356AA}"/>
              </a:ext>
            </a:extLst>
          </p:cNvPr>
          <p:cNvSpPr>
            <a:spLocks noGrp="1"/>
          </p:cNvSpPr>
          <p:nvPr>
            <p:ph idx="1"/>
          </p:nvPr>
        </p:nvSpPr>
        <p:spPr>
          <a:xfrm>
            <a:off x="210870" y="1835728"/>
            <a:ext cx="4076726" cy="3463800"/>
          </a:xfrm>
        </p:spPr>
        <p:txBody>
          <a:bodyPr vert="horz" lIns="91440" tIns="45720" rIns="91440" bIns="45720" rtlCol="0" anchor="t">
            <a:normAutofit/>
          </a:bodyPr>
          <a:lstStyle/>
          <a:p>
            <a:pPr marL="457200" indent="-457200" algn="just"/>
            <a:r>
              <a:rPr lang="en-GB" sz="2000">
                <a:solidFill>
                  <a:schemeClr val="bg1"/>
                </a:solidFill>
                <a:ea typeface="+mn-lt"/>
                <a:cs typeface="+mn-lt"/>
              </a:rPr>
              <a:t>CT scan image is taken as the input and convert it into the grey scale image.</a:t>
            </a:r>
            <a:endParaRPr lang="en-US" sz="2000">
              <a:solidFill>
                <a:schemeClr val="bg1"/>
              </a:solidFill>
              <a:cs typeface="Calibri" panose="020F0502020204030204"/>
            </a:endParaRPr>
          </a:p>
          <a:p>
            <a:pPr marL="457200" indent="-457200" algn="just"/>
            <a:endParaRPr lang="en-GB" sz="2000">
              <a:solidFill>
                <a:schemeClr val="bg1"/>
              </a:solidFill>
              <a:cs typeface="Calibri"/>
            </a:endParaRPr>
          </a:p>
          <a:p>
            <a:pPr marL="457200" indent="-457200" algn="just"/>
            <a:r>
              <a:rPr lang="en-GB" sz="2000">
                <a:solidFill>
                  <a:schemeClr val="bg1"/>
                </a:solidFill>
                <a:ea typeface="+mn-lt"/>
                <a:cs typeface="+mn-lt"/>
              </a:rPr>
              <a:t>Image quality is affected by noise, motions so pre-processing is done basically for the better-quality images</a:t>
            </a:r>
            <a:endParaRPr lang="en-GB" sz="2000">
              <a:solidFill>
                <a:schemeClr val="bg1"/>
              </a:solidFill>
              <a:cs typeface="Calibri"/>
            </a:endParaRPr>
          </a:p>
          <a:p>
            <a:pPr marL="457200" indent="-457200" algn="just"/>
            <a:endParaRPr lang="en-GB" sz="2000">
              <a:solidFill>
                <a:schemeClr val="bg1"/>
              </a:solidFill>
              <a:cs typeface="Calibri"/>
            </a:endParaRPr>
          </a:p>
          <a:p>
            <a:pPr marL="0" indent="0" algn="just">
              <a:buNone/>
            </a:pPr>
            <a:endParaRPr lang="en-GB" sz="2000">
              <a:solidFill>
                <a:schemeClr val="bg1"/>
              </a:solidFill>
              <a:cs typeface="Calibri"/>
            </a:endParaRPr>
          </a:p>
        </p:txBody>
      </p:sp>
      <p:pic>
        <p:nvPicPr>
          <p:cNvPr id="5" name="Picture 5">
            <a:extLst>
              <a:ext uri="{FF2B5EF4-FFF2-40B4-BE49-F238E27FC236}">
                <a16:creationId xmlns:a16="http://schemas.microsoft.com/office/drawing/2014/main" id="{A6BEC386-3906-4CFD-A266-673A71BC3FCF}"/>
              </a:ext>
            </a:extLst>
          </p:cNvPr>
          <p:cNvPicPr>
            <a:picLocks noChangeAspect="1"/>
          </p:cNvPicPr>
          <p:nvPr/>
        </p:nvPicPr>
        <p:blipFill>
          <a:blip r:embed="rId2"/>
          <a:stretch>
            <a:fillRect/>
          </a:stretch>
        </p:blipFill>
        <p:spPr>
          <a:xfrm>
            <a:off x="5411053" y="1262399"/>
            <a:ext cx="6014185" cy="4333202"/>
          </a:xfrm>
          <a:prstGeom prst="rect">
            <a:avLst/>
          </a:prstGeom>
        </p:spPr>
      </p:pic>
    </p:spTree>
    <p:extLst>
      <p:ext uri="{BB962C8B-B14F-4D97-AF65-F5344CB8AC3E}">
        <p14:creationId xmlns:p14="http://schemas.microsoft.com/office/powerpoint/2010/main" val="368599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441D5-C0CD-4895-93D4-4886D589028D}"/>
              </a:ext>
            </a:extLst>
          </p:cNvPr>
          <p:cNvSpPr>
            <a:spLocks noGrp="1"/>
          </p:cNvSpPr>
          <p:nvPr>
            <p:ph type="title"/>
          </p:nvPr>
        </p:nvSpPr>
        <p:spPr>
          <a:xfrm>
            <a:off x="765051" y="662400"/>
            <a:ext cx="3384000" cy="1492132"/>
          </a:xfrm>
        </p:spPr>
        <p:txBody>
          <a:bodyPr anchor="t">
            <a:normAutofit/>
          </a:bodyPr>
          <a:lstStyle/>
          <a:p>
            <a:pPr>
              <a:spcBef>
                <a:spcPts val="1000"/>
              </a:spcBef>
            </a:pPr>
            <a:r>
              <a:rPr lang="en-GB">
                <a:solidFill>
                  <a:schemeClr val="bg1"/>
                </a:solidFill>
                <a:ea typeface="+mj-lt"/>
                <a:cs typeface="+mj-lt"/>
              </a:rPr>
              <a:t>Histogram Equalization:</a:t>
            </a:r>
            <a:endParaRPr lang="en-US">
              <a:solidFill>
                <a:schemeClr val="bg1"/>
              </a:solidFill>
            </a:endParaRPr>
          </a:p>
        </p:txBody>
      </p:sp>
      <p:sp>
        <p:nvSpPr>
          <p:cNvPr id="3" name="Content Placeholder 2">
            <a:extLst>
              <a:ext uri="{FF2B5EF4-FFF2-40B4-BE49-F238E27FC236}">
                <a16:creationId xmlns:a16="http://schemas.microsoft.com/office/drawing/2014/main" id="{37D3F984-F1B5-47C2-AE3A-4AA4B05356AA}"/>
              </a:ext>
            </a:extLst>
          </p:cNvPr>
          <p:cNvSpPr>
            <a:spLocks noGrp="1"/>
          </p:cNvSpPr>
          <p:nvPr>
            <p:ph idx="1"/>
          </p:nvPr>
        </p:nvSpPr>
        <p:spPr>
          <a:xfrm>
            <a:off x="314779" y="2286000"/>
            <a:ext cx="3972817" cy="3844800"/>
          </a:xfrm>
        </p:spPr>
        <p:txBody>
          <a:bodyPr vert="horz" lIns="91440" tIns="45720" rIns="91440" bIns="45720" rtlCol="0" anchor="t">
            <a:normAutofit/>
          </a:bodyPr>
          <a:lstStyle/>
          <a:p>
            <a:pPr marL="457200" indent="-457200" algn="just"/>
            <a:r>
              <a:rPr lang="en-GB" sz="2000">
                <a:solidFill>
                  <a:schemeClr val="bg1"/>
                </a:solidFill>
                <a:ea typeface="+mn-lt"/>
                <a:cs typeface="+mn-lt"/>
              </a:rPr>
              <a:t>It is a method that uses an image’s histogram to adjust the contrast in image processing.</a:t>
            </a:r>
            <a:endParaRPr lang="en-US" sz="2000">
              <a:solidFill>
                <a:schemeClr val="bg1"/>
              </a:solidFill>
              <a:cs typeface="Calibri"/>
            </a:endParaRPr>
          </a:p>
          <a:p>
            <a:pPr marL="0" indent="0" algn="just">
              <a:buNone/>
            </a:pPr>
            <a:endParaRPr lang="en-GB" sz="2000">
              <a:solidFill>
                <a:schemeClr val="bg1"/>
              </a:solidFill>
              <a:ea typeface="+mn-lt"/>
              <a:cs typeface="+mn-lt"/>
            </a:endParaRPr>
          </a:p>
          <a:p>
            <a:pPr marL="457200" indent="-457200" algn="just"/>
            <a:r>
              <a:rPr lang="en-GB" sz="2000">
                <a:solidFill>
                  <a:schemeClr val="bg1"/>
                </a:solidFill>
                <a:ea typeface="+mn-lt"/>
                <a:cs typeface="+mn-lt"/>
              </a:rPr>
              <a:t>Histogram of chest CT scan input image consists of peak and valleys representing different regions of the lungs which are equalized and a clear, crisper image with sharp borders and edges is obtained.</a:t>
            </a:r>
            <a:endParaRPr lang="en-GB" sz="2000">
              <a:solidFill>
                <a:schemeClr val="bg1"/>
              </a:solidFill>
              <a:cs typeface="Calibri"/>
            </a:endParaRPr>
          </a:p>
        </p:txBody>
      </p:sp>
      <p:pic>
        <p:nvPicPr>
          <p:cNvPr id="4" name="Picture 5" descr="A picture containing shape&#10;&#10;Description automatically generated">
            <a:extLst>
              <a:ext uri="{FF2B5EF4-FFF2-40B4-BE49-F238E27FC236}">
                <a16:creationId xmlns:a16="http://schemas.microsoft.com/office/drawing/2014/main" id="{B4279234-34EE-4B68-9FA2-116ED11DF84B}"/>
              </a:ext>
            </a:extLst>
          </p:cNvPr>
          <p:cNvPicPr>
            <a:picLocks noChangeAspect="1"/>
          </p:cNvPicPr>
          <p:nvPr/>
        </p:nvPicPr>
        <p:blipFill>
          <a:blip r:embed="rId2"/>
          <a:stretch>
            <a:fillRect/>
          </a:stretch>
        </p:blipFill>
        <p:spPr>
          <a:xfrm>
            <a:off x="5411053" y="1299755"/>
            <a:ext cx="6014185" cy="4258490"/>
          </a:xfrm>
          <a:prstGeom prst="rect">
            <a:avLst/>
          </a:prstGeom>
        </p:spPr>
      </p:pic>
    </p:spTree>
    <p:extLst>
      <p:ext uri="{BB962C8B-B14F-4D97-AF65-F5344CB8AC3E}">
        <p14:creationId xmlns:p14="http://schemas.microsoft.com/office/powerpoint/2010/main" val="103086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93E15-A306-4686-B0E1-3F8B7E7F8A55}"/>
              </a:ext>
            </a:extLst>
          </p:cNvPr>
          <p:cNvSpPr>
            <a:spLocks noGrp="1"/>
          </p:cNvSpPr>
          <p:nvPr>
            <p:ph type="title"/>
          </p:nvPr>
        </p:nvSpPr>
        <p:spPr>
          <a:xfrm>
            <a:off x="557233" y="662400"/>
            <a:ext cx="3591818" cy="1492132"/>
          </a:xfrm>
        </p:spPr>
        <p:txBody>
          <a:bodyPr anchor="t">
            <a:normAutofit/>
          </a:bodyPr>
          <a:lstStyle/>
          <a:p>
            <a:r>
              <a:rPr lang="en-GB">
                <a:solidFill>
                  <a:schemeClr val="bg1"/>
                </a:solidFill>
                <a:cs typeface="Calibri Light"/>
              </a:rPr>
              <a:t>Segmentation:</a:t>
            </a:r>
            <a:endParaRPr lang="en-GB">
              <a:solidFill>
                <a:schemeClr val="bg1"/>
              </a:solidFill>
            </a:endParaRPr>
          </a:p>
        </p:txBody>
      </p:sp>
      <p:sp>
        <p:nvSpPr>
          <p:cNvPr id="3" name="Content Placeholder 2">
            <a:extLst>
              <a:ext uri="{FF2B5EF4-FFF2-40B4-BE49-F238E27FC236}">
                <a16:creationId xmlns:a16="http://schemas.microsoft.com/office/drawing/2014/main" id="{1C281406-BF54-4F7E-B7B0-A005FB508232}"/>
              </a:ext>
            </a:extLst>
          </p:cNvPr>
          <p:cNvSpPr>
            <a:spLocks noGrp="1"/>
          </p:cNvSpPr>
          <p:nvPr>
            <p:ph idx="1"/>
          </p:nvPr>
        </p:nvSpPr>
        <p:spPr>
          <a:xfrm>
            <a:off x="222416" y="1593273"/>
            <a:ext cx="4099816" cy="4537527"/>
          </a:xfrm>
        </p:spPr>
        <p:txBody>
          <a:bodyPr vert="horz" lIns="91440" tIns="45720" rIns="91440" bIns="45720" rtlCol="0" anchor="t">
            <a:normAutofit/>
          </a:bodyPr>
          <a:lstStyle/>
          <a:p>
            <a:pPr algn="just"/>
            <a:r>
              <a:rPr lang="en-GB" sz="1800">
                <a:solidFill>
                  <a:schemeClr val="bg1"/>
                </a:solidFill>
                <a:ea typeface="+mn-lt"/>
                <a:cs typeface="+mn-lt"/>
              </a:rPr>
              <a:t>In these step  the image is converted into a binary image or black and white image. As the binary image is a digital image and its pixels can be represented in 0 and 1 which are two discrete levels. Level 1 indicates the presence of data that is white colour and level 0 indicates the absence of the data that is black colour.</a:t>
            </a:r>
            <a:endParaRPr lang="en-GB" sz="1800">
              <a:solidFill>
                <a:schemeClr val="bg1"/>
              </a:solidFill>
              <a:cs typeface="Calibri"/>
            </a:endParaRPr>
          </a:p>
          <a:p>
            <a:pPr algn="just"/>
            <a:r>
              <a:rPr lang="en-GB" sz="1800">
                <a:solidFill>
                  <a:schemeClr val="bg1"/>
                </a:solidFill>
                <a:ea typeface="+mn-lt"/>
                <a:cs typeface="+mn-lt"/>
              </a:rPr>
              <a:t>The segmentation of the CT scan input image is done by removing those pixels which are below or above the constant level called discrete level (threshold value). </a:t>
            </a:r>
            <a:endParaRPr lang="en-GB" sz="1800">
              <a:solidFill>
                <a:schemeClr val="bg1"/>
              </a:solidFill>
              <a:cs typeface="Calibri" panose="020F0502020204030204"/>
            </a:endParaRPr>
          </a:p>
          <a:p>
            <a:pPr marL="0" indent="0" algn="just">
              <a:buNone/>
            </a:pPr>
            <a:endParaRPr lang="en-GB" sz="1800">
              <a:solidFill>
                <a:schemeClr val="bg1"/>
              </a:solidFill>
              <a:cs typeface="Calibri" panose="020F0502020204030204"/>
            </a:endParaRPr>
          </a:p>
          <a:p>
            <a:pPr marL="0" indent="0" algn="just">
              <a:buNone/>
            </a:pPr>
            <a:endParaRPr lang="en-GB" sz="1800">
              <a:solidFill>
                <a:schemeClr val="bg1"/>
              </a:solidFill>
              <a:cs typeface="Calibri" panose="020F0502020204030204"/>
            </a:endParaRPr>
          </a:p>
        </p:txBody>
      </p:sp>
      <p:pic>
        <p:nvPicPr>
          <p:cNvPr id="4" name="Picture 4" descr="A picture containing text&#10;&#10;Description automatically generated">
            <a:extLst>
              <a:ext uri="{FF2B5EF4-FFF2-40B4-BE49-F238E27FC236}">
                <a16:creationId xmlns:a16="http://schemas.microsoft.com/office/drawing/2014/main" id="{1D10E7A1-8F37-43E2-A235-E757D91BD4B7}"/>
              </a:ext>
            </a:extLst>
          </p:cNvPr>
          <p:cNvPicPr>
            <a:picLocks noChangeAspect="1"/>
          </p:cNvPicPr>
          <p:nvPr/>
        </p:nvPicPr>
        <p:blipFill>
          <a:blip r:embed="rId2"/>
          <a:stretch>
            <a:fillRect/>
          </a:stretch>
        </p:blipFill>
        <p:spPr>
          <a:xfrm>
            <a:off x="5411053" y="1152862"/>
            <a:ext cx="6014185" cy="4552275"/>
          </a:xfrm>
          <a:prstGeom prst="rect">
            <a:avLst/>
          </a:prstGeom>
        </p:spPr>
      </p:pic>
    </p:spTree>
    <p:extLst>
      <p:ext uri="{BB962C8B-B14F-4D97-AF65-F5344CB8AC3E}">
        <p14:creationId xmlns:p14="http://schemas.microsoft.com/office/powerpoint/2010/main" val="11816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3A55D-77D5-4343-AFC6-01C318D85FB9}"/>
              </a:ext>
            </a:extLst>
          </p:cNvPr>
          <p:cNvSpPr>
            <a:spLocks noGrp="1"/>
          </p:cNvSpPr>
          <p:nvPr>
            <p:ph type="title"/>
          </p:nvPr>
        </p:nvSpPr>
        <p:spPr>
          <a:xfrm>
            <a:off x="841248" y="510047"/>
            <a:ext cx="3300984" cy="1645920"/>
          </a:xfrm>
        </p:spPr>
        <p:txBody>
          <a:bodyPr>
            <a:normAutofit/>
          </a:bodyPr>
          <a:lstStyle/>
          <a:p>
            <a:r>
              <a:rPr lang="en-GB" sz="2800">
                <a:cs typeface="Calibri Light"/>
              </a:rPr>
              <a:t>Morphological operations</a:t>
            </a:r>
            <a:endParaRPr lang="en-GB" sz="2800"/>
          </a:p>
        </p:txBody>
      </p:sp>
      <p:sp>
        <p:nvSpPr>
          <p:cNvPr id="12"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0D4A03-B069-402A-9856-2775925DA6A1}"/>
              </a:ext>
            </a:extLst>
          </p:cNvPr>
          <p:cNvSpPr>
            <a:spLocks noGrp="1"/>
          </p:cNvSpPr>
          <p:nvPr>
            <p:ph idx="1"/>
          </p:nvPr>
        </p:nvSpPr>
        <p:spPr>
          <a:xfrm>
            <a:off x="4581144" y="406138"/>
            <a:ext cx="6858000" cy="1842193"/>
          </a:xfrm>
        </p:spPr>
        <p:txBody>
          <a:bodyPr vert="horz" lIns="91440" tIns="45720" rIns="91440" bIns="45720" rtlCol="0" anchor="ctr">
            <a:normAutofit fontScale="25000" lnSpcReduction="20000"/>
          </a:bodyPr>
          <a:lstStyle/>
          <a:p>
            <a:pPr marL="457200" indent="-457200" algn="just"/>
            <a:endParaRPr lang="en-GB" sz="6000">
              <a:ea typeface="+mn-lt"/>
              <a:cs typeface="+mn-lt"/>
            </a:endParaRPr>
          </a:p>
          <a:p>
            <a:pPr marL="457200" indent="-457200" algn="just"/>
            <a:r>
              <a:rPr lang="en-GB" sz="6000">
                <a:ea typeface="+mn-lt"/>
                <a:cs typeface="+mn-lt"/>
              </a:rPr>
              <a:t>The morphological operations are performed before feature extraction. These operations are used to extract the image components which are useful in the description of region shapes and give better representation.</a:t>
            </a:r>
            <a:endParaRPr lang="en-US" sz="6000">
              <a:ea typeface="+mn-lt"/>
              <a:cs typeface="+mn-lt"/>
            </a:endParaRPr>
          </a:p>
          <a:p>
            <a:pPr marL="457200" indent="-457200" algn="just"/>
            <a:endParaRPr lang="en-GB" sz="6000">
              <a:ea typeface="+mn-lt"/>
              <a:cs typeface="+mn-lt"/>
            </a:endParaRPr>
          </a:p>
          <a:p>
            <a:pPr marL="457200" indent="-457200" algn="just"/>
            <a:r>
              <a:rPr lang="en-GB" sz="6000">
                <a:ea typeface="+mn-lt"/>
                <a:cs typeface="+mn-lt"/>
              </a:rPr>
              <a:t>The operations done in these are filtering, image filling, and Dilation.</a:t>
            </a:r>
            <a:endParaRPr lang="en-US" sz="6000">
              <a:ea typeface="+mn-lt"/>
              <a:cs typeface="+mn-lt"/>
            </a:endParaRPr>
          </a:p>
          <a:p>
            <a:pPr marL="0" indent="0" algn="just">
              <a:buNone/>
            </a:pPr>
            <a:br>
              <a:rPr lang="en-US"/>
            </a:br>
            <a:endParaRPr lang="en-US" sz="6000">
              <a:cs typeface="Calibri"/>
            </a:endParaRPr>
          </a:p>
        </p:txBody>
      </p:sp>
      <p:pic>
        <p:nvPicPr>
          <p:cNvPr id="7" name="Picture 7" descr="Text, logo&#10;&#10;Description automatically generated">
            <a:extLst>
              <a:ext uri="{FF2B5EF4-FFF2-40B4-BE49-F238E27FC236}">
                <a16:creationId xmlns:a16="http://schemas.microsoft.com/office/drawing/2014/main" id="{E202D3AD-0E54-4E2C-8632-F4004AE85B16}"/>
              </a:ext>
            </a:extLst>
          </p:cNvPr>
          <p:cNvPicPr>
            <a:picLocks noChangeAspect="1"/>
          </p:cNvPicPr>
          <p:nvPr/>
        </p:nvPicPr>
        <p:blipFill>
          <a:blip r:embed="rId2"/>
          <a:stretch>
            <a:fillRect/>
          </a:stretch>
        </p:blipFill>
        <p:spPr>
          <a:xfrm>
            <a:off x="557784" y="3061142"/>
            <a:ext cx="3584448" cy="2729951"/>
          </a:xfrm>
          <a:prstGeom prst="rect">
            <a:avLst/>
          </a:prstGeom>
        </p:spPr>
      </p:pic>
      <p:pic>
        <p:nvPicPr>
          <p:cNvPr id="8" name="Picture 8" descr="Logo&#10;&#10;Description automatically generated">
            <a:extLst>
              <a:ext uri="{FF2B5EF4-FFF2-40B4-BE49-F238E27FC236}">
                <a16:creationId xmlns:a16="http://schemas.microsoft.com/office/drawing/2014/main" id="{03030061-77F8-4FD7-B3B2-77031C7073DC}"/>
              </a:ext>
            </a:extLst>
          </p:cNvPr>
          <p:cNvPicPr>
            <a:picLocks noChangeAspect="1"/>
          </p:cNvPicPr>
          <p:nvPr/>
        </p:nvPicPr>
        <p:blipFill>
          <a:blip r:embed="rId3"/>
          <a:stretch>
            <a:fillRect/>
          </a:stretch>
        </p:blipFill>
        <p:spPr>
          <a:xfrm>
            <a:off x="4347599" y="3069542"/>
            <a:ext cx="3584448" cy="2713151"/>
          </a:xfrm>
          <a:prstGeom prst="rect">
            <a:avLst/>
          </a:prstGeom>
        </p:spPr>
      </p:pic>
      <p:pic>
        <p:nvPicPr>
          <p:cNvPr id="4" name="Picture 4" descr="A picture containing diagram&#10;&#10;Description automatically generated">
            <a:extLst>
              <a:ext uri="{FF2B5EF4-FFF2-40B4-BE49-F238E27FC236}">
                <a16:creationId xmlns:a16="http://schemas.microsoft.com/office/drawing/2014/main" id="{C1A47DAB-0160-4B2B-9D83-F96AA74DC732}"/>
              </a:ext>
            </a:extLst>
          </p:cNvPr>
          <p:cNvPicPr>
            <a:picLocks noChangeAspect="1"/>
          </p:cNvPicPr>
          <p:nvPr/>
        </p:nvPicPr>
        <p:blipFill>
          <a:blip r:embed="rId4"/>
          <a:stretch>
            <a:fillRect/>
          </a:stretch>
        </p:blipFill>
        <p:spPr>
          <a:xfrm>
            <a:off x="8137415" y="3088718"/>
            <a:ext cx="3584448" cy="2674799"/>
          </a:xfrm>
          <a:prstGeom prst="rect">
            <a:avLst/>
          </a:prstGeom>
        </p:spPr>
      </p:pic>
    </p:spTree>
    <p:extLst>
      <p:ext uri="{BB962C8B-B14F-4D97-AF65-F5344CB8AC3E}">
        <p14:creationId xmlns:p14="http://schemas.microsoft.com/office/powerpoint/2010/main" val="2129029281"/>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5" ma:contentTypeDescription="Create a new document." ma:contentTypeScope="" ma:versionID="65d752f16f8f59aea52921c7c3b0d164">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6c9c697e4ae9c9b726eea2889bb8f4f6"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219F87-C092-44FF-8553-32ACE939761D}"/>
</file>

<file path=customXml/itemProps2.xml><?xml version="1.0" encoding="utf-8"?>
<ds:datastoreItem xmlns:ds="http://schemas.openxmlformats.org/officeDocument/2006/customXml" ds:itemID="{26F34EFD-93D9-44EB-B4F7-EC32ED02ABED}"/>
</file>

<file path=customXml/itemProps3.xml><?xml version="1.0" encoding="utf-8"?>
<ds:datastoreItem xmlns:ds="http://schemas.openxmlformats.org/officeDocument/2006/customXml" ds:itemID="{1F01D507-9D57-4EEA-8450-D11AE76DA448}"/>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BevelVTI</vt:lpstr>
      <vt:lpstr>office theme</vt:lpstr>
      <vt:lpstr>Lung Cancer Detection using Image Processing</vt:lpstr>
      <vt:lpstr>Team members     B Rupendra Reddy D Sai Tharun Reddy M C Sandeep Preetham</vt:lpstr>
      <vt:lpstr>Content</vt:lpstr>
      <vt:lpstr>Introduction </vt:lpstr>
      <vt:lpstr>Methodology</vt:lpstr>
      <vt:lpstr>Pre-processing:</vt:lpstr>
      <vt:lpstr>Histogram Equalization:</vt:lpstr>
      <vt:lpstr>Segmentation:</vt:lpstr>
      <vt:lpstr>Morphological operations</vt:lpstr>
      <vt:lpstr>GLCM(Gray level Co-occurrence matrix):</vt:lpstr>
      <vt:lpstr>GLCM(Gray level Co-occurrence matrix):</vt:lpstr>
      <vt:lpstr>Feature Extraction</vt:lpstr>
      <vt:lpstr>Classification:</vt:lpstr>
      <vt:lpstr>Block Diagram</vt:lpstr>
      <vt:lpstr>Flow Chart</vt:lpstr>
      <vt:lpstr>Result</vt:lpstr>
      <vt:lpstr>Conclusion and Future Work:</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2021-11-29T11:01:40Z</dcterms:created>
  <dcterms:modified xsi:type="dcterms:W3CDTF">2021-12-10T17:07:06Z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