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ZlT6nF172cmSuM35ulXmvrOZY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1.xml"/><Relationship Id="rId21" Type="http://schemas.openxmlformats.org/officeDocument/2006/relationships/font" Target="fonts/Roboto-regular.fntdata"/><Relationship Id="rId3" Type="http://schemas.openxmlformats.org/officeDocument/2006/relationships/slideMaster" Target="slideMasters/slideMaster1.xml"/><Relationship Id="rId25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4" Type="http://schemas.openxmlformats.org/officeDocument/2006/relationships/font" Target="fonts/Roboto-boldItalic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font" Target="fonts/Roboto-italic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font" Target="fonts/Roboto-bold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41e4905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41e490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f9fb520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f9fb52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41e490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641e49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f9fb52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f9fb5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d641e49054_0_10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d641e49054_0_10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d641e49054_0_10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d641e49054_0_10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d641e49054_0_10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d641e49054_0_10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d641e49054_0_108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d641e49054_0_108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d641e49054_0_10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d641e49054_0_16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d641e49054_0_16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d641e49054_0_16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d641e49054_0_16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d641e49054_0_16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d641e49054_0_16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d641e49054_0_168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d641e49054_0_168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d641e49054_0_16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41e49054_0_17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41e49054_0_18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gd641e49054_0_18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gd641e49054_0_180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d641e49054_0_180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d641e49054_0_180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gd641e49054_0_180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d641e49054_0_11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d641e49054_0_1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d641e49054_0_1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d641e49054_0_1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d641e49054_0_1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d641e49054_0_1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d641e49054_0_118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d641e49054_0_11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d641e49054_0_127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d641e49054_0_12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d641e49054_0_12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d641e49054_0_12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d641e49054_0_12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d641e49054_0_12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d641e49054_0_12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d641e49054_0_127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gd641e49054_0_12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641e49054_0_13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d641e49054_0_137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d641e49054_0_137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d641e49054_0_13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641e49054_0_14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d641e49054_0_14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641e49054_0_14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d641e49054_0_145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d641e49054_0_14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d641e49054_0_149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d641e49054_0_14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d641e49054_0_14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d641e49054_0_14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d641e49054_0_14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d641e49054_0_14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d641e49054_0_149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d641e49054_0_14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641e49054_0_158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d641e49054_0_15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d641e49054_0_158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d641e49054_0_158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d641e49054_0_15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d641e49054_0_15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641e49054_0_165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d641e49054_0_16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641e49054_0_10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d641e49054_0_10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d641e49054_0_10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2476800" y="2216775"/>
            <a:ext cx="74745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Gill Sans"/>
              <a:buNone/>
            </a:pPr>
            <a:r>
              <a:rPr lang="en-US" sz="3570"/>
              <a:t>PROTEIN</a:t>
            </a:r>
            <a:r>
              <a:rPr lang="en-US" sz="3570"/>
              <a:t> FAMILY SEQUENCING USING MACHINE LEARNING</a:t>
            </a:r>
            <a:endParaRPr sz="357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474925" y="4069625"/>
            <a:ext cx="436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2072"/>
              <a:t>Done By:</a:t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2072"/>
              <a:t>                    </a:t>
            </a:r>
            <a:r>
              <a:rPr lang="en-US" sz="2072"/>
              <a:t>Team Avengers</a:t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2072"/>
              <a:t>                    D. Sai Tharun Reddy</a:t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2072"/>
              <a:t>                    Sandeep Preetham</a:t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2072"/>
              <a:t>                    T.Rohit</a:t>
            </a:r>
            <a:endParaRPr sz="20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207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41e49054_0_6"/>
          <p:cNvSpPr txBox="1"/>
          <p:nvPr>
            <p:ph type="title"/>
          </p:nvPr>
        </p:nvSpPr>
        <p:spPr>
          <a:xfrm>
            <a:off x="1451575" y="694575"/>
            <a:ext cx="9603300" cy="64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ts val="990"/>
              <a:buNone/>
            </a:pPr>
            <a:r>
              <a:rPr b="1" lang="en-US" sz="283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Classification Workflow:</a:t>
            </a:r>
            <a:endParaRPr b="1" sz="283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900"/>
          </a:p>
        </p:txBody>
      </p:sp>
      <p:pic>
        <p:nvPicPr>
          <p:cNvPr id="148" name="Google Shape;148;gd641e4905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175" y="2530075"/>
            <a:ext cx="8862499" cy="338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f9fb520a_0_6"/>
          <p:cNvSpPr txBox="1"/>
          <p:nvPr>
            <p:ph type="title"/>
          </p:nvPr>
        </p:nvSpPr>
        <p:spPr>
          <a:xfrm>
            <a:off x="1451575" y="804522"/>
            <a:ext cx="9603300" cy="53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Supervised Learning</a:t>
            </a:r>
            <a:endParaRPr sz="3700"/>
          </a:p>
        </p:txBody>
      </p:sp>
      <p:pic>
        <p:nvPicPr>
          <p:cNvPr id="154" name="Google Shape;154;gd8f9fb520a_0_6"/>
          <p:cNvPicPr preferRelativeResize="0"/>
          <p:nvPr/>
        </p:nvPicPr>
        <p:blipFill rotWithShape="1">
          <a:blip r:embed="rId3">
            <a:alphaModFix/>
          </a:blip>
          <a:srcRect b="0" l="0" r="33691" t="22269"/>
          <a:stretch/>
        </p:blipFill>
        <p:spPr>
          <a:xfrm>
            <a:off x="2019325" y="1998825"/>
            <a:ext cx="5811500" cy="4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ill Sans"/>
              <a:buNone/>
            </a:pPr>
            <a:r>
              <a:rPr lang="en-US"/>
              <a:t>NAIVE BAYES </a:t>
            </a:r>
            <a:r>
              <a:rPr lang="en-US"/>
              <a:t>CLASSIFIER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1451575" y="2015723"/>
            <a:ext cx="96033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-US">
                <a:solidFill>
                  <a:srgbClr val="19191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Naive Bayes classifier is a probabilistic machine learning model that’s used for classification task.</a:t>
            </a:r>
            <a:r>
              <a:rPr lang="en-US">
                <a:solidFill>
                  <a:srgbClr val="3D42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 is a statistical classification technique based on Bayes Theorem.</a:t>
            </a:r>
            <a:endParaRPr>
              <a:solidFill>
                <a:srgbClr val="19191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rgbClr val="3D42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Naive Bayes classifier is the fast, accurate and reliable algorithm. </a:t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D42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Formula for calculating the conditional probability:</a:t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825" y="4899050"/>
            <a:ext cx="5313563" cy="10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51575" y="432575"/>
            <a:ext cx="96033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TYPES OF NAIVE BAYES MODEL UNDER THE SCIKIT-LEARN LIBRARY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51575" y="2015723"/>
            <a:ext cx="9603300" cy="4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3333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Gaussian: It is used in classification and it assumes that features follow a normal distribution.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3333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Multinomial: It is used for discrete counts.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3333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Bernoulli: The binomial model is useful if your feature vectors are binary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ct val="83333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150" y="1952750"/>
            <a:ext cx="4869725" cy="22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451575" y="740800"/>
            <a:ext cx="96033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ill Sans"/>
              <a:buNone/>
            </a:pPr>
            <a:r>
              <a:rPr lang="en-US"/>
              <a:t>MULTINOMIAL NAIVE BAYES CLASSIFIER: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rgbClr val="19191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Multinomial Naive Bayes consider a feature vector where a given term represents the number of times it appears or very often i.e. frequency. </a:t>
            </a:r>
            <a:endParaRPr>
              <a:solidFill>
                <a:srgbClr val="19191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rgbClr val="19191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words are represented in terms of their occurrences (frequency count) then use multinomial event model.</a:t>
            </a:r>
            <a:endParaRPr>
              <a:solidFill>
                <a:srgbClr val="19191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>
              <a:solidFill>
                <a:srgbClr val="19191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3530"/>
              <a:t>ADVANTAGES/DISADVANTAGES OF NAiVE BAYES</a:t>
            </a:r>
            <a:endParaRPr sz="3530"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1451575" y="2015723"/>
            <a:ext cx="9603300" cy="4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ADVANTAGES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Naive Bayes Algorithm is a fast, highly scalable algorithm.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2" marL="11430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can be easily trained on small datasets.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2" marL="11430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Handle real and discrete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Assumes independence of feature 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d641e4905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49475" cy="66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PROTEINS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PROTEIN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SEQUENCE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PROTEIN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FAMILY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NAIVE BAYES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CLASSIFIER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AMINO ACID 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25" y="2279925"/>
            <a:ext cx="7152976" cy="37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WHAT ARE </a:t>
            </a:r>
            <a:r>
              <a:rPr lang="en-US"/>
              <a:t>PROTEINS</a:t>
            </a:r>
            <a:r>
              <a:rPr lang="en-US"/>
              <a:t> ?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Times New Roman"/>
              <a:buChar char="●"/>
            </a:pPr>
            <a:r>
              <a:rPr lang="en-US" sz="2420">
                <a:latin typeface="Times New Roman"/>
                <a:ea typeface="Times New Roman"/>
                <a:cs typeface="Times New Roman"/>
                <a:sym typeface="Times New Roman"/>
              </a:rPr>
              <a:t>Proteins are large, complex molecules that play many critical roles in the body.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50"/>
              <a:buFont typeface="Times New Roman"/>
              <a:buChar char="●"/>
            </a:pPr>
            <a:r>
              <a:rPr lang="en-US" sz="2420">
                <a:latin typeface="Times New Roman"/>
                <a:ea typeface="Times New Roman"/>
                <a:cs typeface="Times New Roman"/>
                <a:sym typeface="Times New Roman"/>
              </a:rPr>
              <a:t> The linear structure of amino acids within a protein is considered the primary structure of the protein.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50"/>
              <a:buFont typeface="Times New Roman"/>
              <a:buChar char="●"/>
            </a:pPr>
            <a:r>
              <a:rPr lang="en-US" sz="2420">
                <a:latin typeface="Times New Roman"/>
                <a:ea typeface="Times New Roman"/>
                <a:cs typeface="Times New Roman"/>
                <a:sym typeface="Times New Roman"/>
              </a:rPr>
              <a:t>All the amino acids within the protein are linked together by peptide bonds helping in forming a long chain.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50"/>
              <a:buFont typeface="Times New Roman"/>
              <a:buChar char="●"/>
            </a:pPr>
            <a:r>
              <a:rPr lang="en-US" sz="2420">
                <a:latin typeface="Times New Roman"/>
                <a:ea typeface="Times New Roman"/>
                <a:cs typeface="Times New Roman"/>
                <a:sym typeface="Times New Roman"/>
              </a:rPr>
              <a:t>Proteins are built on a set of twenty amino acids, each amino acid being unique from the other.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50"/>
              <a:buNone/>
            </a:pPr>
            <a:r>
              <a:t/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4800" y="804525"/>
            <a:ext cx="10330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CLASSIFICATION</a:t>
            </a:r>
            <a:r>
              <a:rPr lang="en-US"/>
              <a:t> OF </a:t>
            </a:r>
            <a:r>
              <a:rPr lang="en-US"/>
              <a:t>PROTEIN</a:t>
            </a:r>
            <a:r>
              <a:rPr lang="en-US"/>
              <a:t> STRUCTURE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PRIMARY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SECONDARY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TERTIARY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QUATEMARY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75" y="3438588"/>
            <a:ext cx="82867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PROTEIN SEQUENCING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1451575" y="1781225"/>
            <a:ext cx="9902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Protein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sequencing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practical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process of determining the amino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acid sequence of all or part of a protein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 method to understand the structure and function of proteins in living organisms.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linear order of amino acids in each protein determines its three-dimensional structure and activity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1451575" y="586700"/>
            <a:ext cx="96033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ill Sans"/>
              <a:buNone/>
            </a:pPr>
            <a:r>
              <a:rPr lang="en-US"/>
              <a:t>APPLICATIONS OF PROTEIN SEQUENCING 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Drug production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bioinformatics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Used for the prediction of final structure , function and location of protein 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Antibiotic production 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1451575" y="804523"/>
            <a:ext cx="9603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PROTEIN FAMILY 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Protein with similar shape and sequence tend to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perform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similar function within the call and hence they are classified as a protein family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Protein In a family descend from a common ancestor (homology ) and typically have similar three-dimensional structures , function and significant sequence similarity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estimated that over 60,000 protein families have been defined.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f9fb520a_0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Machine </a:t>
            </a:r>
            <a:r>
              <a:rPr lang="en-US" sz="3700"/>
              <a:t>Learning</a:t>
            </a:r>
            <a:r>
              <a:rPr lang="en-US" sz="3700"/>
              <a:t> </a:t>
            </a:r>
            <a:endParaRPr sz="3700"/>
          </a:p>
        </p:txBody>
      </p:sp>
      <p:pic>
        <p:nvPicPr>
          <p:cNvPr id="142" name="Google Shape;142;gd8f9fb520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50" y="2015725"/>
            <a:ext cx="9852325" cy="420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B24C3F43EF44F943BCB18D7B61288" ma:contentTypeVersion="10" ma:contentTypeDescription="Create a new document." ma:contentTypeScope="" ma:versionID="0fc6c684d664bd9319c9c0c6d5e1c1ad">
  <xsd:schema xmlns:xsd="http://www.w3.org/2001/XMLSchema" xmlns:xs="http://www.w3.org/2001/XMLSchema" xmlns:p="http://schemas.microsoft.com/office/2006/metadata/properties" xmlns:ns2="fbed4a63-bfc0-4edc-a8ad-15c1f485b4a1" targetNamespace="http://schemas.microsoft.com/office/2006/metadata/properties" ma:root="true" ma:fieldsID="1948ba5a58f3502e2d8eec25c918d793" ns2:_="">
    <xsd:import namespace="fbed4a63-bfc0-4edc-a8ad-15c1f485b4a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d4a63-bfc0-4edc-a8ad-15c1f485b4a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bed4a63-bfc0-4edc-a8ad-15c1f485b4a1" xsi:nil="true"/>
  </documentManagement>
</p:properties>
</file>

<file path=customXml/itemProps1.xml><?xml version="1.0" encoding="utf-8"?>
<ds:datastoreItem xmlns:ds="http://schemas.openxmlformats.org/officeDocument/2006/customXml" ds:itemID="{DD8211B6-A194-4C67-8934-DFFA8E5220C9}"/>
</file>

<file path=customXml/itemProps2.xml><?xml version="1.0" encoding="utf-8"?>
<ds:datastoreItem xmlns:ds="http://schemas.openxmlformats.org/officeDocument/2006/customXml" ds:itemID="{C10F7B1F-919E-4B0F-9EC6-D0FE23043BBE}"/>
</file>

<file path=customXml/itemProps3.xml><?xml version="1.0" encoding="utf-8"?>
<ds:datastoreItem xmlns:ds="http://schemas.openxmlformats.org/officeDocument/2006/customXml" ds:itemID="{0A26F297-0B66-499C-AFFD-D77846545AE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rohith TR</dc:creator>
  <dcterms:created xsi:type="dcterms:W3CDTF">2021-05-11T17:25:29Z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0x0101004C7B24C3F43EF44F943BCB18D7B61288</vt:lpwstr>
  </property>
</Properties>
</file>