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29"/>
  </p:notesMasterIdLst>
  <p:sldIdLst>
    <p:sldId id="273" r:id="rId3"/>
    <p:sldId id="257" r:id="rId4"/>
    <p:sldId id="293" r:id="rId5"/>
    <p:sldId id="258" r:id="rId6"/>
    <p:sldId id="300" r:id="rId7"/>
    <p:sldId id="259" r:id="rId8"/>
    <p:sldId id="271" r:id="rId9"/>
    <p:sldId id="272" r:id="rId10"/>
    <p:sldId id="283" r:id="rId11"/>
    <p:sldId id="282" r:id="rId12"/>
    <p:sldId id="261" r:id="rId13"/>
    <p:sldId id="289" r:id="rId14"/>
    <p:sldId id="275" r:id="rId15"/>
    <p:sldId id="290" r:id="rId16"/>
    <p:sldId id="274" r:id="rId17"/>
    <p:sldId id="296" r:id="rId18"/>
    <p:sldId id="294" r:id="rId19"/>
    <p:sldId id="297" r:id="rId20"/>
    <p:sldId id="291" r:id="rId21"/>
    <p:sldId id="295" r:id="rId22"/>
    <p:sldId id="298" r:id="rId23"/>
    <p:sldId id="299" r:id="rId24"/>
    <p:sldId id="263" r:id="rId25"/>
    <p:sldId id="264" r:id="rId26"/>
    <p:sldId id="265"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35F74-8590-607F-91B9-D0806B5E642C}" v="48" dt="2022-05-22T19:03:30.909"/>
    <p1510:client id="{0E945A32-EF47-6F41-B95B-39C1D41DDF3C}" v="52" dt="2022-05-30T16:11:04.678"/>
    <p1510:client id="{0F86DB1B-D8CF-4904-B0CF-8D98455479A3}" v="436" dt="2022-05-22T06:49:55.833"/>
    <p1510:client id="{1375E765-2659-D2CC-1136-400DD96D5235}" v="32" dt="2022-05-22T14:52:31.976"/>
    <p1510:client id="{196B0C19-71DE-424A-4FEA-CA10D6E66870}" v="44" dt="2022-05-22T18:04:06.207"/>
    <p1510:client id="{2C001DF7-139D-4C3D-CF1B-F235881DF549}" v="488" dt="2022-05-22T18:23:34.363"/>
    <p1510:client id="{30496651-4F41-0951-1721-BAAA73889938}" v="178" dt="2022-05-22T19:44:29.835"/>
    <p1510:client id="{306D3E66-70B2-94E1-6E19-3ABB6034A69A}" v="4" dt="2022-05-23T04:52:50.633"/>
    <p1510:client id="{3117F34A-1DDF-6364-636C-1127A005EFBC}" v="79" dt="2022-05-22T12:09:49.556"/>
    <p1510:client id="{489B0F78-154C-4A8A-51DE-83AE17FE0725}" v="186" dt="2022-05-22T19:50:17.032"/>
    <p1510:client id="{5BCC2181-1409-83A2-4076-0AB286602E66}" v="2" dt="2022-05-22T18:39:21.816"/>
    <p1510:client id="{5C763305-9664-945D-DA7F-68057A3D4685}" v="3" dt="2022-05-22T12:53:10.870"/>
    <p1510:client id="{65D20BF4-4BA6-3F4E-1E24-C24F2F6D5A2C}" v="55" dt="2022-05-30T17:51:42.780"/>
    <p1510:client id="{670BAFFA-F84C-CE26-44F9-2C88899F26FA}" v="327" dt="2022-05-22T09:58:35.837"/>
    <p1510:client id="{7210D896-1EEE-94B4-6330-691B789442EA}" v="15" dt="2022-05-22T19:42:56.724"/>
    <p1510:client id="{72F00F25-99BB-F7ED-C2AC-C9DAD1A7D14D}" v="140" dt="2022-05-22T15:09:00.836"/>
    <p1510:client id="{7AE68C63-F84D-DB1C-F92D-E2AAC9BAA438}" v="115" dt="2022-05-22T12:53:55.901"/>
    <p1510:client id="{7D8211CB-C240-EA13-552A-4D7F30FFB18B}" v="190" dt="2022-05-22T19:07:11.235"/>
    <p1510:client id="{849959E3-364E-041E-CA8E-405E737DD048}" v="290" dt="2022-05-22T12:31:20.542"/>
    <p1510:client id="{97EB746A-980A-4062-A7B9-B733F00441AA}" v="2" dt="2022-05-30T16:29:21.340"/>
    <p1510:client id="{B24F652C-C9AB-CB82-A6BA-522E1CF7CA2B}" v="39" dt="2022-05-22T06:28:14.555"/>
    <p1510:client id="{B376D61E-922E-C9A8-377E-64978EAE1AFB}" v="123" dt="2022-05-22T07:15:44.055"/>
    <p1510:client id="{C46E6238-AF60-7331-AE9B-16BA3C9D8E78}" v="120" dt="2022-05-22T17:36:59.978"/>
    <p1510:client id="{DDE3616B-29FF-F5AA-ABB3-2A3E5B34F090}" v="103" dt="2022-05-22T17:56:13.622"/>
    <p1510:client id="{E77D8C09-A56E-1DD8-39A6-4A7CAB0C99C3}" v="1" dt="2022-05-22T19:45:35.784"/>
    <p1510:client id="{FB6CDB21-F54F-C013-D5E7-9D2467787D47}" v="12" dt="2022-05-22T12:17:10.343"/>
    <p1510:client id="{FF05748C-229F-1C71-802E-840E192D927B}" v="91" dt="2022-05-30T17:52:05.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65FF-80A5-4579-83B1-40705CF4B7FC}" type="datetimeFigureOut">
              <a:t>5/30/2022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07AB6-CBF8-4434-9582-3C4AD19EA1F3}" type="slidenum">
              <a:t>‹#›</a:t>
            </a:fld>
            <a:endParaRPr lang="en-US"/>
          </a:p>
        </p:txBody>
      </p:sp>
    </p:spTree>
    <p:extLst>
      <p:ext uri="{BB962C8B-B14F-4D97-AF65-F5344CB8AC3E}">
        <p14:creationId xmlns:p14="http://schemas.microsoft.com/office/powerpoint/2010/main" val="412837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analyticsvidhya.com/blog/2021/01/bear-run-or-bull-run-can-reinforcement-learning-help-in-automated-trading/"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www.analyticsvidhya.com/blog/2022/04/how-to-use-algorithmic-trading-with-machine-learning-in-python/" TargetMode="External"/><Relationship Id="rId4" Type="http://schemas.openxmlformats.org/officeDocument/2006/relationships/hyperlink" Target="https://ieeexplore.ieee.org/document/931880"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5" name="Google Shape;85;p1"/>
          <p:cNvSpPr/>
          <p:nvPr/>
        </p:nvSpPr>
        <p:spPr>
          <a:xfrm flipH="1">
            <a:off x="-1" y="5282344"/>
            <a:ext cx="12191998" cy="1590742"/>
          </a:xfrm>
          <a:prstGeom prst="rect">
            <a:avLst/>
          </a:prstGeom>
          <a:gradFill>
            <a:gsLst>
              <a:gs pos="0">
                <a:srgbClr val="000000">
                  <a:alpha val="95686"/>
                </a:srgbClr>
              </a:gs>
              <a:gs pos="34000">
                <a:srgbClr val="000000">
                  <a:alpha val="95686"/>
                </a:srgbClr>
              </a:gs>
              <a:gs pos="100000">
                <a:schemeClr val="accent1"/>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flipH="1">
            <a:off x="-4" y="5282344"/>
            <a:ext cx="8115300" cy="1590742"/>
          </a:xfrm>
          <a:prstGeom prst="rect">
            <a:avLst/>
          </a:prstGeom>
          <a:gradFill>
            <a:gsLst>
              <a:gs pos="0">
                <a:srgbClr val="2F5496">
                  <a:alpha val="58823"/>
                </a:srgbClr>
              </a:gs>
              <a:gs pos="28000">
                <a:srgbClr val="2F5496">
                  <a:alpha val="58823"/>
                </a:srgbClr>
              </a:gs>
              <a:gs pos="100000">
                <a:srgbClr val="000000">
                  <a:alpha val="69803"/>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flipH="1">
            <a:off x="-4" y="5282344"/>
            <a:ext cx="12191998" cy="1590742"/>
          </a:xfrm>
          <a:prstGeom prst="rect">
            <a:avLst/>
          </a:prstGeom>
          <a:gradFill>
            <a:gsLst>
              <a:gs pos="0">
                <a:srgbClr val="000000">
                  <a:alpha val="71764"/>
                </a:srgbClr>
              </a:gs>
              <a:gs pos="100000">
                <a:srgbClr val="4472C4">
                  <a:alpha val="0"/>
                </a:srgbClr>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txBox="1">
            <a:spLocks noGrp="1"/>
          </p:cNvSpPr>
          <p:nvPr>
            <p:ph type="ctrTitle"/>
          </p:nvPr>
        </p:nvSpPr>
        <p:spPr>
          <a:xfrm>
            <a:off x="1786453" y="4938796"/>
            <a:ext cx="6962100" cy="206475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ct val="100000"/>
              <a:buFont typeface="Times New Roman"/>
              <a:buNone/>
            </a:pPr>
            <a:r>
              <a:rPr lang="en-US" sz="2200">
                <a:solidFill>
                  <a:srgbClr val="FFFFFF"/>
                </a:solidFill>
                <a:latin typeface="Times New Roman"/>
                <a:ea typeface="Times New Roman"/>
                <a:cs typeface="Times New Roman"/>
                <a:sym typeface="Times New Roman"/>
              </a:rPr>
              <a:t>                                 </a:t>
            </a:r>
            <a:endParaRPr lang="en-US" sz="2200">
              <a:solidFill>
                <a:srgbClr val="FFFFFF"/>
              </a:solidFill>
              <a:latin typeface="Times New Roman"/>
              <a:ea typeface="Times New Roman"/>
              <a:cs typeface="Times New Roman"/>
            </a:endParaRPr>
          </a:p>
          <a:p>
            <a:pPr algn="l">
              <a:buClr>
                <a:srgbClr val="FFFFFF"/>
              </a:buClr>
              <a:buSzPct val="100000"/>
            </a:pPr>
            <a:r>
              <a:rPr lang="en-US" sz="2200">
                <a:solidFill>
                  <a:srgbClr val="FFFFFF"/>
                </a:solidFill>
                <a:latin typeface="Times New Roman"/>
                <a:ea typeface="Times New Roman"/>
                <a:cs typeface="Times New Roman"/>
                <a:sym typeface="Times New Roman"/>
              </a:rPr>
              <a:t>                              Done by :  TEAM  UTOPIA</a:t>
            </a:r>
            <a:endParaRPr lang="en-US" sz="2200">
              <a:solidFill>
                <a:srgbClr val="FFFFFF"/>
              </a:solidFill>
              <a:latin typeface="Times New Roman"/>
              <a:ea typeface="Times New Roman"/>
              <a:cs typeface="Times New Roman"/>
            </a:endParaRPr>
          </a:p>
          <a:p>
            <a:pPr algn="l">
              <a:buClr>
                <a:srgbClr val="FFFFFF"/>
              </a:buClr>
              <a:buSzPct val="100000"/>
            </a:pPr>
            <a:r>
              <a:rPr lang="en-US" sz="2200">
                <a:latin typeface="Times New Roman"/>
                <a:ea typeface="Times New Roman"/>
                <a:cs typeface="Times New Roman"/>
                <a:sym typeface="Times New Roman"/>
              </a:rPr>
              <a:t>                                                </a:t>
            </a:r>
            <a:r>
              <a:rPr lang="en-US" sz="2200">
                <a:solidFill>
                  <a:schemeClr val="bg1"/>
                </a:solidFill>
                <a:latin typeface="Times New Roman"/>
                <a:ea typeface="Times New Roman"/>
                <a:cs typeface="Times New Roman"/>
                <a:sym typeface="Times New Roman"/>
              </a:rPr>
              <a:t>B. Rupendra</a:t>
            </a:r>
            <a:r>
              <a:rPr lang="en-US" sz="2200">
                <a:solidFill>
                  <a:srgbClr val="FFFFFF"/>
                </a:solidFill>
                <a:latin typeface="Times New Roman"/>
                <a:ea typeface="Times New Roman"/>
                <a:cs typeface="Times New Roman"/>
                <a:sym typeface="Times New Roman"/>
              </a:rPr>
              <a:t> Reddy</a:t>
            </a:r>
            <a:endParaRPr lang="en-US" sz="2200">
              <a:solidFill>
                <a:srgbClr val="FFFFFF"/>
              </a:solidFill>
              <a:latin typeface="Times New Roman"/>
              <a:ea typeface="Times New Roman"/>
              <a:cs typeface="Times New Roman"/>
            </a:endParaRPr>
          </a:p>
          <a:p>
            <a:pPr algn="l"/>
            <a:r>
              <a:rPr lang="en-US" sz="2200">
                <a:solidFill>
                  <a:srgbClr val="FFFFFF"/>
                </a:solidFill>
                <a:latin typeface="Times New Roman"/>
                <a:ea typeface="Times New Roman"/>
                <a:cs typeface="Times New Roman"/>
                <a:sym typeface="Times New Roman"/>
              </a:rPr>
              <a:t>                                                D. Sai Tharun Reddy</a:t>
            </a:r>
            <a:br>
              <a:rPr lang="en-US" sz="2200">
                <a:latin typeface="Times New Roman"/>
                <a:ea typeface="Times New Roman"/>
                <a:cs typeface="Times New Roman"/>
              </a:rPr>
            </a:br>
            <a:r>
              <a:rPr lang="en-US" sz="2200">
                <a:solidFill>
                  <a:srgbClr val="FFFFFF"/>
                </a:solidFill>
                <a:latin typeface="Times New Roman"/>
                <a:ea typeface="Times New Roman"/>
                <a:cs typeface="Times New Roman"/>
                <a:sym typeface="Times New Roman"/>
              </a:rPr>
              <a:t>                                                Sandeep Preetham MC</a:t>
            </a:r>
            <a:endParaRPr lang="en-US" sz="2200"/>
          </a:p>
        </p:txBody>
      </p:sp>
      <p:sp>
        <p:nvSpPr>
          <p:cNvPr id="4" name="TextBox 3">
            <a:extLst>
              <a:ext uri="{FF2B5EF4-FFF2-40B4-BE49-F238E27FC236}">
                <a16:creationId xmlns:a16="http://schemas.microsoft.com/office/drawing/2014/main" id="{7B384EC8-C28D-9473-E0F4-1AB49B072188}"/>
              </a:ext>
            </a:extLst>
          </p:cNvPr>
          <p:cNvSpPr txBox="1"/>
          <p:nvPr/>
        </p:nvSpPr>
        <p:spPr>
          <a:xfrm>
            <a:off x="522804" y="4355466"/>
            <a:ext cx="606296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a:solidFill>
                <a:schemeClr val="bg1"/>
              </a:solidFill>
              <a:cs typeface="Arial"/>
            </a:endParaRPr>
          </a:p>
        </p:txBody>
      </p:sp>
      <p:pic>
        <p:nvPicPr>
          <p:cNvPr id="5" name="Picture 5" descr="Chart&#10;&#10;Description automatically generated">
            <a:extLst>
              <a:ext uri="{FF2B5EF4-FFF2-40B4-BE49-F238E27FC236}">
                <a16:creationId xmlns:a16="http://schemas.microsoft.com/office/drawing/2014/main" id="{0A92191B-4EEF-5F75-1D56-71B73964104D}"/>
              </a:ext>
            </a:extLst>
          </p:cNvPr>
          <p:cNvPicPr>
            <a:picLocks noChangeAspect="1"/>
          </p:cNvPicPr>
          <p:nvPr/>
        </p:nvPicPr>
        <p:blipFill rotWithShape="1">
          <a:blip r:embed="rId3"/>
          <a:srcRect l="-29" r="-81" b="8158"/>
          <a:stretch/>
        </p:blipFill>
        <p:spPr>
          <a:xfrm>
            <a:off x="1782" y="-21321"/>
            <a:ext cx="12194678" cy="5296550"/>
          </a:xfrm>
          <a:prstGeom prst="rect">
            <a:avLst/>
          </a:prstGeom>
        </p:spPr>
      </p:pic>
      <p:sp>
        <p:nvSpPr>
          <p:cNvPr id="2" name="TextBox 1">
            <a:extLst>
              <a:ext uri="{FF2B5EF4-FFF2-40B4-BE49-F238E27FC236}">
                <a16:creationId xmlns:a16="http://schemas.microsoft.com/office/drawing/2014/main" id="{B7B8B8F5-2D2E-1C8E-3890-7719FE7D6B59}"/>
              </a:ext>
            </a:extLst>
          </p:cNvPr>
          <p:cNvSpPr txBox="1"/>
          <p:nvPr/>
        </p:nvSpPr>
        <p:spPr>
          <a:xfrm>
            <a:off x="326906" y="1807459"/>
            <a:ext cx="1298341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Arial"/>
              </a:rPr>
              <a:t>Stock Market Prediction Using Deep</a:t>
            </a:r>
            <a:endParaRPr lang="en-US" sz="4000" b="1">
              <a:solidFill>
                <a:schemeClr val="bg1"/>
              </a:solidFill>
              <a:latin typeface="Arial"/>
              <a:cs typeface="Arial"/>
            </a:endParaRPr>
          </a:p>
          <a:p>
            <a:r>
              <a:rPr lang="en-US" sz="4000" b="1" dirty="0">
                <a:solidFill>
                  <a:schemeClr val="bg1"/>
                </a:solidFill>
                <a:latin typeface="Arial"/>
              </a:rPr>
              <a:t>Reinforcement learning</a:t>
            </a:r>
            <a:r>
              <a:rPr lang="en-US" sz="4000" b="1" dirty="0">
                <a:solidFill>
                  <a:schemeClr val="bg1"/>
                </a:solidFill>
                <a:latin typeface="Arial"/>
                <a:ea typeface="Arial"/>
                <a:cs typeface="Arial"/>
              </a:rPr>
              <a:t>​: Ensemble strategy</a:t>
            </a:r>
            <a:endParaRPr lang="en-US" sz="4000" b="1">
              <a:solidFill>
                <a:schemeClr val="bg1"/>
              </a:solidFill>
              <a:cs typeface="Arial"/>
            </a:endParaRPr>
          </a:p>
        </p:txBody>
      </p:sp>
    </p:spTree>
    <p:extLst>
      <p:ext uri="{BB962C8B-B14F-4D97-AF65-F5344CB8AC3E}">
        <p14:creationId xmlns:p14="http://schemas.microsoft.com/office/powerpoint/2010/main" val="398650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8B8B6D">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B31DD4-3CF8-0E83-09E3-CB68392F586D}"/>
              </a:ext>
            </a:extLst>
          </p:cNvPr>
          <p:cNvSpPr>
            <a:spLocks noGrp="1"/>
          </p:cNvSpPr>
          <p:nvPr>
            <p:ph type="title"/>
          </p:nvPr>
        </p:nvSpPr>
        <p:spPr>
          <a:xfrm>
            <a:off x="524256" y="491260"/>
            <a:ext cx="6594189" cy="1625210"/>
          </a:xfrm>
        </p:spPr>
        <p:txBody>
          <a:bodyPr>
            <a:normAutofit/>
          </a:bodyPr>
          <a:lstStyle/>
          <a:p>
            <a:r>
              <a:rPr lang="en-US">
                <a:solidFill>
                  <a:srgbClr val="FFFFFF"/>
                </a:solidFill>
                <a:latin typeface="Times New Roman"/>
                <a:cs typeface="Calibri Light"/>
              </a:rPr>
              <a:t>FinRL </a:t>
            </a:r>
            <a:r>
              <a:rPr lang="en-US" b="1">
                <a:solidFill>
                  <a:srgbClr val="FFFFFF"/>
                </a:solidFill>
                <a:latin typeface="Times New Roman"/>
                <a:cs typeface="Times New Roman"/>
              </a:rPr>
              <a:t>Architecture:</a:t>
            </a:r>
            <a:endParaRPr lang="en-US">
              <a:solidFill>
                <a:srgbClr val="FFFFFF"/>
              </a:solidFill>
              <a:latin typeface="Times New Roman"/>
              <a:cs typeface="Times New Roman"/>
            </a:endParaRPr>
          </a:p>
        </p:txBody>
      </p:sp>
      <p:pic>
        <p:nvPicPr>
          <p:cNvPr id="5" name="Picture 4" descr="Diagram&#10;&#10;Description automatically generated">
            <a:extLst>
              <a:ext uri="{FF2B5EF4-FFF2-40B4-BE49-F238E27FC236}">
                <a16:creationId xmlns:a16="http://schemas.microsoft.com/office/drawing/2014/main" id="{D2D310F7-22C6-2DFD-D2EB-05F0C24415D7}"/>
              </a:ext>
            </a:extLst>
          </p:cNvPr>
          <p:cNvPicPr>
            <a:picLocks noChangeAspect="1"/>
          </p:cNvPicPr>
          <p:nvPr/>
        </p:nvPicPr>
        <p:blipFill rotWithShape="1">
          <a:blip r:embed="rId2"/>
          <a:srcRect l="1722" r="6162" b="-1"/>
          <a:stretch/>
        </p:blipFill>
        <p:spPr>
          <a:xfrm>
            <a:off x="327547" y="2454903"/>
            <a:ext cx="7058306" cy="4080254"/>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4245BB-01AB-AE39-398C-094F75EFEFE7}"/>
              </a:ext>
            </a:extLst>
          </p:cNvPr>
          <p:cNvSpPr>
            <a:spLocks noGrp="1"/>
          </p:cNvSpPr>
          <p:nvPr>
            <p:ph idx="1"/>
          </p:nvPr>
        </p:nvSpPr>
        <p:spPr>
          <a:xfrm>
            <a:off x="7815424" y="596883"/>
            <a:ext cx="3812424" cy="5654466"/>
          </a:xfrm>
        </p:spPr>
        <p:txBody>
          <a:bodyPr vert="horz" lIns="91440" tIns="45720" rIns="91440" bIns="45720" rtlCol="0" anchor="ctr">
            <a:normAutofit/>
          </a:bodyPr>
          <a:lstStyle/>
          <a:p>
            <a:pPr algn="just"/>
            <a:r>
              <a:rPr lang="en-US" sz="2000" err="1">
                <a:solidFill>
                  <a:schemeClr val="bg1"/>
                </a:solidFill>
                <a:latin typeface="Times New Roman"/>
                <a:ea typeface="+mn-lt"/>
                <a:cs typeface="+mn-lt"/>
              </a:rPr>
              <a:t>FinRL</a:t>
            </a:r>
            <a:r>
              <a:rPr lang="en-US" sz="2000">
                <a:solidFill>
                  <a:schemeClr val="bg1"/>
                </a:solidFill>
                <a:latin typeface="Times New Roman"/>
                <a:ea typeface="+mn-lt"/>
                <a:cs typeface="+mn-lt"/>
              </a:rPr>
              <a:t> is an open-source library built by AI4Finance, whose main purpose was to serve quantitative finance. </a:t>
            </a:r>
            <a:endParaRPr lang="en-US" sz="2000">
              <a:solidFill>
                <a:schemeClr val="bg1"/>
              </a:solidFill>
              <a:latin typeface="Times New Roman"/>
              <a:cs typeface="Calibri"/>
            </a:endParaRPr>
          </a:p>
          <a:p>
            <a:pPr algn="just"/>
            <a:endParaRPr lang="en-US" sz="2000">
              <a:solidFill>
                <a:schemeClr val="bg1"/>
              </a:solidFill>
              <a:latin typeface="Times New Roman"/>
              <a:ea typeface="+mn-lt"/>
              <a:cs typeface="+mn-lt"/>
            </a:endParaRPr>
          </a:p>
          <a:p>
            <a:pPr algn="just"/>
            <a:r>
              <a:rPr lang="en-US" sz="2000">
                <a:solidFill>
                  <a:schemeClr val="bg1"/>
                </a:solidFill>
                <a:ea typeface="+mn-lt"/>
                <a:cs typeface="+mn-lt"/>
              </a:rPr>
              <a:t>The agent here interacts in an exploration-exploitation manner hoping to converge the epsilon value by the end of the training phase.</a:t>
            </a:r>
            <a:endParaRPr lang="en-US" sz="2000">
              <a:solidFill>
                <a:schemeClr val="bg1"/>
              </a:solidFill>
              <a:latin typeface="Times New Roman"/>
              <a:ea typeface="+mn-lt"/>
              <a:cs typeface="+mn-lt"/>
            </a:endParaRPr>
          </a:p>
          <a:p>
            <a:pPr marL="0" indent="0" algn="just">
              <a:buNone/>
            </a:pPr>
            <a:endParaRPr lang="en-US" sz="2000">
              <a:solidFill>
                <a:schemeClr val="bg1"/>
              </a:solidFill>
              <a:latin typeface="Times New Roman"/>
              <a:cs typeface="Calibri" panose="020F0502020204030204"/>
            </a:endParaRPr>
          </a:p>
          <a:p>
            <a:pPr algn="just"/>
            <a:r>
              <a:rPr lang="en-US" sz="2000">
                <a:solidFill>
                  <a:schemeClr val="bg1"/>
                </a:solidFill>
                <a:latin typeface="Times New Roman"/>
                <a:ea typeface="+mn-lt"/>
                <a:cs typeface="+mn-lt"/>
              </a:rPr>
              <a:t>The lower layer provides APIs for the upper layer, making the lower layer transparent to the upper layer.</a:t>
            </a:r>
          </a:p>
        </p:txBody>
      </p:sp>
    </p:spTree>
    <p:extLst>
      <p:ext uri="{BB962C8B-B14F-4D97-AF65-F5344CB8AC3E}">
        <p14:creationId xmlns:p14="http://schemas.microsoft.com/office/powerpoint/2010/main" val="423408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An abstract financial digital analysis">
            <a:extLst>
              <a:ext uri="{FF2B5EF4-FFF2-40B4-BE49-F238E27FC236}">
                <a16:creationId xmlns:a16="http://schemas.microsoft.com/office/drawing/2014/main" id="{FF64B363-C1F1-0C25-8B6F-9BCC9A888E9E}"/>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E4C39F30-91AF-0806-C0B7-B49C7595E0A1}"/>
              </a:ext>
            </a:extLst>
          </p:cNvPr>
          <p:cNvSpPr>
            <a:spLocks noGrp="1"/>
          </p:cNvSpPr>
          <p:nvPr>
            <p:ph type="title"/>
          </p:nvPr>
        </p:nvSpPr>
        <p:spPr>
          <a:xfrm>
            <a:off x="664411" y="231441"/>
            <a:ext cx="10876547" cy="1218616"/>
          </a:xfrm>
        </p:spPr>
        <p:txBody>
          <a:bodyPr vert="horz" lIns="91440" tIns="45720" rIns="91440" bIns="45720" rtlCol="0" anchor="ctr">
            <a:noAutofit/>
          </a:bodyPr>
          <a:lstStyle/>
          <a:p>
            <a:br>
              <a:rPr lang="en-US" sz="3800">
                <a:latin typeface="Times New Roman"/>
                <a:cs typeface="Times New Roman"/>
              </a:rPr>
            </a:br>
            <a:r>
              <a:rPr lang="en-US" sz="3800">
                <a:latin typeface="Times New Roman"/>
                <a:cs typeface="Times New Roman"/>
              </a:rPr>
              <a:t>A high-level view of how </a:t>
            </a:r>
            <a:r>
              <a:rPr lang="en-US" sz="3800" err="1">
                <a:latin typeface="Times New Roman"/>
                <a:cs typeface="Times New Roman"/>
              </a:rPr>
              <a:t>FinRL</a:t>
            </a:r>
            <a:r>
              <a:rPr lang="en-US" sz="3800">
                <a:latin typeface="Times New Roman"/>
                <a:cs typeface="Times New Roman"/>
              </a:rPr>
              <a:t> construct the problem in DRL</a:t>
            </a:r>
            <a:endParaRPr lang="en-US" sz="3800">
              <a:ea typeface="+mj-lt"/>
              <a:cs typeface="+mj-lt"/>
            </a:endParaRPr>
          </a:p>
          <a:p>
            <a:endParaRPr lang="en-US" sz="3800">
              <a:solidFill>
                <a:srgbClr val="FFFFFF"/>
              </a:solidFill>
              <a:latin typeface="Times New Roman"/>
              <a:cs typeface="Calibri Light"/>
            </a:endParaRPr>
          </a:p>
        </p:txBody>
      </p:sp>
      <p:sp>
        <p:nvSpPr>
          <p:cNvPr id="1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94525E-EAAC-1941-AE4E-5A1F11F2CA63}"/>
              </a:ext>
            </a:extLst>
          </p:cNvPr>
          <p:cNvSpPr>
            <a:spLocks noGrp="1"/>
          </p:cNvSpPr>
          <p:nvPr>
            <p:ph idx="1"/>
          </p:nvPr>
        </p:nvSpPr>
        <p:spPr>
          <a:xfrm>
            <a:off x="838200" y="2004446"/>
            <a:ext cx="10782968" cy="4176897"/>
          </a:xfrm>
        </p:spPr>
        <p:txBody>
          <a:bodyPr vert="horz" lIns="91440" tIns="45720" rIns="91440" bIns="45720" rtlCol="0" anchor="t">
            <a:normAutofit/>
          </a:bodyPr>
          <a:lstStyle/>
          <a:p>
            <a:pPr marL="0" indent="0">
              <a:buNone/>
            </a:pPr>
            <a:endParaRPr lang="en-US" sz="2500">
              <a:solidFill>
                <a:srgbClr val="FFFFFF"/>
              </a:solidFill>
              <a:latin typeface="Times New Roman"/>
              <a:ea typeface="+mn-lt"/>
              <a:cs typeface="+mn-lt"/>
            </a:endParaRPr>
          </a:p>
          <a:p>
            <a:pPr marL="0" indent="0">
              <a:buNone/>
            </a:pPr>
            <a:endParaRPr lang="en-US" sz="2500">
              <a:solidFill>
                <a:srgbClr val="FFFFFF"/>
              </a:solidFill>
              <a:latin typeface="Times New Roman"/>
              <a:ea typeface="+mn-lt"/>
              <a:cs typeface="+mn-lt"/>
            </a:endParaRPr>
          </a:p>
        </p:txBody>
      </p:sp>
      <p:pic>
        <p:nvPicPr>
          <p:cNvPr id="7" name="Picture 7" descr="Diagram&#10;&#10;Description automatically generated">
            <a:extLst>
              <a:ext uri="{FF2B5EF4-FFF2-40B4-BE49-F238E27FC236}">
                <a16:creationId xmlns:a16="http://schemas.microsoft.com/office/drawing/2014/main" id="{BE006B0A-72C9-0B6F-9804-7D15614EC4C6}"/>
              </a:ext>
            </a:extLst>
          </p:cNvPr>
          <p:cNvPicPr>
            <a:picLocks noChangeAspect="1"/>
          </p:cNvPicPr>
          <p:nvPr/>
        </p:nvPicPr>
        <p:blipFill>
          <a:blip r:embed="rId3"/>
          <a:stretch>
            <a:fillRect/>
          </a:stretch>
        </p:blipFill>
        <p:spPr>
          <a:xfrm>
            <a:off x="1619250" y="2143626"/>
            <a:ext cx="8271710" cy="4161589"/>
          </a:xfrm>
          <a:prstGeom prst="rect">
            <a:avLst/>
          </a:prstGeom>
        </p:spPr>
      </p:pic>
    </p:spTree>
    <p:extLst>
      <p:ext uri="{BB962C8B-B14F-4D97-AF65-F5344CB8AC3E}">
        <p14:creationId xmlns:p14="http://schemas.microsoft.com/office/powerpoint/2010/main" val="50562018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An abstract financial digital analysis">
            <a:extLst>
              <a:ext uri="{FF2B5EF4-FFF2-40B4-BE49-F238E27FC236}">
                <a16:creationId xmlns:a16="http://schemas.microsoft.com/office/drawing/2014/main" id="{FF64B363-C1F1-0C25-8B6F-9BCC9A888E9E}"/>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E4C39F30-91AF-0806-C0B7-B49C7595E0A1}"/>
              </a:ext>
            </a:extLst>
          </p:cNvPr>
          <p:cNvSpPr>
            <a:spLocks noGrp="1"/>
          </p:cNvSpPr>
          <p:nvPr>
            <p:ph type="title"/>
          </p:nvPr>
        </p:nvSpPr>
        <p:spPr>
          <a:xfrm>
            <a:off x="838200" y="365125"/>
            <a:ext cx="10515600" cy="1325563"/>
          </a:xfrm>
        </p:spPr>
        <p:txBody>
          <a:bodyPr>
            <a:normAutofit/>
          </a:bodyPr>
          <a:lstStyle/>
          <a:p>
            <a:r>
              <a:rPr lang="en-US" sz="5400">
                <a:solidFill>
                  <a:srgbClr val="FFFFFF"/>
                </a:solidFill>
                <a:latin typeface="Times New Roman"/>
                <a:cs typeface="Calibri Light"/>
              </a:rPr>
              <a:t>RL Models:</a:t>
            </a:r>
          </a:p>
        </p:txBody>
      </p:sp>
      <p:sp>
        <p:nvSpPr>
          <p:cNvPr id="1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94525E-EAAC-1941-AE4E-5A1F11F2CA63}"/>
              </a:ext>
            </a:extLst>
          </p:cNvPr>
          <p:cNvSpPr>
            <a:spLocks noGrp="1"/>
          </p:cNvSpPr>
          <p:nvPr>
            <p:ph idx="1"/>
          </p:nvPr>
        </p:nvSpPr>
        <p:spPr>
          <a:xfrm>
            <a:off x="838200" y="2004446"/>
            <a:ext cx="10782968" cy="4176897"/>
          </a:xfrm>
        </p:spPr>
        <p:txBody>
          <a:bodyPr vert="horz" lIns="91440" tIns="45720" rIns="91440" bIns="45720" rtlCol="0" anchor="t">
            <a:normAutofit/>
          </a:bodyPr>
          <a:lstStyle/>
          <a:p>
            <a:pPr marL="0" indent="0">
              <a:buNone/>
            </a:pPr>
            <a:endParaRPr lang="en-US" sz="2500">
              <a:solidFill>
                <a:srgbClr val="FFFFFF"/>
              </a:solidFill>
              <a:latin typeface="Times New Roman"/>
              <a:ea typeface="+mn-lt"/>
              <a:cs typeface="+mn-lt"/>
            </a:endParaRPr>
          </a:p>
          <a:p>
            <a:pPr marL="342900" indent="-342900"/>
            <a:r>
              <a:rPr lang="en-US" sz="2500" err="1">
                <a:solidFill>
                  <a:srgbClr val="FFFFFF"/>
                </a:solidFill>
                <a:latin typeface="Times New Roman"/>
                <a:ea typeface="+mn-lt"/>
                <a:cs typeface="+mn-lt"/>
              </a:rPr>
              <a:t>FinRL</a:t>
            </a:r>
            <a:r>
              <a:rPr lang="en-US" sz="2500">
                <a:solidFill>
                  <a:srgbClr val="FFFFFF"/>
                </a:solidFill>
                <a:latin typeface="Times New Roman"/>
                <a:ea typeface="+mn-lt"/>
                <a:cs typeface="+mn-lt"/>
              </a:rPr>
              <a:t> library uses fine-tuned algorithms such as  DQN, DDPG, PPO, SAC, A2C, and TD3 and more models.</a:t>
            </a:r>
            <a:endParaRPr lang="en-US">
              <a:cs typeface="Calibri" panose="020F0502020204030204"/>
            </a:endParaRPr>
          </a:p>
          <a:p>
            <a:pPr marL="0" indent="0">
              <a:buNone/>
            </a:pPr>
            <a:endParaRPr lang="en-US" sz="2500">
              <a:solidFill>
                <a:srgbClr val="FFFFFF"/>
              </a:solidFill>
              <a:latin typeface="Times New Roman"/>
              <a:cs typeface="Calibri" panose="020F0502020204030204"/>
            </a:endParaRPr>
          </a:p>
          <a:p>
            <a:pPr marL="0" indent="0">
              <a:buNone/>
            </a:pPr>
            <a:r>
              <a:rPr lang="en-US" sz="2500">
                <a:solidFill>
                  <a:srgbClr val="FFFFFF"/>
                </a:solidFill>
                <a:latin typeface="Times New Roman"/>
                <a:ea typeface="+mn-lt"/>
                <a:cs typeface="+mn-lt"/>
              </a:rPr>
              <a:t>We are going to implement these 3 different models provided by </a:t>
            </a:r>
            <a:r>
              <a:rPr lang="en-US" sz="2500" err="1">
                <a:solidFill>
                  <a:srgbClr val="FFFFFF"/>
                </a:solidFill>
                <a:latin typeface="Times New Roman"/>
                <a:ea typeface="+mn-lt"/>
                <a:cs typeface="+mn-lt"/>
              </a:rPr>
              <a:t>FinRL</a:t>
            </a:r>
            <a:r>
              <a:rPr lang="en-US" sz="2500">
                <a:solidFill>
                  <a:srgbClr val="FFFFFF"/>
                </a:solidFill>
                <a:latin typeface="Times New Roman"/>
                <a:ea typeface="+mn-lt"/>
                <a:cs typeface="+mn-lt"/>
              </a:rPr>
              <a:t>:</a:t>
            </a:r>
          </a:p>
          <a:p>
            <a:pPr>
              <a:buFont typeface="Wingdings,Sans-Serif" panose="020B0604020202020204" pitchFamily="34" charset="0"/>
              <a:buChar char="v"/>
            </a:pPr>
            <a:r>
              <a:rPr lang="en-US" sz="2500">
                <a:solidFill>
                  <a:srgbClr val="FFFFFF"/>
                </a:solidFill>
                <a:latin typeface="Times New Roman"/>
                <a:cs typeface="Calibri"/>
              </a:rPr>
              <a:t>Advantage Actor Critic (A2C)</a:t>
            </a:r>
            <a:endParaRPr lang="en-US" sz="2500">
              <a:solidFill>
                <a:srgbClr val="FFFFFF"/>
              </a:solidFill>
              <a:latin typeface="Times New Roman"/>
              <a:ea typeface="+mn-lt"/>
              <a:cs typeface="+mn-lt"/>
            </a:endParaRPr>
          </a:p>
          <a:p>
            <a:pPr>
              <a:buFont typeface="Wingdings,Sans-Serif" panose="020B0604020202020204" pitchFamily="34" charset="0"/>
              <a:buChar char="v"/>
            </a:pPr>
            <a:r>
              <a:rPr lang="en-US" sz="2500">
                <a:solidFill>
                  <a:srgbClr val="FFFFFF"/>
                </a:solidFill>
                <a:latin typeface="Times New Roman"/>
                <a:cs typeface="Calibri"/>
              </a:rPr>
              <a:t>Deep Deterministic Policy Gradient (DDPG)</a:t>
            </a:r>
            <a:endParaRPr lang="en-US" sz="2500">
              <a:solidFill>
                <a:srgbClr val="FFFFFF"/>
              </a:solidFill>
              <a:latin typeface="Times New Roman"/>
              <a:ea typeface="+mn-lt"/>
              <a:cs typeface="+mn-lt"/>
            </a:endParaRPr>
          </a:p>
          <a:p>
            <a:pPr>
              <a:buFont typeface="Wingdings,Sans-Serif" panose="020B0604020202020204" pitchFamily="34" charset="0"/>
              <a:buChar char="v"/>
            </a:pPr>
            <a:r>
              <a:rPr lang="en-US" sz="2500">
                <a:solidFill>
                  <a:srgbClr val="FFFFFF"/>
                </a:solidFill>
                <a:latin typeface="Times New Roman"/>
                <a:cs typeface="Calibri"/>
              </a:rPr>
              <a:t>Proximal Policy Optimization (PPO)</a:t>
            </a:r>
            <a:endParaRPr lang="en-US" sz="2500">
              <a:solidFill>
                <a:srgbClr val="FFFFFF"/>
              </a:solidFill>
              <a:latin typeface="Times New Roman"/>
              <a:ea typeface="+mn-lt"/>
              <a:cs typeface="+mn-lt"/>
            </a:endParaRPr>
          </a:p>
          <a:p>
            <a:endParaRPr lang="en-US" sz="2500">
              <a:solidFill>
                <a:srgbClr val="FFFFFF"/>
              </a:solidFill>
              <a:latin typeface="Times New Roman"/>
              <a:cs typeface="Calibri"/>
            </a:endParaRPr>
          </a:p>
        </p:txBody>
      </p:sp>
    </p:spTree>
    <p:extLst>
      <p:ext uri="{BB962C8B-B14F-4D97-AF65-F5344CB8AC3E}">
        <p14:creationId xmlns:p14="http://schemas.microsoft.com/office/powerpoint/2010/main" val="84456903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An abstract financial digital analysis">
            <a:extLst>
              <a:ext uri="{FF2B5EF4-FFF2-40B4-BE49-F238E27FC236}">
                <a16:creationId xmlns:a16="http://schemas.microsoft.com/office/drawing/2014/main" id="{37ECFF31-108B-3E2F-C1E7-B18CAAF2F3E3}"/>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0E3C75C8-07D4-83AA-E7AD-4BE7C90F183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a:solidFill>
                  <a:srgbClr val="FFFFFF"/>
                </a:solidFill>
              </a:rPr>
              <a:t>Advantage Actor Critic (A2C):</a:t>
            </a:r>
          </a:p>
        </p:txBody>
      </p:sp>
      <p:sp>
        <p:nvSpPr>
          <p:cNvPr id="1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4C6E2FB-E483-B3B8-1D7C-BB9AF01E3484}"/>
              </a:ext>
            </a:extLst>
          </p:cNvPr>
          <p:cNvSpPr>
            <a:spLocks noGrp="1"/>
          </p:cNvSpPr>
          <p:nvPr>
            <p:ph idx="1"/>
          </p:nvPr>
        </p:nvSpPr>
        <p:spPr>
          <a:xfrm>
            <a:off x="838200" y="2057920"/>
            <a:ext cx="5756443" cy="4176897"/>
          </a:xfrm>
        </p:spPr>
        <p:txBody>
          <a:bodyPr vert="horz" lIns="91440" tIns="45720" rIns="91440" bIns="45720" rtlCol="0" anchor="t">
            <a:normAutofit/>
          </a:bodyPr>
          <a:lstStyle/>
          <a:p>
            <a:pPr marL="342900" algn="just"/>
            <a:r>
              <a:rPr lang="en-US" sz="2200">
                <a:solidFill>
                  <a:srgbClr val="FFFFFF"/>
                </a:solidFill>
              </a:rPr>
              <a:t>A2C is a typical actor-critic algorithm which we use as a component in the ensemble method. </a:t>
            </a:r>
            <a:endParaRPr lang="en-US"/>
          </a:p>
          <a:p>
            <a:pPr algn="just"/>
            <a:endParaRPr lang="en-US" sz="2200">
              <a:solidFill>
                <a:srgbClr val="FFFFFF"/>
              </a:solidFill>
              <a:cs typeface="Calibri" panose="020F0502020204030204"/>
            </a:endParaRPr>
          </a:p>
          <a:p>
            <a:pPr marL="342900" algn="just"/>
            <a:r>
              <a:rPr lang="en-US" sz="2200">
                <a:solidFill>
                  <a:srgbClr val="FFFFFF"/>
                </a:solidFill>
              </a:rPr>
              <a:t>A2C utilizes an advantage function to reduce the variance of the policy gradient.</a:t>
            </a:r>
            <a:endParaRPr lang="en-US" sz="2200">
              <a:solidFill>
                <a:srgbClr val="FFFFFF"/>
              </a:solidFill>
              <a:cs typeface="Calibri" panose="020F0502020204030204"/>
            </a:endParaRPr>
          </a:p>
          <a:p>
            <a:pPr algn="just"/>
            <a:endParaRPr lang="en-US" sz="2200">
              <a:solidFill>
                <a:srgbClr val="FFFFFF"/>
              </a:solidFill>
              <a:cs typeface="Calibri" panose="020F0502020204030204"/>
            </a:endParaRPr>
          </a:p>
          <a:p>
            <a:pPr marL="342900" algn="just"/>
            <a:r>
              <a:rPr lang="en-US" sz="2200">
                <a:solidFill>
                  <a:srgbClr val="FFFFFF"/>
                </a:solidFill>
              </a:rPr>
              <a:t>Instead of only estimates the value function, the critic network estimates the advantage function.</a:t>
            </a:r>
            <a:endParaRPr lang="en-US" sz="2200">
              <a:solidFill>
                <a:srgbClr val="FFFFFF"/>
              </a:solidFill>
              <a:cs typeface="Calibri" panose="020F0502020204030204"/>
            </a:endParaRPr>
          </a:p>
        </p:txBody>
      </p:sp>
      <p:pic>
        <p:nvPicPr>
          <p:cNvPr id="12" name="Picture 12" descr="Diagram&#10;&#10;Description automatically generated">
            <a:extLst>
              <a:ext uri="{FF2B5EF4-FFF2-40B4-BE49-F238E27FC236}">
                <a16:creationId xmlns:a16="http://schemas.microsoft.com/office/drawing/2014/main" id="{BB62F7DA-03DF-55ED-2322-9FDFB5B5D1E6}"/>
              </a:ext>
            </a:extLst>
          </p:cNvPr>
          <p:cNvPicPr>
            <a:picLocks noChangeAspect="1"/>
          </p:cNvPicPr>
          <p:nvPr/>
        </p:nvPicPr>
        <p:blipFill>
          <a:blip r:embed="rId3"/>
          <a:stretch>
            <a:fillRect/>
          </a:stretch>
        </p:blipFill>
        <p:spPr>
          <a:xfrm>
            <a:off x="7110496" y="2062915"/>
            <a:ext cx="4668586" cy="3561012"/>
          </a:xfrm>
          <a:prstGeom prst="rect">
            <a:avLst/>
          </a:prstGeom>
        </p:spPr>
      </p:pic>
    </p:spTree>
    <p:extLst>
      <p:ext uri="{BB962C8B-B14F-4D97-AF65-F5344CB8AC3E}">
        <p14:creationId xmlns:p14="http://schemas.microsoft.com/office/powerpoint/2010/main" val="383860988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An abstract financial digital analysis">
            <a:extLst>
              <a:ext uri="{FF2B5EF4-FFF2-40B4-BE49-F238E27FC236}">
                <a16:creationId xmlns:a16="http://schemas.microsoft.com/office/drawing/2014/main" id="{37ECFF31-108B-3E2F-C1E7-B18CAAF2F3E3}"/>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0E3C75C8-07D4-83AA-E7AD-4BE7C90F1830}"/>
              </a:ext>
            </a:extLst>
          </p:cNvPr>
          <p:cNvSpPr>
            <a:spLocks noGrp="1"/>
          </p:cNvSpPr>
          <p:nvPr>
            <p:ph type="title"/>
          </p:nvPr>
        </p:nvSpPr>
        <p:spPr>
          <a:xfrm>
            <a:off x="570832" y="298283"/>
            <a:ext cx="11210757" cy="1325563"/>
          </a:xfrm>
        </p:spPr>
        <p:txBody>
          <a:bodyPr vert="horz" lIns="91440" tIns="45720" rIns="91440" bIns="45720" rtlCol="0" anchor="ctr">
            <a:normAutofit fontScale="90000"/>
          </a:bodyPr>
          <a:lstStyle/>
          <a:p>
            <a:br>
              <a:rPr lang="en-US" sz="5400">
                <a:solidFill>
                  <a:srgbClr val="FFFFFF"/>
                </a:solidFill>
                <a:latin typeface="calibri light"/>
                <a:cs typeface="calibri light"/>
              </a:rPr>
            </a:br>
            <a:r>
              <a:rPr lang="en-US" sz="5400">
                <a:solidFill>
                  <a:srgbClr val="FFFFFF"/>
                </a:solidFill>
                <a:latin typeface="calibri light"/>
                <a:cs typeface="calibri light"/>
              </a:rPr>
              <a:t>Deep Deterministic Policy Gradient (DDPG):</a:t>
            </a:r>
            <a:endParaRPr lang="en-US" sz="5400">
              <a:latin typeface="calibri light"/>
              <a:ea typeface="+mj-lt"/>
              <a:cs typeface="calibri light"/>
            </a:endParaRPr>
          </a:p>
          <a:p>
            <a:endParaRPr lang="en-US" sz="5400">
              <a:solidFill>
                <a:srgbClr val="FFFFFF"/>
              </a:solidFill>
              <a:cs typeface="Calibri Light"/>
            </a:endParaRPr>
          </a:p>
        </p:txBody>
      </p:sp>
      <p:sp>
        <p:nvSpPr>
          <p:cNvPr id="1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4C6E2FB-E483-B3B8-1D7C-BB9AF01E3484}"/>
              </a:ext>
            </a:extLst>
          </p:cNvPr>
          <p:cNvSpPr>
            <a:spLocks noGrp="1"/>
          </p:cNvSpPr>
          <p:nvPr>
            <p:ph idx="1"/>
          </p:nvPr>
        </p:nvSpPr>
        <p:spPr>
          <a:xfrm>
            <a:off x="570832" y="2178236"/>
            <a:ext cx="5769813" cy="5393424"/>
          </a:xfrm>
        </p:spPr>
        <p:txBody>
          <a:bodyPr vert="horz" lIns="91440" tIns="45720" rIns="91440" bIns="45720" rtlCol="0" anchor="t">
            <a:normAutofit/>
          </a:bodyPr>
          <a:lstStyle/>
          <a:p>
            <a:pPr marL="342900" indent="-342900" algn="just">
              <a:lnSpc>
                <a:spcPct val="120000"/>
              </a:lnSpc>
            </a:pPr>
            <a:r>
              <a:rPr lang="en-US" sz="2200">
                <a:latin typeface="Times New Roman"/>
                <a:ea typeface="+mn-lt"/>
                <a:cs typeface="+mn-lt"/>
              </a:rPr>
              <a:t>DDPG is an actor-critic based algorithm which we use as a component in the ensemble strategy to maximize the investment return.</a:t>
            </a:r>
            <a:endParaRPr lang="en-US" sz="2200">
              <a:latin typeface="Times New Roman"/>
              <a:cs typeface="Calibri" panose="020F0502020204030204"/>
            </a:endParaRPr>
          </a:p>
          <a:p>
            <a:pPr marL="0" indent="0" algn="just">
              <a:lnSpc>
                <a:spcPct val="120000"/>
              </a:lnSpc>
              <a:buNone/>
            </a:pPr>
            <a:endParaRPr lang="en-US" sz="2200">
              <a:solidFill>
                <a:srgbClr val="FFFFFF"/>
              </a:solidFill>
              <a:latin typeface="Times New Roman"/>
              <a:cs typeface="Calibri" panose="020F0502020204030204"/>
            </a:endParaRPr>
          </a:p>
          <a:p>
            <a:pPr algn="just">
              <a:lnSpc>
                <a:spcPct val="120000"/>
              </a:lnSpc>
            </a:pPr>
            <a:r>
              <a:rPr lang="en-US" sz="2200">
                <a:latin typeface="Times New Roman"/>
                <a:ea typeface="+mn-lt"/>
                <a:cs typeface="+mn-lt"/>
              </a:rPr>
              <a:t>DDPG combines the frameworks of both Q-learning and policy gradient and uses neural networks as function approximators. </a:t>
            </a:r>
            <a:endParaRPr lang="en-US" sz="2200">
              <a:latin typeface="Times New Roman"/>
              <a:cs typeface="Calibri"/>
            </a:endParaRPr>
          </a:p>
          <a:p>
            <a:pPr algn="just">
              <a:lnSpc>
                <a:spcPct val="120000"/>
              </a:lnSpc>
            </a:pPr>
            <a:endParaRPr lang="en-US" sz="2200">
              <a:latin typeface="Times New Roman"/>
              <a:cs typeface="Calibri"/>
            </a:endParaRPr>
          </a:p>
          <a:p>
            <a:pPr marL="342900" algn="just">
              <a:lnSpc>
                <a:spcPct val="120000"/>
              </a:lnSpc>
            </a:pPr>
            <a:br>
              <a:rPr lang="en-US"/>
            </a:br>
            <a:endParaRPr lang="en-US" sz="2200">
              <a:latin typeface="Times New Roman"/>
              <a:cs typeface="Calibri"/>
            </a:endParaRPr>
          </a:p>
        </p:txBody>
      </p:sp>
      <p:pic>
        <p:nvPicPr>
          <p:cNvPr id="3" name="Picture 3" descr="A picture containing text, businesscard&#10;&#10;Description automatically generated">
            <a:extLst>
              <a:ext uri="{FF2B5EF4-FFF2-40B4-BE49-F238E27FC236}">
                <a16:creationId xmlns:a16="http://schemas.microsoft.com/office/drawing/2014/main" id="{0B489EAD-90B5-9A8B-5C72-44B178D368C8}"/>
              </a:ext>
            </a:extLst>
          </p:cNvPr>
          <p:cNvPicPr>
            <a:picLocks noChangeAspect="1"/>
          </p:cNvPicPr>
          <p:nvPr/>
        </p:nvPicPr>
        <p:blipFill>
          <a:blip r:embed="rId3"/>
          <a:stretch>
            <a:fillRect/>
          </a:stretch>
        </p:blipFill>
        <p:spPr>
          <a:xfrm>
            <a:off x="6529304" y="2322513"/>
            <a:ext cx="5336339" cy="3041815"/>
          </a:xfrm>
          <a:prstGeom prst="rect">
            <a:avLst/>
          </a:prstGeom>
        </p:spPr>
      </p:pic>
    </p:spTree>
    <p:extLst>
      <p:ext uri="{BB962C8B-B14F-4D97-AF65-F5344CB8AC3E}">
        <p14:creationId xmlns:p14="http://schemas.microsoft.com/office/powerpoint/2010/main" val="8591082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86A81079-ED72-DC44-BC5B-1A61A6B637A4}"/>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B6AF9257-4AA3-4DFE-CF35-DDD4F460F3F2}"/>
              </a:ext>
            </a:extLst>
          </p:cNvPr>
          <p:cNvSpPr>
            <a:spLocks noGrp="1"/>
          </p:cNvSpPr>
          <p:nvPr>
            <p:ph type="title"/>
          </p:nvPr>
        </p:nvSpPr>
        <p:spPr>
          <a:xfrm>
            <a:off x="316832" y="271546"/>
            <a:ext cx="10515600" cy="1325563"/>
          </a:xfrm>
        </p:spPr>
        <p:txBody>
          <a:bodyPr>
            <a:normAutofit/>
          </a:bodyPr>
          <a:lstStyle/>
          <a:p>
            <a:br>
              <a:rPr lang="en-US" sz="4200">
                <a:cs typeface="Calibri Light"/>
              </a:rPr>
            </a:br>
            <a:r>
              <a:rPr lang="en-US" sz="4200">
                <a:cs typeface="Calibri Light"/>
              </a:rPr>
              <a:t>Proximal Policy Optimization (PPO):</a:t>
            </a:r>
            <a:endParaRPr lang="en-US" sz="4200">
              <a:ea typeface="+mj-lt"/>
              <a:cs typeface="+mj-lt"/>
            </a:endParaRPr>
          </a:p>
          <a:p>
            <a:endParaRPr lang="en-US" sz="4200" b="1">
              <a:solidFill>
                <a:srgbClr val="FFFFFF"/>
              </a:solidFill>
              <a:cs typeface="Calibri Light"/>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702548-BAC4-F65C-0417-8C7B67EC3463}"/>
              </a:ext>
            </a:extLst>
          </p:cNvPr>
          <p:cNvSpPr>
            <a:spLocks noGrp="1"/>
          </p:cNvSpPr>
          <p:nvPr>
            <p:ph idx="1"/>
          </p:nvPr>
        </p:nvSpPr>
        <p:spPr>
          <a:xfrm>
            <a:off x="570832" y="2031183"/>
            <a:ext cx="11050336" cy="4176897"/>
          </a:xfrm>
        </p:spPr>
        <p:txBody>
          <a:bodyPr vert="horz" lIns="91440" tIns="45720" rIns="91440" bIns="45720" rtlCol="0" anchor="t">
            <a:normAutofit/>
          </a:bodyPr>
          <a:lstStyle/>
          <a:p>
            <a:pPr algn="just"/>
            <a:r>
              <a:rPr lang="en-US" sz="2200">
                <a:latin typeface="Times New Roman"/>
                <a:ea typeface="+mn-lt"/>
                <a:cs typeface="Times New Roman"/>
              </a:rPr>
              <a:t>PPO is introduced to control the policy gradient update and ensure that the new policy will not be too different from the older one.</a:t>
            </a:r>
            <a:endParaRPr lang="en-US" sz="2200">
              <a:ea typeface="+mn-lt"/>
              <a:cs typeface="+mn-lt"/>
            </a:endParaRPr>
          </a:p>
          <a:p>
            <a:pPr algn="just"/>
            <a:endParaRPr lang="en-US" sz="2200">
              <a:ea typeface="+mn-lt"/>
              <a:cs typeface="+mn-lt"/>
            </a:endParaRPr>
          </a:p>
          <a:p>
            <a:pPr algn="just"/>
            <a:r>
              <a:rPr lang="en-US" sz="2200">
                <a:latin typeface="Times New Roman"/>
                <a:ea typeface="+mn-lt"/>
                <a:cs typeface="Times New Roman"/>
              </a:rPr>
              <a:t>PPO improves the stability of the policy networks training by restricting the policy update at each training step.</a:t>
            </a:r>
            <a:endParaRPr lang="en-US" sz="2200">
              <a:ea typeface="+mn-lt"/>
              <a:cs typeface="+mn-lt"/>
            </a:endParaRPr>
          </a:p>
          <a:p>
            <a:pPr algn="just"/>
            <a:endParaRPr lang="en-US" sz="2200">
              <a:ea typeface="+mn-lt"/>
              <a:cs typeface="+mn-lt"/>
            </a:endParaRPr>
          </a:p>
          <a:p>
            <a:pPr algn="just"/>
            <a:r>
              <a:rPr lang="en-US" sz="2200">
                <a:latin typeface="Times New Roman"/>
                <a:ea typeface="+mn-lt"/>
                <a:cs typeface="Times New Roman"/>
              </a:rPr>
              <a:t>We select PPO for stock trading because it is stable, fast, and simpler to implement and tune.</a:t>
            </a:r>
            <a:endParaRPr lang="en-US" sz="2200">
              <a:ea typeface="+mn-lt"/>
              <a:cs typeface="+mn-lt"/>
            </a:endParaRPr>
          </a:p>
          <a:p>
            <a:pPr marL="0" indent="0" algn="just">
              <a:buNone/>
            </a:pPr>
            <a:endParaRPr lang="en-US" sz="2200">
              <a:solidFill>
                <a:srgbClr val="FFFFFF"/>
              </a:solidFill>
              <a:latin typeface="Times New Roman"/>
              <a:ea typeface="+mn-lt"/>
              <a:cs typeface="+mn-lt"/>
            </a:endParaRPr>
          </a:p>
        </p:txBody>
      </p:sp>
    </p:spTree>
    <p:extLst>
      <p:ext uri="{BB962C8B-B14F-4D97-AF65-F5344CB8AC3E}">
        <p14:creationId xmlns:p14="http://schemas.microsoft.com/office/powerpoint/2010/main" val="261782553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86A81079-ED72-DC44-BC5B-1A61A6B637A4}"/>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B6AF9257-4AA3-4DFE-CF35-DDD4F460F3F2}"/>
              </a:ext>
            </a:extLst>
          </p:cNvPr>
          <p:cNvSpPr>
            <a:spLocks noGrp="1"/>
          </p:cNvSpPr>
          <p:nvPr>
            <p:ph type="title"/>
          </p:nvPr>
        </p:nvSpPr>
        <p:spPr>
          <a:xfrm>
            <a:off x="316832" y="271546"/>
            <a:ext cx="10515600" cy="1325563"/>
          </a:xfrm>
        </p:spPr>
        <p:txBody>
          <a:bodyPr>
            <a:normAutofit/>
          </a:bodyPr>
          <a:lstStyle/>
          <a:p>
            <a:br>
              <a:rPr lang="en-US" sz="4200" b="1">
                <a:solidFill>
                  <a:srgbClr val="FFFFFF"/>
                </a:solidFill>
                <a:cs typeface="Calibri Light"/>
              </a:rPr>
            </a:br>
            <a:r>
              <a:rPr lang="en-US" sz="4200" b="1">
                <a:solidFill>
                  <a:srgbClr val="FFFFFF"/>
                </a:solidFill>
                <a:cs typeface="Calibri Light"/>
              </a:rPr>
              <a:t>Ensemble Strategy:</a:t>
            </a:r>
            <a:endParaRPr lang="en-US" sz="4200">
              <a:solidFill>
                <a:srgbClr val="FFFFFF"/>
              </a:solidFill>
              <a:ea typeface="+mj-lt"/>
              <a:cs typeface="+mj-lt"/>
            </a:endParaRPr>
          </a:p>
          <a:p>
            <a:endParaRPr lang="en-US" sz="4200">
              <a:solidFill>
                <a:srgbClr val="FFFFFF"/>
              </a:solidFill>
              <a:cs typeface="Calibri Light"/>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702548-BAC4-F65C-0417-8C7B67EC3463}"/>
              </a:ext>
            </a:extLst>
          </p:cNvPr>
          <p:cNvSpPr>
            <a:spLocks noGrp="1"/>
          </p:cNvSpPr>
          <p:nvPr>
            <p:ph idx="1"/>
          </p:nvPr>
        </p:nvSpPr>
        <p:spPr>
          <a:xfrm>
            <a:off x="570832" y="2031183"/>
            <a:ext cx="5708314" cy="4176897"/>
          </a:xfrm>
        </p:spPr>
        <p:txBody>
          <a:bodyPr vert="horz" lIns="91440" tIns="45720" rIns="91440" bIns="45720" rtlCol="0" anchor="t">
            <a:normAutofit/>
          </a:bodyPr>
          <a:lstStyle/>
          <a:p>
            <a:pPr algn="just">
              <a:buFont typeface="Arial,Sans-Serif" panose="020B0604020202020204" pitchFamily="34" charset="0"/>
            </a:pPr>
            <a:r>
              <a:rPr lang="en-US" sz="2200">
                <a:ea typeface="+mn-lt"/>
                <a:cs typeface="+mn-lt"/>
              </a:rPr>
              <a:t>Then, in order to construct a highly robust trading strategy for our model, we create our own ensemble strategy. </a:t>
            </a:r>
            <a:endParaRPr lang="en-US" sz="2200">
              <a:latin typeface="Times New Roman"/>
              <a:ea typeface="+mn-lt"/>
              <a:cs typeface="+mn-lt"/>
            </a:endParaRPr>
          </a:p>
          <a:p>
            <a:pPr algn="just">
              <a:buFont typeface="Arial,Sans-Serif" panose="020B0604020202020204" pitchFamily="34" charset="0"/>
            </a:pPr>
            <a:endParaRPr lang="en-US" sz="2200">
              <a:ea typeface="+mn-lt"/>
              <a:cs typeface="+mn-lt"/>
            </a:endParaRPr>
          </a:p>
          <a:p>
            <a:pPr algn="just">
              <a:buFont typeface="Arial,Sans-Serif" panose="020B0604020202020204" pitchFamily="34" charset="0"/>
            </a:pPr>
            <a:r>
              <a:rPr lang="en-US" sz="2200">
                <a:solidFill>
                  <a:srgbClr val="FFFFFF"/>
                </a:solidFill>
                <a:latin typeface="Times New Roman"/>
                <a:cs typeface="Calibri"/>
              </a:rPr>
              <a:t>So, depending on the Sharpe ratio, we employ an ensemble technique to automatically choose the best performing agent among PPO, A2C, and DDPG to trade. The ensemble process is described as follows:</a:t>
            </a:r>
            <a:endParaRPr lang="en-US" sz="2200">
              <a:solidFill>
                <a:srgbClr val="FFFFFF"/>
              </a:solidFill>
              <a:latin typeface="Times New Roman"/>
              <a:ea typeface="+mn-lt"/>
              <a:cs typeface="+mn-lt"/>
            </a:endParaRPr>
          </a:p>
          <a:p>
            <a:endParaRPr lang="en-US" sz="2200">
              <a:solidFill>
                <a:srgbClr val="FFFFFF"/>
              </a:solidFill>
              <a:latin typeface="Times New Roman"/>
              <a:ea typeface="+mn-lt"/>
              <a:cs typeface="+mn-lt"/>
            </a:endParaRPr>
          </a:p>
          <a:p>
            <a:endParaRPr lang="en-US" sz="2200">
              <a:solidFill>
                <a:srgbClr val="FFFFFF"/>
              </a:solidFill>
              <a:latin typeface="Times New Roman"/>
              <a:ea typeface="+mn-lt"/>
              <a:cs typeface="+mn-lt"/>
            </a:endParaRPr>
          </a:p>
          <a:p>
            <a:pPr marL="971550" lvl="1" indent="-514350">
              <a:buAutoNum type="arabicPeriod"/>
            </a:pPr>
            <a:endParaRPr lang="en-US" sz="2200">
              <a:solidFill>
                <a:srgbClr val="FFFFFF"/>
              </a:solidFill>
              <a:latin typeface="Times New Roman"/>
              <a:ea typeface="+mn-lt"/>
              <a:cs typeface="+mn-lt"/>
            </a:endParaRPr>
          </a:p>
          <a:p>
            <a:pPr marL="685800"/>
            <a:endParaRPr lang="en-US" sz="2200">
              <a:solidFill>
                <a:srgbClr val="FFFFFF"/>
              </a:solidFill>
              <a:latin typeface="Times New Roman"/>
              <a:ea typeface="+mn-lt"/>
              <a:cs typeface="+mn-lt"/>
            </a:endParaRPr>
          </a:p>
          <a:p>
            <a:pPr marL="971550" lvl="1" indent="-514350">
              <a:buAutoNum type="arabicPeriod"/>
            </a:pPr>
            <a:endParaRPr lang="en-US" sz="2200">
              <a:solidFill>
                <a:srgbClr val="FFFFFF"/>
              </a:solidFill>
              <a:latin typeface="Times New Roman"/>
              <a:ea typeface="+mn-lt"/>
              <a:cs typeface="+mn-lt"/>
            </a:endParaRPr>
          </a:p>
          <a:p>
            <a:pPr marL="971550" lvl="1" indent="-514350">
              <a:buAutoNum type="arabicPeriod"/>
            </a:pPr>
            <a:endParaRPr lang="en-US" sz="2200">
              <a:solidFill>
                <a:srgbClr val="FFFFFF"/>
              </a:solidFill>
              <a:latin typeface="Times New Roman"/>
              <a:ea typeface="+mn-lt"/>
              <a:cs typeface="+mn-lt"/>
            </a:endParaRPr>
          </a:p>
          <a:p>
            <a:endParaRPr lang="en-US" sz="2200">
              <a:solidFill>
                <a:srgbClr val="FFFFFF"/>
              </a:solidFill>
              <a:latin typeface="Times New Roman"/>
              <a:ea typeface="+mn-lt"/>
              <a:cs typeface="+mn-lt"/>
            </a:endParaRPr>
          </a:p>
          <a:p>
            <a:endParaRPr lang="en-US" sz="2200">
              <a:solidFill>
                <a:srgbClr val="FFFFFF"/>
              </a:solidFill>
              <a:latin typeface="Times New Roman"/>
              <a:ea typeface="+mn-lt"/>
              <a:cs typeface="+mn-lt"/>
            </a:endParaRPr>
          </a:p>
          <a:p>
            <a:endParaRPr lang="en-US" sz="2200">
              <a:solidFill>
                <a:srgbClr val="FFFFFF"/>
              </a:solidFill>
              <a:latin typeface="Times New Roman"/>
              <a:ea typeface="+mn-lt"/>
              <a:cs typeface="+mn-lt"/>
            </a:endParaRPr>
          </a:p>
        </p:txBody>
      </p:sp>
      <p:pic>
        <p:nvPicPr>
          <p:cNvPr id="4" name="Picture 5" descr="Table&#10;&#10;Description automatically generated">
            <a:extLst>
              <a:ext uri="{FF2B5EF4-FFF2-40B4-BE49-F238E27FC236}">
                <a16:creationId xmlns:a16="http://schemas.microsoft.com/office/drawing/2014/main" id="{9CAE5885-2579-0665-7257-A6D21130AF9A}"/>
              </a:ext>
            </a:extLst>
          </p:cNvPr>
          <p:cNvPicPr>
            <a:picLocks noChangeAspect="1"/>
          </p:cNvPicPr>
          <p:nvPr/>
        </p:nvPicPr>
        <p:blipFill>
          <a:blip r:embed="rId3"/>
          <a:stretch>
            <a:fillRect/>
          </a:stretch>
        </p:blipFill>
        <p:spPr>
          <a:xfrm>
            <a:off x="6701590" y="1884947"/>
            <a:ext cx="4050185" cy="4521200"/>
          </a:xfrm>
          <a:prstGeom prst="rect">
            <a:avLst/>
          </a:prstGeom>
        </p:spPr>
      </p:pic>
    </p:spTree>
    <p:extLst>
      <p:ext uri="{BB962C8B-B14F-4D97-AF65-F5344CB8AC3E}">
        <p14:creationId xmlns:p14="http://schemas.microsoft.com/office/powerpoint/2010/main" val="270422085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86A81079-ED72-DC44-BC5B-1A61A6B637A4}"/>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B6AF9257-4AA3-4DFE-CF35-DDD4F460F3F2}"/>
              </a:ext>
            </a:extLst>
          </p:cNvPr>
          <p:cNvSpPr>
            <a:spLocks noGrp="1"/>
          </p:cNvSpPr>
          <p:nvPr>
            <p:ph type="title"/>
          </p:nvPr>
        </p:nvSpPr>
        <p:spPr>
          <a:xfrm>
            <a:off x="316832" y="271546"/>
            <a:ext cx="10515600" cy="1165142"/>
          </a:xfrm>
        </p:spPr>
        <p:txBody>
          <a:bodyPr>
            <a:normAutofit fontScale="90000"/>
          </a:bodyPr>
          <a:lstStyle/>
          <a:p>
            <a:br>
              <a:rPr lang="en-US" sz="4200">
                <a:latin typeface="Times New Roman"/>
                <a:cs typeface="Times New Roman"/>
              </a:rPr>
            </a:br>
            <a:r>
              <a:rPr lang="en-US" sz="4200">
                <a:latin typeface="Times New Roman"/>
                <a:cs typeface="Times New Roman"/>
              </a:rPr>
              <a:t>Implementation:</a:t>
            </a:r>
            <a:endParaRPr lang="en-US" sz="4200">
              <a:latin typeface="Times New Roman"/>
              <a:ea typeface="+mj-lt"/>
              <a:cs typeface="Times New Roman"/>
            </a:endParaRPr>
          </a:p>
          <a:p>
            <a:endParaRPr lang="en-US" sz="4200" b="1">
              <a:solidFill>
                <a:srgbClr val="FFFFFF"/>
              </a:solidFill>
              <a:cs typeface="Calibri Light"/>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descr="Diagram&#10;&#10;Description automatically generated">
            <a:extLst>
              <a:ext uri="{FF2B5EF4-FFF2-40B4-BE49-F238E27FC236}">
                <a16:creationId xmlns:a16="http://schemas.microsoft.com/office/drawing/2014/main" id="{D9531C0F-7AAF-C2E3-907D-75CC42C24CB0}"/>
              </a:ext>
            </a:extLst>
          </p:cNvPr>
          <p:cNvPicPr>
            <a:picLocks noChangeAspect="1"/>
          </p:cNvPicPr>
          <p:nvPr/>
        </p:nvPicPr>
        <p:blipFill>
          <a:blip r:embed="rId3"/>
          <a:stretch>
            <a:fillRect/>
          </a:stretch>
        </p:blipFill>
        <p:spPr>
          <a:xfrm>
            <a:off x="2366211" y="2045960"/>
            <a:ext cx="7253170" cy="4459058"/>
          </a:xfrm>
          <a:prstGeom prst="rect">
            <a:avLst/>
          </a:prstGeom>
        </p:spPr>
      </p:pic>
    </p:spTree>
    <p:extLst>
      <p:ext uri="{BB962C8B-B14F-4D97-AF65-F5344CB8AC3E}">
        <p14:creationId xmlns:p14="http://schemas.microsoft.com/office/powerpoint/2010/main" val="345915618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86A81079-ED72-DC44-BC5B-1A61A6B637A4}"/>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B6AF9257-4AA3-4DFE-CF35-DDD4F460F3F2}"/>
              </a:ext>
            </a:extLst>
          </p:cNvPr>
          <p:cNvSpPr>
            <a:spLocks noGrp="1"/>
          </p:cNvSpPr>
          <p:nvPr>
            <p:ph type="title"/>
          </p:nvPr>
        </p:nvSpPr>
        <p:spPr>
          <a:xfrm>
            <a:off x="316832" y="271546"/>
            <a:ext cx="10515600" cy="1165142"/>
          </a:xfrm>
        </p:spPr>
        <p:txBody>
          <a:bodyPr>
            <a:normAutofit/>
          </a:bodyPr>
          <a:lstStyle/>
          <a:p>
            <a:r>
              <a:rPr lang="en-US" sz="4200">
                <a:latin typeface="Times New Roman"/>
                <a:cs typeface="Times New Roman"/>
              </a:rPr>
              <a:t>Training</a:t>
            </a:r>
            <a:endParaRPr lang="en-US"/>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9" descr="A picture containing diagram&#10;&#10;Description automatically generated">
            <a:extLst>
              <a:ext uri="{FF2B5EF4-FFF2-40B4-BE49-F238E27FC236}">
                <a16:creationId xmlns:a16="http://schemas.microsoft.com/office/drawing/2014/main" id="{40C89D68-C5F5-3564-D045-EB51C9184B0A}"/>
              </a:ext>
            </a:extLst>
          </p:cNvPr>
          <p:cNvPicPr>
            <a:picLocks noGrp="1" noChangeAspect="1"/>
          </p:cNvPicPr>
          <p:nvPr>
            <p:ph idx="1"/>
          </p:nvPr>
        </p:nvPicPr>
        <p:blipFill>
          <a:blip r:embed="rId3"/>
          <a:stretch>
            <a:fillRect/>
          </a:stretch>
        </p:blipFill>
        <p:spPr>
          <a:xfrm>
            <a:off x="1639355" y="2076893"/>
            <a:ext cx="7877175" cy="2295024"/>
          </a:xfrm>
        </p:spPr>
      </p:pic>
      <p:sp>
        <p:nvSpPr>
          <p:cNvPr id="4" name="TextBox 3">
            <a:extLst>
              <a:ext uri="{FF2B5EF4-FFF2-40B4-BE49-F238E27FC236}">
                <a16:creationId xmlns:a16="http://schemas.microsoft.com/office/drawing/2014/main" id="{6F7D42A9-D7A2-B355-C6A4-0B19E245F32B}"/>
              </a:ext>
            </a:extLst>
          </p:cNvPr>
          <p:cNvSpPr txBox="1"/>
          <p:nvPr/>
        </p:nvSpPr>
        <p:spPr>
          <a:xfrm>
            <a:off x="989798" y="4646328"/>
            <a:ext cx="983488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latin typeface="Times New Roman"/>
                <a:cs typeface="Calibri"/>
              </a:rPr>
              <a:t>Training set is a sample of data which fits to DRL model</a:t>
            </a:r>
          </a:p>
          <a:p>
            <a:pPr marL="285750" indent="-285750">
              <a:buFont typeface="Arial"/>
              <a:buChar char="•"/>
            </a:pPr>
            <a:endParaRPr lang="en-US" sz="2400">
              <a:latin typeface="Times New Roman"/>
              <a:cs typeface="Calibri"/>
            </a:endParaRPr>
          </a:p>
          <a:p>
            <a:pPr marL="285750" indent="-285750">
              <a:buFont typeface="Arial"/>
              <a:buChar char="•"/>
            </a:pPr>
            <a:r>
              <a:rPr lang="en-US" sz="2400">
                <a:latin typeface="Times New Roman"/>
                <a:cs typeface="Calibri"/>
              </a:rPr>
              <a:t>Validation data is to perform hyperparameter tuning.</a:t>
            </a:r>
          </a:p>
          <a:p>
            <a:pPr marL="285750" indent="-285750">
              <a:buFont typeface="Arial"/>
              <a:buChar char="•"/>
            </a:pPr>
            <a:endParaRPr lang="en-US" sz="2400">
              <a:latin typeface="Times New Roman"/>
              <a:cs typeface="Calibri"/>
            </a:endParaRPr>
          </a:p>
          <a:p>
            <a:pPr marL="285750" indent="-285750">
              <a:buFont typeface="Arial"/>
              <a:buChar char="•"/>
            </a:pPr>
            <a:r>
              <a:rPr lang="en-US" sz="2400">
                <a:latin typeface="Times New Roman"/>
                <a:cs typeface="Calibri"/>
              </a:rPr>
              <a:t>Test data is used to provide unbiased Evalution of a fine-tuned model.</a:t>
            </a:r>
          </a:p>
        </p:txBody>
      </p:sp>
    </p:spTree>
    <p:extLst>
      <p:ext uri="{BB962C8B-B14F-4D97-AF65-F5344CB8AC3E}">
        <p14:creationId xmlns:p14="http://schemas.microsoft.com/office/powerpoint/2010/main" val="179133940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4198FD79-497E-24A4-AE2F-487AE6D433A5}"/>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7D43D235-93B4-520F-DC2D-763AA78B0D1D}"/>
              </a:ext>
            </a:extLst>
          </p:cNvPr>
          <p:cNvSpPr>
            <a:spLocks noGrp="1"/>
          </p:cNvSpPr>
          <p:nvPr>
            <p:ph type="title"/>
          </p:nvPr>
        </p:nvSpPr>
        <p:spPr>
          <a:xfrm>
            <a:off x="838200" y="365125"/>
            <a:ext cx="10515600" cy="1325563"/>
          </a:xfrm>
        </p:spPr>
        <p:txBody>
          <a:bodyPr>
            <a:normAutofit fontScale="90000"/>
          </a:bodyPr>
          <a:lstStyle/>
          <a:p>
            <a:br>
              <a:rPr lang="en-US" sz="5400">
                <a:ea typeface="+mj-lt"/>
                <a:cs typeface="+mj-lt"/>
              </a:rPr>
            </a:br>
            <a:r>
              <a:rPr lang="en-US" sz="5400">
                <a:ea typeface="+mj-lt"/>
                <a:cs typeface="+mj-lt"/>
              </a:rPr>
              <a:t>Demo Code:</a:t>
            </a:r>
          </a:p>
          <a:p>
            <a:endParaRPr lang="en-US" sz="5400">
              <a:solidFill>
                <a:srgbClr val="FFFFFF"/>
              </a:solidFill>
              <a:latin typeface="Times New Roman"/>
              <a:cs typeface="Calibri Light"/>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B59D3946-4087-E4D5-28AC-BC15041330E0}"/>
              </a:ext>
            </a:extLst>
          </p:cNvPr>
          <p:cNvPicPr>
            <a:picLocks noGrp="1" noChangeAspect="1"/>
          </p:cNvPicPr>
          <p:nvPr>
            <p:ph idx="1"/>
          </p:nvPr>
        </p:nvPicPr>
        <p:blipFill>
          <a:blip r:embed="rId3"/>
          <a:stretch>
            <a:fillRect/>
          </a:stretch>
        </p:blipFill>
        <p:spPr>
          <a:xfrm>
            <a:off x="4922871" y="2244382"/>
            <a:ext cx="6924675" cy="3295650"/>
          </a:xfrm>
        </p:spPr>
      </p:pic>
      <p:pic>
        <p:nvPicPr>
          <p:cNvPr id="6" name="Picture 4" descr="Text&#10;&#10;Description automatically generated">
            <a:extLst>
              <a:ext uri="{FF2B5EF4-FFF2-40B4-BE49-F238E27FC236}">
                <a16:creationId xmlns:a16="http://schemas.microsoft.com/office/drawing/2014/main" id="{D0C569FD-6A75-F55F-509B-F9E0AE4D3873}"/>
              </a:ext>
            </a:extLst>
          </p:cNvPr>
          <p:cNvPicPr>
            <a:picLocks noChangeAspect="1"/>
          </p:cNvPicPr>
          <p:nvPr/>
        </p:nvPicPr>
        <p:blipFill>
          <a:blip r:embed="rId4"/>
          <a:stretch>
            <a:fillRect/>
          </a:stretch>
        </p:blipFill>
        <p:spPr>
          <a:xfrm>
            <a:off x="610955" y="2242788"/>
            <a:ext cx="4121062" cy="699722"/>
          </a:xfrm>
          <a:prstGeom prst="rect">
            <a:avLst/>
          </a:prstGeom>
        </p:spPr>
      </p:pic>
      <p:pic>
        <p:nvPicPr>
          <p:cNvPr id="8" name="Picture 5" descr="Graphical user interface, text, application&#10;&#10;Description automatically generated">
            <a:extLst>
              <a:ext uri="{FF2B5EF4-FFF2-40B4-BE49-F238E27FC236}">
                <a16:creationId xmlns:a16="http://schemas.microsoft.com/office/drawing/2014/main" id="{7D096516-C7CA-8F65-BE13-01C05B2876F9}"/>
              </a:ext>
            </a:extLst>
          </p:cNvPr>
          <p:cNvPicPr>
            <a:picLocks noChangeAspect="1"/>
          </p:cNvPicPr>
          <p:nvPr/>
        </p:nvPicPr>
        <p:blipFill>
          <a:blip r:embed="rId5"/>
          <a:stretch>
            <a:fillRect/>
          </a:stretch>
        </p:blipFill>
        <p:spPr>
          <a:xfrm>
            <a:off x="610955" y="3169412"/>
            <a:ext cx="4121063" cy="769877"/>
          </a:xfrm>
          <a:prstGeom prst="rect">
            <a:avLst/>
          </a:prstGeom>
        </p:spPr>
      </p:pic>
      <p:pic>
        <p:nvPicPr>
          <p:cNvPr id="14" name="Picture 6">
            <a:extLst>
              <a:ext uri="{FF2B5EF4-FFF2-40B4-BE49-F238E27FC236}">
                <a16:creationId xmlns:a16="http://schemas.microsoft.com/office/drawing/2014/main" id="{71FC3875-B00E-B764-76CA-DD712D8ED19F}"/>
              </a:ext>
            </a:extLst>
          </p:cNvPr>
          <p:cNvPicPr>
            <a:picLocks noChangeAspect="1"/>
          </p:cNvPicPr>
          <p:nvPr/>
        </p:nvPicPr>
        <p:blipFill>
          <a:blip r:embed="rId6"/>
          <a:stretch>
            <a:fillRect/>
          </a:stretch>
        </p:blipFill>
        <p:spPr>
          <a:xfrm>
            <a:off x="612604" y="4215942"/>
            <a:ext cx="4123355" cy="1322609"/>
          </a:xfrm>
          <a:prstGeom prst="rect">
            <a:avLst/>
          </a:prstGeom>
        </p:spPr>
      </p:pic>
    </p:spTree>
    <p:extLst>
      <p:ext uri="{BB962C8B-B14F-4D97-AF65-F5344CB8AC3E}">
        <p14:creationId xmlns:p14="http://schemas.microsoft.com/office/powerpoint/2010/main" val="8499342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An abstract financial digital analysis">
            <a:extLst>
              <a:ext uri="{FF2B5EF4-FFF2-40B4-BE49-F238E27FC236}">
                <a16:creationId xmlns:a16="http://schemas.microsoft.com/office/drawing/2014/main" id="{9A933604-6813-388B-9813-960D2713340C}"/>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4B583442-B9CF-3892-30D6-C56D6D54F030}"/>
              </a:ext>
            </a:extLst>
          </p:cNvPr>
          <p:cNvSpPr>
            <a:spLocks noGrp="1"/>
          </p:cNvSpPr>
          <p:nvPr>
            <p:ph type="title"/>
          </p:nvPr>
        </p:nvSpPr>
        <p:spPr>
          <a:xfrm>
            <a:off x="838200" y="365125"/>
            <a:ext cx="10515600" cy="1325563"/>
          </a:xfrm>
        </p:spPr>
        <p:txBody>
          <a:bodyPr>
            <a:normAutofit fontScale="90000"/>
          </a:bodyPr>
          <a:lstStyle/>
          <a:p>
            <a:br>
              <a:rPr lang="en-US" sz="5400">
                <a:solidFill>
                  <a:srgbClr val="FFFFFF"/>
                </a:solidFill>
                <a:latin typeface="Times New Roman"/>
                <a:cs typeface="Times New Roman"/>
              </a:rPr>
            </a:br>
            <a:br>
              <a:rPr lang="en-US" sz="5400">
                <a:latin typeface="Times New Roman"/>
                <a:cs typeface="Times New Roman"/>
              </a:rPr>
            </a:br>
            <a:r>
              <a:rPr lang="en-US" sz="5400">
                <a:solidFill>
                  <a:srgbClr val="FFFFFF"/>
                </a:solidFill>
                <a:latin typeface="Times New Roman"/>
                <a:cs typeface="Times New Roman"/>
              </a:rPr>
              <a:t>Problem Statement:</a:t>
            </a:r>
            <a:endParaRPr lang="en-US" sz="5400">
              <a:ea typeface="+mj-lt"/>
              <a:cs typeface="Times New Roman"/>
            </a:endParaRPr>
          </a:p>
          <a:p>
            <a:br>
              <a:rPr lang="en-US" sz="5400">
                <a:solidFill>
                  <a:srgbClr val="FFFFFF"/>
                </a:solidFill>
                <a:latin typeface="Times New Roman"/>
                <a:cs typeface="Calibri Light"/>
              </a:rPr>
            </a:br>
            <a:endParaRPr lang="en-US" sz="5400">
              <a:solidFill>
                <a:srgbClr val="FFFFFF"/>
              </a:solidFill>
              <a:latin typeface="Times New Roman"/>
              <a:cs typeface="Calibri Light"/>
            </a:endParaRPr>
          </a:p>
        </p:txBody>
      </p:sp>
      <p:sp>
        <p:nvSpPr>
          <p:cNvPr id="3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C27D59-9EA5-45D5-2032-FD90165EB77F}"/>
              </a:ext>
            </a:extLst>
          </p:cNvPr>
          <p:cNvSpPr>
            <a:spLocks noGrp="1"/>
          </p:cNvSpPr>
          <p:nvPr>
            <p:ph idx="1"/>
          </p:nvPr>
        </p:nvSpPr>
        <p:spPr>
          <a:xfrm>
            <a:off x="744621" y="1790552"/>
            <a:ext cx="10435389" cy="4176897"/>
          </a:xfrm>
        </p:spPr>
        <p:txBody>
          <a:bodyPr vert="horz" lIns="91440" tIns="45720" rIns="91440" bIns="45720" rtlCol="0" anchor="t">
            <a:normAutofit/>
          </a:bodyPr>
          <a:lstStyle/>
          <a:p>
            <a:pPr algn="just">
              <a:lnSpc>
                <a:spcPct val="110000"/>
              </a:lnSpc>
            </a:pPr>
            <a:endParaRPr lang="en-US" sz="2500">
              <a:solidFill>
                <a:srgbClr val="FFFFFF"/>
              </a:solidFill>
              <a:latin typeface="Times New Roman"/>
              <a:ea typeface="+mn-lt"/>
              <a:cs typeface="Times New Roman"/>
            </a:endParaRPr>
          </a:p>
          <a:p>
            <a:pPr algn="just">
              <a:lnSpc>
                <a:spcPct val="110000"/>
              </a:lnSpc>
            </a:pPr>
            <a:r>
              <a:rPr lang="en-US" sz="2500">
                <a:solidFill>
                  <a:srgbClr val="FFFFFF"/>
                </a:solidFill>
                <a:latin typeface="Times New Roman"/>
                <a:ea typeface="+mn-lt"/>
                <a:cs typeface="Times New Roman"/>
              </a:rPr>
              <a:t>Our Problem statement is</a:t>
            </a:r>
            <a:r>
              <a:rPr lang="en-US" sz="2500" b="1">
                <a:solidFill>
                  <a:srgbClr val="FFFFFF"/>
                </a:solidFill>
                <a:latin typeface="Times New Roman"/>
                <a:ea typeface="+mn-lt"/>
                <a:cs typeface="Times New Roman"/>
              </a:rPr>
              <a:t> </a:t>
            </a:r>
            <a:r>
              <a:rPr lang="en-US" sz="2500">
                <a:solidFill>
                  <a:srgbClr val="FFFFFF"/>
                </a:solidFill>
                <a:latin typeface="Times New Roman"/>
                <a:ea typeface="+mn-lt"/>
                <a:cs typeface="Times New Roman"/>
              </a:rPr>
              <a:t>to build the Stock Market prediction model  using </a:t>
            </a:r>
            <a:r>
              <a:rPr lang="en-US" sz="2500">
                <a:latin typeface="Times New Roman"/>
                <a:ea typeface="+mn-lt"/>
                <a:cs typeface="Times New Roman"/>
              </a:rPr>
              <a:t>Reinforcement learning and then we have to model stock trading as a Markov Decision Process (MDP) and formulate our </a:t>
            </a:r>
            <a:r>
              <a:rPr lang="en-US" sz="2500">
                <a:solidFill>
                  <a:srgbClr val="FFFFFF"/>
                </a:solidFill>
                <a:latin typeface="Times New Roman"/>
                <a:ea typeface="+mn-lt"/>
                <a:cs typeface="Times New Roman"/>
              </a:rPr>
              <a:t>trading objective as a maximization of expected return  and  then we have to Build an Ensemble Deep Reinforcement Learning Trading Strategy which includes three actor-critic-based algorithms. It further combines the best features extracted from the 3 algorithms so the agent can mold itself for the dynamic change in the environment.</a:t>
            </a:r>
            <a:endParaRPr lang="en-US" sz="2500">
              <a:latin typeface="Times New Roman"/>
              <a:ea typeface="+mn-lt"/>
              <a:cs typeface="Times New Roman"/>
            </a:endParaRPr>
          </a:p>
          <a:p>
            <a:pPr algn="just">
              <a:lnSpc>
                <a:spcPct val="110000"/>
              </a:lnSpc>
            </a:pPr>
            <a:endParaRPr lang="en-US" sz="2500">
              <a:latin typeface="Times New Roman"/>
              <a:ea typeface="+mn-lt"/>
              <a:cs typeface="+mn-lt"/>
            </a:endParaRPr>
          </a:p>
          <a:p>
            <a:pPr algn="just">
              <a:lnSpc>
                <a:spcPct val="110000"/>
              </a:lnSpc>
            </a:pPr>
            <a:endParaRPr lang="en-US" sz="2500">
              <a:latin typeface="Times New Roman"/>
              <a:ea typeface="+mn-lt"/>
              <a:cs typeface="+mn-lt"/>
            </a:endParaRPr>
          </a:p>
          <a:p>
            <a:pPr algn="just">
              <a:lnSpc>
                <a:spcPct val="110000"/>
              </a:lnSpc>
            </a:pPr>
            <a:endParaRPr lang="en-US" sz="2500">
              <a:solidFill>
                <a:srgbClr val="FFFFFF"/>
              </a:solidFill>
              <a:latin typeface="Times New Roman"/>
              <a:cs typeface="Times New Roman"/>
            </a:endParaRPr>
          </a:p>
        </p:txBody>
      </p:sp>
    </p:spTree>
    <p:extLst>
      <p:ext uri="{BB962C8B-B14F-4D97-AF65-F5344CB8AC3E}">
        <p14:creationId xmlns:p14="http://schemas.microsoft.com/office/powerpoint/2010/main" val="2175251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4198FD79-497E-24A4-AE2F-487AE6D433A5}"/>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7D43D235-93B4-520F-DC2D-763AA78B0D1D}"/>
              </a:ext>
            </a:extLst>
          </p:cNvPr>
          <p:cNvSpPr>
            <a:spLocks noGrp="1"/>
          </p:cNvSpPr>
          <p:nvPr>
            <p:ph type="title"/>
          </p:nvPr>
        </p:nvSpPr>
        <p:spPr>
          <a:xfrm>
            <a:off x="838200" y="365125"/>
            <a:ext cx="10515600" cy="1325563"/>
          </a:xfrm>
        </p:spPr>
        <p:txBody>
          <a:bodyPr>
            <a:normAutofit fontScale="90000"/>
          </a:bodyPr>
          <a:lstStyle/>
          <a:p>
            <a:br>
              <a:rPr lang="en-US" sz="5400">
                <a:ea typeface="+mj-lt"/>
                <a:cs typeface="+mj-lt"/>
              </a:rPr>
            </a:br>
            <a:r>
              <a:rPr lang="en-US" sz="5400">
                <a:ea typeface="+mj-lt"/>
                <a:cs typeface="+mj-lt"/>
              </a:rPr>
              <a:t>Results:</a:t>
            </a:r>
          </a:p>
          <a:p>
            <a:endParaRPr lang="en-US" sz="5400">
              <a:solidFill>
                <a:srgbClr val="FFFFFF"/>
              </a:solidFill>
              <a:latin typeface="Calibri Light"/>
              <a:cs typeface="Calibri Light"/>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F9930CB3-D0FA-CA83-8019-177D684023A1}"/>
              </a:ext>
            </a:extLst>
          </p:cNvPr>
          <p:cNvPicPr>
            <a:picLocks noChangeAspect="1"/>
          </p:cNvPicPr>
          <p:nvPr/>
        </p:nvPicPr>
        <p:blipFill>
          <a:blip r:embed="rId3"/>
          <a:stretch>
            <a:fillRect/>
          </a:stretch>
        </p:blipFill>
        <p:spPr>
          <a:xfrm>
            <a:off x="1165392" y="2014870"/>
            <a:ext cx="2842794" cy="4592888"/>
          </a:xfrm>
          <a:prstGeom prst="rect">
            <a:avLst/>
          </a:prstGeom>
        </p:spPr>
      </p:pic>
      <p:pic>
        <p:nvPicPr>
          <p:cNvPr id="4" name="Picture 5" descr="Graphical user interface, chart&#10;&#10;Description automatically generated">
            <a:extLst>
              <a:ext uri="{FF2B5EF4-FFF2-40B4-BE49-F238E27FC236}">
                <a16:creationId xmlns:a16="http://schemas.microsoft.com/office/drawing/2014/main" id="{E0012E60-81B0-92FB-6E32-D57513CD37C2}"/>
              </a:ext>
            </a:extLst>
          </p:cNvPr>
          <p:cNvPicPr>
            <a:picLocks noChangeAspect="1"/>
          </p:cNvPicPr>
          <p:nvPr/>
        </p:nvPicPr>
        <p:blipFill>
          <a:blip r:embed="rId4"/>
          <a:stretch>
            <a:fillRect/>
          </a:stretch>
        </p:blipFill>
        <p:spPr>
          <a:xfrm>
            <a:off x="4485941" y="2009022"/>
            <a:ext cx="6963276" cy="4577849"/>
          </a:xfrm>
          <a:prstGeom prst="rect">
            <a:avLst/>
          </a:prstGeom>
        </p:spPr>
      </p:pic>
    </p:spTree>
    <p:extLst>
      <p:ext uri="{BB962C8B-B14F-4D97-AF65-F5344CB8AC3E}">
        <p14:creationId xmlns:p14="http://schemas.microsoft.com/office/powerpoint/2010/main" val="24687176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4198FD79-497E-24A4-AE2F-487AE6D433A5}"/>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7D43D235-93B4-520F-DC2D-763AA78B0D1D}"/>
              </a:ext>
            </a:extLst>
          </p:cNvPr>
          <p:cNvSpPr>
            <a:spLocks noGrp="1"/>
          </p:cNvSpPr>
          <p:nvPr>
            <p:ph type="title"/>
          </p:nvPr>
        </p:nvSpPr>
        <p:spPr>
          <a:xfrm>
            <a:off x="838200" y="365125"/>
            <a:ext cx="10515600" cy="1325563"/>
          </a:xfrm>
        </p:spPr>
        <p:txBody>
          <a:bodyPr>
            <a:normAutofit fontScale="90000"/>
          </a:bodyPr>
          <a:lstStyle/>
          <a:p>
            <a:br>
              <a:rPr lang="en-US" sz="5400">
                <a:ea typeface="+mj-lt"/>
                <a:cs typeface="+mj-lt"/>
              </a:rPr>
            </a:br>
            <a:r>
              <a:rPr lang="en-US" sz="5400">
                <a:ea typeface="+mj-lt"/>
                <a:cs typeface="+mj-lt"/>
              </a:rPr>
              <a:t>Results:</a:t>
            </a:r>
          </a:p>
          <a:p>
            <a:endParaRPr lang="en-US" sz="5400">
              <a:solidFill>
                <a:srgbClr val="FFFFFF"/>
              </a:solidFill>
              <a:latin typeface="Calibri Light"/>
              <a:cs typeface="Calibri Light"/>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22995D63-223F-9758-852F-EE88150B4856}"/>
              </a:ext>
            </a:extLst>
          </p:cNvPr>
          <p:cNvPicPr>
            <a:picLocks noChangeAspect="1"/>
          </p:cNvPicPr>
          <p:nvPr/>
        </p:nvPicPr>
        <p:blipFill>
          <a:blip r:embed="rId3"/>
          <a:stretch>
            <a:fillRect/>
          </a:stretch>
        </p:blipFill>
        <p:spPr>
          <a:xfrm>
            <a:off x="914400" y="2191155"/>
            <a:ext cx="10088033" cy="3650441"/>
          </a:xfrm>
          <a:prstGeom prst="rect">
            <a:avLst/>
          </a:prstGeom>
        </p:spPr>
      </p:pic>
    </p:spTree>
    <p:extLst>
      <p:ext uri="{BB962C8B-B14F-4D97-AF65-F5344CB8AC3E}">
        <p14:creationId xmlns:p14="http://schemas.microsoft.com/office/powerpoint/2010/main" val="187017624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4198FD79-497E-24A4-AE2F-487AE6D433A5}"/>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7D43D235-93B4-520F-DC2D-763AA78B0D1D}"/>
              </a:ext>
            </a:extLst>
          </p:cNvPr>
          <p:cNvSpPr>
            <a:spLocks noGrp="1"/>
          </p:cNvSpPr>
          <p:nvPr>
            <p:ph type="title"/>
          </p:nvPr>
        </p:nvSpPr>
        <p:spPr>
          <a:xfrm>
            <a:off x="838200" y="365125"/>
            <a:ext cx="10515600" cy="1325563"/>
          </a:xfrm>
        </p:spPr>
        <p:txBody>
          <a:bodyPr>
            <a:normAutofit fontScale="90000"/>
          </a:bodyPr>
          <a:lstStyle/>
          <a:p>
            <a:br>
              <a:rPr lang="en-US" sz="5400">
                <a:ea typeface="+mj-lt"/>
                <a:cs typeface="+mj-lt"/>
              </a:rPr>
            </a:br>
            <a:r>
              <a:rPr lang="en-US" sz="5400">
                <a:ea typeface="+mj-lt"/>
                <a:cs typeface="+mj-lt"/>
              </a:rPr>
              <a:t>Results:</a:t>
            </a:r>
          </a:p>
          <a:p>
            <a:endParaRPr lang="en-US" sz="5400">
              <a:solidFill>
                <a:srgbClr val="FFFFFF"/>
              </a:solidFill>
              <a:latin typeface="Calibri Light"/>
              <a:cs typeface="Calibri Light"/>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histogram&#10;&#10;Description automatically generated">
            <a:extLst>
              <a:ext uri="{FF2B5EF4-FFF2-40B4-BE49-F238E27FC236}">
                <a16:creationId xmlns:a16="http://schemas.microsoft.com/office/drawing/2014/main" id="{223B7310-52CC-24F8-4F3C-239F05BC9958}"/>
              </a:ext>
            </a:extLst>
          </p:cNvPr>
          <p:cNvPicPr>
            <a:picLocks noChangeAspect="1"/>
          </p:cNvPicPr>
          <p:nvPr/>
        </p:nvPicPr>
        <p:blipFill>
          <a:blip r:embed="rId3"/>
          <a:stretch>
            <a:fillRect/>
          </a:stretch>
        </p:blipFill>
        <p:spPr>
          <a:xfrm>
            <a:off x="553453" y="1813771"/>
            <a:ext cx="11071725" cy="3952352"/>
          </a:xfrm>
          <a:prstGeom prst="rect">
            <a:avLst/>
          </a:prstGeom>
        </p:spPr>
      </p:pic>
    </p:spTree>
    <p:extLst>
      <p:ext uri="{BB962C8B-B14F-4D97-AF65-F5344CB8AC3E}">
        <p14:creationId xmlns:p14="http://schemas.microsoft.com/office/powerpoint/2010/main" val="230415214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C14DEE74-7AD8-6DDB-8E95-E81BCB4D1DE0}"/>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2D57ED69-936E-03D4-55FC-C697BEEEAB86}"/>
              </a:ext>
            </a:extLst>
          </p:cNvPr>
          <p:cNvSpPr>
            <a:spLocks noGrp="1"/>
          </p:cNvSpPr>
          <p:nvPr>
            <p:ph type="title"/>
          </p:nvPr>
        </p:nvSpPr>
        <p:spPr>
          <a:xfrm>
            <a:off x="838200" y="365125"/>
            <a:ext cx="10515600" cy="1325563"/>
          </a:xfrm>
        </p:spPr>
        <p:txBody>
          <a:bodyPr>
            <a:normAutofit/>
          </a:bodyPr>
          <a:lstStyle/>
          <a:p>
            <a:r>
              <a:rPr lang="en-US" sz="5400">
                <a:solidFill>
                  <a:srgbClr val="FFFFFF"/>
                </a:solidFill>
                <a:cs typeface="Calibri Light"/>
              </a:rPr>
              <a:t>Conclusion:</a:t>
            </a:r>
            <a:endParaRPr lang="en-US" sz="5400">
              <a:solidFill>
                <a:srgbClr val="FFFFFF"/>
              </a:solidFill>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3FB6E9-AAA1-C11E-E8AA-B51D8740F2C2}"/>
              </a:ext>
            </a:extLst>
          </p:cNvPr>
          <p:cNvSpPr>
            <a:spLocks noGrp="1"/>
          </p:cNvSpPr>
          <p:nvPr>
            <p:ph idx="1"/>
          </p:nvPr>
        </p:nvSpPr>
        <p:spPr>
          <a:xfrm>
            <a:off x="838200" y="2004446"/>
            <a:ext cx="10515600" cy="4176897"/>
          </a:xfrm>
        </p:spPr>
        <p:txBody>
          <a:bodyPr vert="horz" lIns="91440" tIns="45720" rIns="91440" bIns="45720" rtlCol="0" anchor="t">
            <a:normAutofit/>
          </a:bodyPr>
          <a:lstStyle/>
          <a:p>
            <a:pPr algn="just"/>
            <a:endParaRPr lang="en-US" sz="2500">
              <a:solidFill>
                <a:srgbClr val="FFFFFF"/>
              </a:solidFill>
              <a:latin typeface="Times New Roman"/>
              <a:ea typeface="+mn-lt"/>
              <a:cs typeface="+mn-lt"/>
            </a:endParaRPr>
          </a:p>
          <a:p>
            <a:pPr algn="just"/>
            <a:r>
              <a:rPr lang="en-US" sz="2500">
                <a:solidFill>
                  <a:srgbClr val="FFFFFF"/>
                </a:solidFill>
                <a:latin typeface="Times New Roman"/>
                <a:ea typeface="+mn-lt"/>
                <a:cs typeface="+mn-lt"/>
              </a:rPr>
              <a:t>We looked into the possibilities of using actor-critic-based algorithms  to learn stock trading strategy.</a:t>
            </a:r>
            <a:endParaRPr lang="en-US" sz="2500">
              <a:solidFill>
                <a:srgbClr val="FFFFFF"/>
              </a:solidFill>
              <a:latin typeface="Times New Roman"/>
              <a:cs typeface="Times New Roman"/>
            </a:endParaRPr>
          </a:p>
          <a:p>
            <a:pPr marL="0" indent="0" algn="just">
              <a:buNone/>
            </a:pPr>
            <a:endParaRPr lang="en-US" sz="2500">
              <a:solidFill>
                <a:srgbClr val="FFFFFF"/>
              </a:solidFill>
              <a:latin typeface="Times New Roman"/>
              <a:ea typeface="+mn-lt"/>
              <a:cs typeface="+mn-lt"/>
            </a:endParaRPr>
          </a:p>
          <a:p>
            <a:pPr algn="just"/>
            <a:r>
              <a:rPr lang="en-US" sz="2500">
                <a:solidFill>
                  <a:srgbClr val="FFFFFF"/>
                </a:solidFill>
                <a:latin typeface="Times New Roman"/>
                <a:ea typeface="+mn-lt"/>
                <a:cs typeface="+mn-lt"/>
              </a:rPr>
              <a:t>The library provides automated training, validation, and testing in order to improve upon trading strategy techniques.</a:t>
            </a:r>
            <a:endParaRPr lang="en-US" sz="2500">
              <a:solidFill>
                <a:srgbClr val="FFFFFF"/>
              </a:solidFill>
              <a:latin typeface="Times New Roman"/>
              <a:cs typeface="Calibri" panose="020F0502020204030204"/>
            </a:endParaRPr>
          </a:p>
          <a:p>
            <a:pPr algn="just"/>
            <a:endParaRPr lang="en-US" sz="2500">
              <a:solidFill>
                <a:srgbClr val="FFFFFF"/>
              </a:solidFill>
              <a:latin typeface="Times New Roman"/>
              <a:cs typeface="Calibri" panose="020F0502020204030204"/>
            </a:endParaRPr>
          </a:p>
          <a:p>
            <a:pPr algn="just"/>
            <a:r>
              <a:rPr lang="en-US" sz="2500">
                <a:solidFill>
                  <a:srgbClr val="FFFFFF"/>
                </a:solidFill>
                <a:latin typeface="Times New Roman"/>
                <a:ea typeface="+mn-lt"/>
                <a:cs typeface="+mn-lt"/>
              </a:rPr>
              <a:t>Each of the trading strategies implemented within the library can be used to demonstrate easily reproducible results.</a:t>
            </a:r>
            <a:endParaRPr lang="en-US" sz="2500">
              <a:solidFill>
                <a:srgbClr val="FFFFFF"/>
              </a:solidFill>
              <a:latin typeface="Times New Roman"/>
              <a:cs typeface="Calibri" panose="020F0502020204030204"/>
            </a:endParaRPr>
          </a:p>
          <a:p>
            <a:pPr algn="just"/>
            <a:endParaRPr lang="en-US" sz="2500">
              <a:solidFill>
                <a:srgbClr val="FFFFFF"/>
              </a:solidFill>
              <a:latin typeface="Times New Roman"/>
              <a:cs typeface="Calibri" panose="020F0502020204030204"/>
            </a:endParaRPr>
          </a:p>
        </p:txBody>
      </p:sp>
    </p:spTree>
    <p:extLst>
      <p:ext uri="{BB962C8B-B14F-4D97-AF65-F5344CB8AC3E}">
        <p14:creationId xmlns:p14="http://schemas.microsoft.com/office/powerpoint/2010/main" val="142661287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An abstract financial digital analysis">
            <a:extLst>
              <a:ext uri="{FF2B5EF4-FFF2-40B4-BE49-F238E27FC236}">
                <a16:creationId xmlns:a16="http://schemas.microsoft.com/office/drawing/2014/main" id="{0E9D52AE-DEC6-47D8-9F87-AA275CCC0A2C}"/>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FAF2C5BB-18C0-70CD-4467-EC3DF1D23EAF}"/>
              </a:ext>
            </a:extLst>
          </p:cNvPr>
          <p:cNvSpPr>
            <a:spLocks noGrp="1"/>
          </p:cNvSpPr>
          <p:nvPr>
            <p:ph type="title"/>
          </p:nvPr>
        </p:nvSpPr>
        <p:spPr>
          <a:xfrm>
            <a:off x="838200" y="365125"/>
            <a:ext cx="10515600" cy="1325563"/>
          </a:xfrm>
        </p:spPr>
        <p:txBody>
          <a:bodyPr>
            <a:normAutofit/>
          </a:bodyPr>
          <a:lstStyle/>
          <a:p>
            <a:r>
              <a:rPr lang="en-US" sz="5400">
                <a:solidFill>
                  <a:srgbClr val="FFFFFF"/>
                </a:solidFill>
                <a:cs typeface="Calibri Light"/>
              </a:rPr>
              <a:t>Future Scope:</a:t>
            </a:r>
          </a:p>
        </p:txBody>
      </p:sp>
      <p:sp>
        <p:nvSpPr>
          <p:cNvPr id="30"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C70864-0416-1E95-97E8-CF0CA6CB8F43}"/>
              </a:ext>
            </a:extLst>
          </p:cNvPr>
          <p:cNvSpPr>
            <a:spLocks noGrp="1"/>
          </p:cNvSpPr>
          <p:nvPr>
            <p:ph idx="1"/>
          </p:nvPr>
        </p:nvSpPr>
        <p:spPr>
          <a:xfrm>
            <a:off x="838200" y="2004446"/>
            <a:ext cx="10515600" cy="4176897"/>
          </a:xfrm>
        </p:spPr>
        <p:txBody>
          <a:bodyPr vert="horz" lIns="91440" tIns="45720" rIns="91440" bIns="45720" rtlCol="0" anchor="t">
            <a:normAutofit/>
          </a:bodyPr>
          <a:lstStyle/>
          <a:p>
            <a:pPr algn="just"/>
            <a:endParaRPr lang="en-US" sz="2600">
              <a:solidFill>
                <a:srgbClr val="FFFFFF"/>
              </a:solidFill>
              <a:latin typeface="Times New Roman"/>
              <a:cs typeface="Calibri"/>
            </a:endParaRPr>
          </a:p>
          <a:p>
            <a:pPr algn="just"/>
            <a:r>
              <a:rPr lang="en-US" sz="2600">
                <a:solidFill>
                  <a:srgbClr val="FFFFFF"/>
                </a:solidFill>
                <a:latin typeface="Times New Roman"/>
                <a:cs typeface="Calibri"/>
              </a:rPr>
              <a:t>I</a:t>
            </a:r>
            <a:r>
              <a:rPr lang="en-US" sz="2600">
                <a:solidFill>
                  <a:srgbClr val="FFFFFF"/>
                </a:solidFill>
                <a:latin typeface="Times New Roman"/>
                <a:ea typeface="+mn-lt"/>
                <a:cs typeface="+mn-lt"/>
              </a:rPr>
              <a:t>t will be interesting to research more complicated models; overcome empirical issues such as Deal with largescale data such as S&amp;P 500 constituent stocks in future studies. </a:t>
            </a:r>
            <a:endParaRPr lang="en-US" sz="2600">
              <a:solidFill>
                <a:srgbClr val="FFFFFF"/>
              </a:solidFill>
              <a:latin typeface="Times New Roman"/>
              <a:cs typeface="Calibri" panose="020F0502020204030204"/>
            </a:endParaRPr>
          </a:p>
          <a:p>
            <a:pPr algn="just"/>
            <a:endParaRPr lang="en-US" sz="2600">
              <a:solidFill>
                <a:srgbClr val="FFFFFF"/>
              </a:solidFill>
              <a:latin typeface="Times New Roman"/>
              <a:cs typeface="Calibri" panose="020F0502020204030204"/>
            </a:endParaRPr>
          </a:p>
          <a:p>
            <a:pPr algn="just"/>
            <a:r>
              <a:rPr lang="en-US" sz="2600">
                <a:solidFill>
                  <a:srgbClr val="FFFFFF"/>
                </a:solidFill>
                <a:latin typeface="Times New Roman"/>
                <a:ea typeface="+mn-lt"/>
                <a:cs typeface="+mn-lt"/>
              </a:rPr>
              <a:t>And also, more features for the state space can be added to our observations, such as an enhanced transaction cost and liquidity model, fundamental analysis indicators </a:t>
            </a:r>
            <a:endParaRPr lang="en-US" sz="2600">
              <a:solidFill>
                <a:srgbClr val="FFFFFF"/>
              </a:solidFill>
              <a:latin typeface="Times New Roman"/>
              <a:cs typeface="Calibri" panose="020F0502020204030204"/>
            </a:endParaRPr>
          </a:p>
        </p:txBody>
      </p:sp>
    </p:spTree>
    <p:extLst>
      <p:ext uri="{BB962C8B-B14F-4D97-AF65-F5344CB8AC3E}">
        <p14:creationId xmlns:p14="http://schemas.microsoft.com/office/powerpoint/2010/main" val="240827486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An abstract financial digital analysis">
            <a:extLst>
              <a:ext uri="{FF2B5EF4-FFF2-40B4-BE49-F238E27FC236}">
                <a16:creationId xmlns:a16="http://schemas.microsoft.com/office/drawing/2014/main" id="{0689F67A-F1C1-45F0-6AA4-B14ECA2270E7}"/>
              </a:ext>
            </a:extLst>
          </p:cNvPr>
          <p:cNvPicPr>
            <a:picLocks noChangeAspect="1"/>
          </p:cNvPicPr>
          <p:nvPr/>
        </p:nvPicPr>
        <p:blipFill rotWithShape="1">
          <a:blip r:embed="rId2">
            <a:alphaModFix amt="40000"/>
          </a:blip>
          <a:srcRect l="1333"/>
          <a:stretch/>
        </p:blipFill>
        <p:spPr>
          <a:xfrm>
            <a:off x="20" y="10"/>
            <a:ext cx="12191981" cy="6857990"/>
          </a:xfrm>
          <a:prstGeom prst="rect">
            <a:avLst/>
          </a:prstGeom>
        </p:spPr>
      </p:pic>
      <p:sp>
        <p:nvSpPr>
          <p:cNvPr id="2" name="Title 1">
            <a:extLst>
              <a:ext uri="{FF2B5EF4-FFF2-40B4-BE49-F238E27FC236}">
                <a16:creationId xmlns:a16="http://schemas.microsoft.com/office/drawing/2014/main" id="{8FD4A89F-A2B3-DA26-E465-C3B793990450}"/>
              </a:ext>
            </a:extLst>
          </p:cNvPr>
          <p:cNvSpPr>
            <a:spLocks noGrp="1"/>
          </p:cNvSpPr>
          <p:nvPr>
            <p:ph type="title"/>
          </p:nvPr>
        </p:nvSpPr>
        <p:spPr>
          <a:xfrm>
            <a:off x="838343" y="365125"/>
            <a:ext cx="10515600" cy="1325563"/>
          </a:xfrm>
        </p:spPr>
        <p:txBody>
          <a:bodyPr>
            <a:normAutofit/>
          </a:bodyPr>
          <a:lstStyle/>
          <a:p>
            <a:r>
              <a:rPr lang="en-US" sz="5400">
                <a:solidFill>
                  <a:srgbClr val="FFFFFF"/>
                </a:solidFill>
                <a:cs typeface="Calibri Light"/>
              </a:rPr>
              <a:t>References:</a:t>
            </a:r>
          </a:p>
        </p:txBody>
      </p:sp>
      <p:sp>
        <p:nvSpPr>
          <p:cNvPr id="25"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54F019-A84F-0D26-E1ED-A6A42139CB19}"/>
              </a:ext>
            </a:extLst>
          </p:cNvPr>
          <p:cNvSpPr>
            <a:spLocks noGrp="1"/>
          </p:cNvSpPr>
          <p:nvPr>
            <p:ph idx="1"/>
          </p:nvPr>
        </p:nvSpPr>
        <p:spPr>
          <a:xfrm>
            <a:off x="838200" y="2004446"/>
            <a:ext cx="10796336" cy="4176897"/>
          </a:xfrm>
        </p:spPr>
        <p:txBody>
          <a:bodyPr vert="horz" lIns="91440" tIns="45720" rIns="91440" bIns="45720" rtlCol="0" anchor="t">
            <a:normAutofit/>
          </a:bodyPr>
          <a:lstStyle/>
          <a:p>
            <a:endParaRPr lang="en-US" sz="2200">
              <a:solidFill>
                <a:srgbClr val="FFFFFF"/>
              </a:solidFill>
              <a:ea typeface="+mn-lt"/>
              <a:cs typeface="+mn-lt"/>
            </a:endParaRPr>
          </a:p>
          <a:p>
            <a:r>
              <a:rPr lang="en-US" sz="2200">
                <a:solidFill>
                  <a:srgbClr val="FFFFFF"/>
                </a:solidFill>
                <a:ea typeface="+mn-lt"/>
                <a:cs typeface="+mn-lt"/>
                <a:hlinkClick r:id="rId3">
                  <a:extLst>
                    <a:ext uri="{A12FA001-AC4F-418D-AE19-62706E023703}">
                      <ahyp:hlinkClr xmlns:ahyp="http://schemas.microsoft.com/office/drawing/2018/hyperlinkcolor" val="tx"/>
                    </a:ext>
                  </a:extLst>
                </a:hlinkClick>
              </a:rPr>
              <a:t>https://www.analyticsvidhya.com/blog/2021/01/bear-run-or-bull-run-can-reinforcement-learning-help-in-automated-trading/</a:t>
            </a:r>
            <a:endParaRPr lang="en-US" sz="2200">
              <a:solidFill>
                <a:srgbClr val="FFFFFF"/>
              </a:solidFill>
              <a:ea typeface="+mn-lt"/>
              <a:cs typeface="+mn-lt"/>
            </a:endParaRPr>
          </a:p>
          <a:p>
            <a:pPr marL="0" indent="0">
              <a:buNone/>
            </a:pPr>
            <a:endParaRPr lang="en-US" sz="2200">
              <a:solidFill>
                <a:srgbClr val="FFFFFF"/>
              </a:solidFill>
              <a:ea typeface="+mn-lt"/>
              <a:cs typeface="+mn-lt"/>
            </a:endParaRPr>
          </a:p>
          <a:p>
            <a:r>
              <a:rPr lang="en-US" sz="2200">
                <a:solidFill>
                  <a:srgbClr val="FFFFFF"/>
                </a:solidFill>
                <a:ea typeface="+mn-lt"/>
                <a:cs typeface="+mn-lt"/>
                <a:hlinkClick r:id="rId4">
                  <a:extLst>
                    <a:ext uri="{A12FA001-AC4F-418D-AE19-62706E023703}">
                      <ahyp:hlinkClr xmlns:ahyp="http://schemas.microsoft.com/office/drawing/2018/hyperlinkcolor" val="tx"/>
                    </a:ext>
                  </a:extLst>
                </a:hlinkClick>
              </a:rPr>
              <a:t>https://ieeexplore.ieee.org/document/931880</a:t>
            </a:r>
            <a:endParaRPr lang="en-US" sz="2200">
              <a:solidFill>
                <a:srgbClr val="FFFFFF"/>
              </a:solidFill>
              <a:ea typeface="+mn-lt"/>
              <a:cs typeface="+mn-lt"/>
            </a:endParaRPr>
          </a:p>
          <a:p>
            <a:endParaRPr lang="en-US" sz="2200">
              <a:solidFill>
                <a:srgbClr val="FFFFFF"/>
              </a:solidFill>
              <a:ea typeface="+mn-lt"/>
              <a:cs typeface="+mn-lt"/>
            </a:endParaRPr>
          </a:p>
          <a:p>
            <a:r>
              <a:rPr lang="en-US" sz="2200">
                <a:solidFill>
                  <a:srgbClr val="FFFFFF"/>
                </a:solidFill>
                <a:ea typeface="+mn-lt"/>
                <a:cs typeface="+mn-lt"/>
                <a:hlinkClick r:id="rId5">
                  <a:extLst>
                    <a:ext uri="{A12FA001-AC4F-418D-AE19-62706E023703}">
                      <ahyp:hlinkClr xmlns:ahyp="http://schemas.microsoft.com/office/drawing/2018/hyperlinkcolor" val="tx"/>
                    </a:ext>
                  </a:extLst>
                </a:hlinkClick>
              </a:rPr>
              <a:t>https://www.analyticsvidhya.com/blog/2022/04/how-to-use-algorithmic-trading-with-machine-learning-in-python/</a:t>
            </a:r>
            <a:endParaRPr lang="en-US" sz="2200">
              <a:solidFill>
                <a:srgbClr val="FFFFFF"/>
              </a:solidFill>
              <a:cs typeface="Calibri"/>
            </a:endParaRPr>
          </a:p>
          <a:p>
            <a:endParaRPr lang="en-US" sz="2200">
              <a:solidFill>
                <a:srgbClr val="FFFFFF"/>
              </a:solidFill>
              <a:cs typeface="Calibri"/>
            </a:endParaRPr>
          </a:p>
          <a:p>
            <a:endParaRPr lang="en-US" sz="2200">
              <a:solidFill>
                <a:srgbClr val="FFFFFF"/>
              </a:solidFill>
              <a:ea typeface="+mn-lt"/>
              <a:cs typeface="+mn-lt"/>
            </a:endParaRPr>
          </a:p>
          <a:p>
            <a:endParaRPr lang="en-US" sz="2200">
              <a:solidFill>
                <a:srgbClr val="FFFFFF"/>
              </a:solidFill>
              <a:ea typeface="+mn-lt"/>
              <a:cs typeface="+mn-lt"/>
            </a:endParaRPr>
          </a:p>
          <a:p>
            <a:endParaRPr lang="en-US" sz="2200">
              <a:solidFill>
                <a:srgbClr val="FFFFFF"/>
              </a:solidFill>
              <a:cs typeface="Calibri"/>
            </a:endParaRPr>
          </a:p>
          <a:p>
            <a:endParaRPr lang="en-US" sz="2200">
              <a:solidFill>
                <a:srgbClr val="FFFFFF"/>
              </a:solidFill>
              <a:cs typeface="Calibri"/>
            </a:endParaRPr>
          </a:p>
          <a:p>
            <a:endParaRPr lang="en-US" sz="2200">
              <a:solidFill>
                <a:srgbClr val="FFFFFF"/>
              </a:solidFill>
              <a:cs typeface="Calibri"/>
            </a:endParaRPr>
          </a:p>
          <a:p>
            <a:endParaRPr lang="en-US" sz="2200">
              <a:solidFill>
                <a:srgbClr val="FFFFFF"/>
              </a:solidFill>
              <a:cs typeface="Calibri"/>
            </a:endParaRPr>
          </a:p>
        </p:txBody>
      </p:sp>
    </p:spTree>
    <p:extLst>
      <p:ext uri="{BB962C8B-B14F-4D97-AF65-F5344CB8AC3E}">
        <p14:creationId xmlns:p14="http://schemas.microsoft.com/office/powerpoint/2010/main" val="303426643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blur&#10;&#10;Description automatically generated">
            <a:extLst>
              <a:ext uri="{FF2B5EF4-FFF2-40B4-BE49-F238E27FC236}">
                <a16:creationId xmlns:a16="http://schemas.microsoft.com/office/drawing/2014/main" id="{762AFFCF-EA1D-7B0C-82E3-129B398C29E5}"/>
              </a:ext>
            </a:extLst>
          </p:cNvPr>
          <p:cNvPicPr>
            <a:picLocks noChangeAspect="1"/>
          </p:cNvPicPr>
          <p:nvPr/>
        </p:nvPicPr>
        <p:blipFill rotWithShape="1">
          <a:blip r:embed="rId2">
            <a:alphaModFix amt="45000"/>
          </a:blip>
          <a:src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D779810E-656B-862E-74E0-E96D0568DFD5}"/>
              </a:ext>
            </a:extLst>
          </p:cNvPr>
          <p:cNvSpPr>
            <a:spLocks noGrp="1"/>
          </p:cNvSpPr>
          <p:nvPr>
            <p:ph type="ctrTitle"/>
          </p:nvPr>
        </p:nvSpPr>
        <p:spPr>
          <a:xfrm>
            <a:off x="1769532" y="1695576"/>
            <a:ext cx="8652938" cy="2857191"/>
          </a:xfrm>
        </p:spPr>
        <p:txBody>
          <a:bodyPr anchor="ctr">
            <a:normAutofit/>
          </a:bodyPr>
          <a:lstStyle/>
          <a:p>
            <a:r>
              <a:rPr lang="en-US" sz="8000">
                <a:cs typeface="Calibri Light"/>
              </a:rPr>
              <a:t>Thank You</a:t>
            </a:r>
            <a:endParaRPr lang="en-US" sz="8000"/>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19902673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An abstract financial digital analysis">
            <a:extLst>
              <a:ext uri="{FF2B5EF4-FFF2-40B4-BE49-F238E27FC236}">
                <a16:creationId xmlns:a16="http://schemas.microsoft.com/office/drawing/2014/main" id="{9A933604-6813-388B-9813-960D2713340C}"/>
              </a:ext>
            </a:extLst>
          </p:cNvPr>
          <p:cNvPicPr>
            <a:picLocks noChangeAspect="1"/>
          </p:cNvPicPr>
          <p:nvPr/>
        </p:nvPicPr>
        <p:blipFill rotWithShape="1">
          <a:blip r:embed="rId2">
            <a:alphaModFix amt="40000"/>
          </a:blip>
          <a:srcRect l="1333"/>
          <a:stretch/>
        </p:blipFill>
        <p:spPr>
          <a:xfrm>
            <a:off x="20" y="26747"/>
            <a:ext cx="12191980" cy="6857990"/>
          </a:xfrm>
          <a:prstGeom prst="rect">
            <a:avLst/>
          </a:prstGeom>
        </p:spPr>
      </p:pic>
      <p:sp>
        <p:nvSpPr>
          <p:cNvPr id="2" name="Title 1">
            <a:extLst>
              <a:ext uri="{FF2B5EF4-FFF2-40B4-BE49-F238E27FC236}">
                <a16:creationId xmlns:a16="http://schemas.microsoft.com/office/drawing/2014/main" id="{4B583442-B9CF-3892-30D6-C56D6D54F030}"/>
              </a:ext>
            </a:extLst>
          </p:cNvPr>
          <p:cNvSpPr>
            <a:spLocks noGrp="1"/>
          </p:cNvSpPr>
          <p:nvPr>
            <p:ph type="title"/>
          </p:nvPr>
        </p:nvSpPr>
        <p:spPr>
          <a:xfrm>
            <a:off x="838200" y="365125"/>
            <a:ext cx="10515600" cy="1325563"/>
          </a:xfrm>
        </p:spPr>
        <p:txBody>
          <a:bodyPr>
            <a:normAutofit/>
          </a:bodyPr>
          <a:lstStyle/>
          <a:p>
            <a:r>
              <a:rPr lang="en-US" sz="5400">
                <a:solidFill>
                  <a:srgbClr val="FFFFFF"/>
                </a:solidFill>
                <a:latin typeface="Times New Roman"/>
                <a:cs typeface="Calibri Light"/>
              </a:rPr>
              <a:t>Introduction:</a:t>
            </a:r>
            <a:endParaRPr lang="en-US" sz="5400">
              <a:solidFill>
                <a:srgbClr val="FFFFFF"/>
              </a:solidFill>
              <a:latin typeface="Times New Roman"/>
              <a:cs typeface="Times New Roman"/>
            </a:endParaRPr>
          </a:p>
        </p:txBody>
      </p:sp>
      <p:sp>
        <p:nvSpPr>
          <p:cNvPr id="3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C27D59-9EA5-45D5-2032-FD90165EB77F}"/>
              </a:ext>
            </a:extLst>
          </p:cNvPr>
          <p:cNvSpPr>
            <a:spLocks noGrp="1"/>
          </p:cNvSpPr>
          <p:nvPr>
            <p:ph idx="1"/>
          </p:nvPr>
        </p:nvSpPr>
        <p:spPr>
          <a:xfrm>
            <a:off x="838200" y="2124762"/>
            <a:ext cx="10515600" cy="4176897"/>
          </a:xfrm>
        </p:spPr>
        <p:txBody>
          <a:bodyPr vert="horz" lIns="91440" tIns="45720" rIns="91440" bIns="45720" rtlCol="0" anchor="t">
            <a:normAutofit/>
          </a:bodyPr>
          <a:lstStyle/>
          <a:p>
            <a:pPr algn="just"/>
            <a:r>
              <a:rPr lang="en-US" sz="2200">
                <a:solidFill>
                  <a:srgbClr val="FFFFFF"/>
                </a:solidFill>
                <a:latin typeface="Times New Roman"/>
                <a:ea typeface="+mn-lt"/>
                <a:cs typeface="Times New Roman"/>
              </a:rPr>
              <a:t>The prediction of stock market movement is considered to be a challenging task due to the complexity of the stock market with its noisy and volatile environment.</a:t>
            </a:r>
            <a:endParaRPr lang="en-US" sz="2200">
              <a:solidFill>
                <a:srgbClr val="FFFFFF"/>
              </a:solidFill>
              <a:cs typeface="Calibri"/>
            </a:endParaRPr>
          </a:p>
          <a:p>
            <a:pPr algn="just"/>
            <a:endParaRPr lang="en-US" sz="2200">
              <a:latin typeface="Times New Roman"/>
              <a:ea typeface="+mn-lt"/>
              <a:cs typeface="Times New Roman"/>
            </a:endParaRPr>
          </a:p>
          <a:p>
            <a:pPr algn="just"/>
            <a:r>
              <a:rPr lang="en-US" sz="2200">
                <a:ea typeface="+mn-lt"/>
                <a:cs typeface="+mn-lt"/>
              </a:rPr>
              <a:t>Reinforcement learning solves the sequential decision-making problem and can be used to learn dynamic trading techniques in stock trading. </a:t>
            </a:r>
            <a:endParaRPr lang="en-US" sz="2200">
              <a:latin typeface="Times New Roman"/>
              <a:ea typeface="+mn-lt"/>
              <a:cs typeface="Times New Roman"/>
            </a:endParaRPr>
          </a:p>
          <a:p>
            <a:pPr marL="0" indent="0" algn="just">
              <a:buNone/>
            </a:pPr>
            <a:endParaRPr lang="en-US" sz="2200">
              <a:solidFill>
                <a:srgbClr val="FFFFFF"/>
              </a:solidFill>
              <a:latin typeface="Calibri"/>
              <a:ea typeface="+mn-lt"/>
              <a:cs typeface="Calibri"/>
            </a:endParaRPr>
          </a:p>
          <a:p>
            <a:pPr algn="just"/>
            <a:r>
              <a:rPr lang="en-US" sz="2200">
                <a:solidFill>
                  <a:srgbClr val="FFFFFF"/>
                </a:solidFill>
                <a:latin typeface="Times New Roman"/>
                <a:ea typeface="+mn-lt"/>
                <a:cs typeface="Calibri"/>
              </a:rPr>
              <a:t>DRL tends to provide more profit with stock trading than traditional Reinforcement Learning.</a:t>
            </a:r>
            <a:endParaRPr lang="en-US" sz="2200">
              <a:solidFill>
                <a:srgbClr val="FFFFFF"/>
              </a:solidFill>
              <a:latin typeface="Times New Roman"/>
              <a:cs typeface="Calibri"/>
            </a:endParaRPr>
          </a:p>
          <a:p>
            <a:pPr algn="just"/>
            <a:endParaRPr lang="en-US" sz="2200">
              <a:solidFill>
                <a:srgbClr val="FFFFFF"/>
              </a:solidFill>
              <a:latin typeface="Times New Roman"/>
              <a:ea typeface="+mn-lt"/>
              <a:cs typeface="+mn-lt"/>
            </a:endParaRPr>
          </a:p>
          <a:p>
            <a:pPr algn="just"/>
            <a:r>
              <a:rPr lang="en-US" sz="2200">
                <a:solidFill>
                  <a:srgbClr val="FFFFFF"/>
                </a:solidFill>
                <a:latin typeface="Times New Roman"/>
                <a:ea typeface="+mn-lt"/>
                <a:cs typeface="+mn-lt"/>
              </a:rPr>
              <a:t>The </a:t>
            </a:r>
            <a:r>
              <a:rPr lang="en-US" sz="2200" err="1">
                <a:solidFill>
                  <a:srgbClr val="FFFFFF"/>
                </a:solidFill>
                <a:latin typeface="Times New Roman"/>
                <a:ea typeface="+mn-lt"/>
                <a:cs typeface="+mn-lt"/>
              </a:rPr>
              <a:t>FinRL</a:t>
            </a:r>
            <a:r>
              <a:rPr lang="en-US" sz="2200">
                <a:solidFill>
                  <a:srgbClr val="FFFFFF"/>
                </a:solidFill>
                <a:latin typeface="Times New Roman"/>
                <a:ea typeface="+mn-lt"/>
                <a:cs typeface="+mn-lt"/>
              </a:rPr>
              <a:t> library also provides standard evaluation metrics in order to easily evaluate the performance of the automated stock trading.</a:t>
            </a:r>
            <a:endParaRPr lang="en-US" sz="2200">
              <a:solidFill>
                <a:srgbClr val="FFFFFF"/>
              </a:solidFill>
              <a:latin typeface="Times New Roman"/>
              <a:cs typeface="Calibri" panose="020F0502020204030204"/>
            </a:endParaRPr>
          </a:p>
          <a:p>
            <a:pPr algn="just"/>
            <a:endParaRPr lang="en-US" sz="2200">
              <a:solidFill>
                <a:srgbClr val="FFFFFF"/>
              </a:solidFill>
              <a:latin typeface="Times New Roman"/>
              <a:cs typeface="Calibri" panose="020F0502020204030204"/>
            </a:endParaRPr>
          </a:p>
        </p:txBody>
      </p:sp>
    </p:spTree>
    <p:extLst>
      <p:ext uri="{BB962C8B-B14F-4D97-AF65-F5344CB8AC3E}">
        <p14:creationId xmlns:p14="http://schemas.microsoft.com/office/powerpoint/2010/main" val="37993728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C2B175B7-05B6-7FAA-8295-E21D9712BD26}"/>
              </a:ext>
            </a:extLst>
          </p:cNvPr>
          <p:cNvPicPr>
            <a:picLocks noChangeAspect="1"/>
          </p:cNvPicPr>
          <p:nvPr/>
        </p:nvPicPr>
        <p:blipFill rotWithShape="1">
          <a:blip r:embed="rId2">
            <a:alphaModFix amt="40000"/>
          </a:blip>
          <a:srcRect l="1333"/>
          <a:stretch/>
        </p:blipFill>
        <p:spPr>
          <a:xfrm>
            <a:off x="20" y="10"/>
            <a:ext cx="12191979" cy="6857990"/>
          </a:xfrm>
          <a:prstGeom prst="rect">
            <a:avLst/>
          </a:prstGeom>
        </p:spPr>
      </p:pic>
      <p:sp>
        <p:nvSpPr>
          <p:cNvPr id="2" name="Title 1">
            <a:extLst>
              <a:ext uri="{FF2B5EF4-FFF2-40B4-BE49-F238E27FC236}">
                <a16:creationId xmlns:a16="http://schemas.microsoft.com/office/drawing/2014/main" id="{DE9300F0-E62D-5699-701C-A1F1B93EC588}"/>
              </a:ext>
            </a:extLst>
          </p:cNvPr>
          <p:cNvSpPr>
            <a:spLocks noGrp="1"/>
          </p:cNvSpPr>
          <p:nvPr>
            <p:ph type="title"/>
          </p:nvPr>
        </p:nvSpPr>
        <p:spPr>
          <a:xfrm>
            <a:off x="838200" y="365125"/>
            <a:ext cx="10515600" cy="1325563"/>
          </a:xfrm>
        </p:spPr>
        <p:txBody>
          <a:bodyPr>
            <a:normAutofit/>
          </a:bodyPr>
          <a:lstStyle/>
          <a:p>
            <a:r>
              <a:rPr lang="en-US" sz="5400">
                <a:solidFill>
                  <a:srgbClr val="FFFFFF"/>
                </a:solidFill>
                <a:latin typeface="Times New Roman"/>
                <a:ea typeface="+mj-lt"/>
                <a:cs typeface="+mj-lt"/>
              </a:rPr>
              <a:t>Literature Survey:</a:t>
            </a:r>
            <a:endParaRPr lang="en-US" sz="5400">
              <a:solidFill>
                <a:srgbClr val="FFFFFF"/>
              </a:solidFill>
              <a:latin typeface="Times New Roman"/>
              <a:cs typeface="Times New Roman"/>
            </a:endParaRPr>
          </a:p>
        </p:txBody>
      </p:sp>
      <p:sp>
        <p:nvSpPr>
          <p:cNvPr id="24"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22A1C3-10BA-B7DA-0B56-6579EFD248D1}"/>
              </a:ext>
            </a:extLst>
          </p:cNvPr>
          <p:cNvSpPr>
            <a:spLocks noGrp="1"/>
          </p:cNvSpPr>
          <p:nvPr>
            <p:ph idx="1"/>
          </p:nvPr>
        </p:nvSpPr>
        <p:spPr>
          <a:xfrm>
            <a:off x="838200" y="1910867"/>
            <a:ext cx="10515600" cy="4577949"/>
          </a:xfrm>
        </p:spPr>
        <p:txBody>
          <a:bodyPr vert="horz" lIns="91440" tIns="45720" rIns="91440" bIns="45720" rtlCol="0" anchor="t">
            <a:noAutofit/>
          </a:bodyPr>
          <a:lstStyle/>
          <a:p>
            <a:pPr algn="just"/>
            <a:r>
              <a:rPr lang="en-US" sz="2100" err="1">
                <a:solidFill>
                  <a:srgbClr val="FFFFFF"/>
                </a:solidFill>
                <a:latin typeface="Times New Roman"/>
                <a:ea typeface="+mn-lt"/>
                <a:cs typeface="+mn-lt"/>
              </a:rPr>
              <a:t>FinRL</a:t>
            </a:r>
            <a:r>
              <a:rPr lang="en-US" sz="2100">
                <a:solidFill>
                  <a:srgbClr val="FFFFFF"/>
                </a:solidFill>
                <a:latin typeface="Times New Roman"/>
                <a:ea typeface="+mn-lt"/>
                <a:cs typeface="+mn-lt"/>
              </a:rPr>
              <a:t> utilizes a combination of value based, policy based, and actor-critic based algorithms to build the financial DRL models. These types of algorithms are also used by many other reinforcement learning libraries, such as: </a:t>
            </a:r>
            <a:endParaRPr lang="en-US" sz="2100">
              <a:solidFill>
                <a:srgbClr val="FFFFFF"/>
              </a:solidFill>
              <a:latin typeface="Times New Roman"/>
              <a:cs typeface="Times New Roman"/>
            </a:endParaRPr>
          </a:p>
          <a:p>
            <a:pPr marL="0" indent="0">
              <a:buNone/>
            </a:pPr>
            <a:r>
              <a:rPr lang="en-US" sz="2100">
                <a:solidFill>
                  <a:srgbClr val="FFFFFF"/>
                </a:solidFill>
                <a:latin typeface="Times New Roman"/>
                <a:ea typeface="+mn-lt"/>
                <a:cs typeface="+mn-lt"/>
              </a:rPr>
              <a:t>                - </a:t>
            </a:r>
            <a:r>
              <a:rPr lang="en-US" sz="2100" err="1">
                <a:solidFill>
                  <a:srgbClr val="FFFFFF"/>
                </a:solidFill>
                <a:latin typeface="Times New Roman"/>
                <a:ea typeface="+mn-lt"/>
                <a:cs typeface="+mn-lt"/>
              </a:rPr>
              <a:t>OpenAl</a:t>
            </a:r>
            <a:r>
              <a:rPr lang="en-US" sz="2100">
                <a:solidFill>
                  <a:srgbClr val="FFFFFF"/>
                </a:solidFill>
                <a:latin typeface="Times New Roman"/>
                <a:ea typeface="+mn-lt"/>
                <a:cs typeface="+mn-lt"/>
              </a:rPr>
              <a:t> Gym</a:t>
            </a:r>
            <a:endParaRPr lang="en-US" sz="2100">
              <a:solidFill>
                <a:srgbClr val="FFFFFF"/>
              </a:solidFill>
              <a:latin typeface="Times New Roman"/>
              <a:cs typeface="Calibri" panose="020F0502020204030204"/>
            </a:endParaRPr>
          </a:p>
          <a:p>
            <a:pPr marL="0" indent="0">
              <a:buNone/>
            </a:pPr>
            <a:r>
              <a:rPr lang="en-US" sz="2100">
                <a:solidFill>
                  <a:srgbClr val="FFFFFF"/>
                </a:solidFill>
                <a:latin typeface="Times New Roman"/>
                <a:ea typeface="+mn-lt"/>
                <a:cs typeface="+mn-lt"/>
              </a:rPr>
              <a:t>                - Google Dopamine</a:t>
            </a:r>
          </a:p>
          <a:p>
            <a:pPr marL="0" indent="0">
              <a:buNone/>
            </a:pPr>
            <a:r>
              <a:rPr lang="en-US" sz="2100">
                <a:solidFill>
                  <a:srgbClr val="FFFFFF"/>
                </a:solidFill>
                <a:latin typeface="Times New Roman"/>
                <a:ea typeface="+mn-lt"/>
                <a:cs typeface="+mn-lt"/>
              </a:rPr>
              <a:t>                - </a:t>
            </a:r>
            <a:r>
              <a:rPr lang="en-US" sz="2100" err="1">
                <a:solidFill>
                  <a:srgbClr val="FFFFFF"/>
                </a:solidFill>
                <a:latin typeface="Times New Roman"/>
                <a:ea typeface="+mn-lt"/>
                <a:cs typeface="+mn-lt"/>
              </a:rPr>
              <a:t>RLlib</a:t>
            </a:r>
            <a:endParaRPr lang="en-US" sz="2100">
              <a:solidFill>
                <a:srgbClr val="FFFFFF"/>
              </a:solidFill>
              <a:latin typeface="Times New Roman"/>
              <a:ea typeface="+mn-lt"/>
              <a:cs typeface="+mn-lt"/>
            </a:endParaRPr>
          </a:p>
          <a:p>
            <a:pPr marL="0" indent="0">
              <a:buNone/>
            </a:pPr>
            <a:r>
              <a:rPr lang="en-US" sz="2100">
                <a:solidFill>
                  <a:srgbClr val="FFFFFF"/>
                </a:solidFill>
                <a:latin typeface="Times New Roman"/>
                <a:ea typeface="+mn-lt"/>
                <a:cs typeface="+mn-lt"/>
              </a:rPr>
              <a:t>                - Horizon</a:t>
            </a:r>
            <a:br>
              <a:rPr lang="en-US" sz="2100">
                <a:latin typeface="Times New Roman"/>
              </a:rPr>
            </a:br>
            <a:endParaRPr lang="en-US" sz="2100">
              <a:solidFill>
                <a:srgbClr val="FFFFFF"/>
              </a:solidFill>
              <a:latin typeface="Times New Roman"/>
              <a:cs typeface="Calibri" panose="020F0502020204030204"/>
            </a:endParaRPr>
          </a:p>
          <a:p>
            <a:r>
              <a:rPr lang="en-US" sz="2100">
                <a:solidFill>
                  <a:srgbClr val="FFFFFF"/>
                </a:solidFill>
                <a:latin typeface="Times New Roman"/>
                <a:ea typeface="+mn-lt"/>
                <a:cs typeface="+mn-lt"/>
              </a:rPr>
              <a:t>Automated stock trading is considered particularly difficult due to noisy and volatile features, and DRL can be used to help account for said volatility.</a:t>
            </a:r>
            <a:br>
              <a:rPr lang="en-US" sz="2100">
                <a:latin typeface="Times New Roman"/>
              </a:rPr>
            </a:br>
            <a:endParaRPr lang="en-US" sz="2100">
              <a:solidFill>
                <a:srgbClr val="FFFFFF"/>
              </a:solidFill>
              <a:latin typeface="Times New Roman"/>
              <a:cs typeface="Calibri" panose="020F0502020204030204"/>
            </a:endParaRPr>
          </a:p>
          <a:p>
            <a:pPr algn="just"/>
            <a:r>
              <a:rPr lang="en-US" sz="2100">
                <a:solidFill>
                  <a:srgbClr val="FFFFFF"/>
                </a:solidFill>
                <a:latin typeface="Times New Roman"/>
                <a:ea typeface="+mn-lt"/>
                <a:cs typeface="+mn-lt"/>
              </a:rPr>
              <a:t>More information can also be accounted for by utilizing news headline sentiments and hedging strategies to improve upon the model further.</a:t>
            </a:r>
            <a:endParaRPr lang="en-US" sz="2100">
              <a:solidFill>
                <a:srgbClr val="FFFFFF"/>
              </a:solidFill>
              <a:latin typeface="Times New Roman"/>
              <a:cs typeface="Calibri"/>
            </a:endParaRPr>
          </a:p>
          <a:p>
            <a:endParaRPr lang="en-US" sz="2100">
              <a:solidFill>
                <a:srgbClr val="FFFFFF"/>
              </a:solidFill>
              <a:latin typeface="Times New Roman"/>
              <a:cs typeface="Calibri"/>
            </a:endParaRPr>
          </a:p>
        </p:txBody>
      </p:sp>
    </p:spTree>
    <p:extLst>
      <p:ext uri="{BB962C8B-B14F-4D97-AF65-F5344CB8AC3E}">
        <p14:creationId xmlns:p14="http://schemas.microsoft.com/office/powerpoint/2010/main" val="2084800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C2B175B7-05B6-7FAA-8295-E21D9712BD26}"/>
              </a:ext>
            </a:extLst>
          </p:cNvPr>
          <p:cNvPicPr>
            <a:picLocks noChangeAspect="1"/>
          </p:cNvPicPr>
          <p:nvPr/>
        </p:nvPicPr>
        <p:blipFill rotWithShape="1">
          <a:blip r:embed="rId2">
            <a:alphaModFix amt="40000"/>
          </a:blip>
          <a:srcRect l="1333"/>
          <a:stretch/>
        </p:blipFill>
        <p:spPr>
          <a:xfrm>
            <a:off x="20" y="10"/>
            <a:ext cx="12191979" cy="6857990"/>
          </a:xfrm>
          <a:prstGeom prst="rect">
            <a:avLst/>
          </a:prstGeom>
        </p:spPr>
      </p:pic>
      <p:sp>
        <p:nvSpPr>
          <p:cNvPr id="2" name="Title 1">
            <a:extLst>
              <a:ext uri="{FF2B5EF4-FFF2-40B4-BE49-F238E27FC236}">
                <a16:creationId xmlns:a16="http://schemas.microsoft.com/office/drawing/2014/main" id="{DE9300F0-E62D-5699-701C-A1F1B93EC588}"/>
              </a:ext>
            </a:extLst>
          </p:cNvPr>
          <p:cNvSpPr>
            <a:spLocks noGrp="1"/>
          </p:cNvSpPr>
          <p:nvPr>
            <p:ph type="title"/>
          </p:nvPr>
        </p:nvSpPr>
        <p:spPr>
          <a:xfrm>
            <a:off x="249990" y="244809"/>
            <a:ext cx="10515600" cy="683880"/>
          </a:xfrm>
        </p:spPr>
        <p:txBody>
          <a:bodyPr>
            <a:normAutofit fontScale="90000"/>
          </a:bodyPr>
          <a:lstStyle/>
          <a:p>
            <a:r>
              <a:rPr lang="en-US" sz="5400">
                <a:solidFill>
                  <a:srgbClr val="FFFFFF"/>
                </a:solidFill>
                <a:latin typeface="Times New Roman"/>
                <a:cs typeface="Calibri Light"/>
              </a:rPr>
              <a:t>Environment:</a:t>
            </a:r>
          </a:p>
        </p:txBody>
      </p:sp>
      <p:sp>
        <p:nvSpPr>
          <p:cNvPr id="24"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Table&#10;&#10;Description automatically generated">
            <a:extLst>
              <a:ext uri="{FF2B5EF4-FFF2-40B4-BE49-F238E27FC236}">
                <a16:creationId xmlns:a16="http://schemas.microsoft.com/office/drawing/2014/main" id="{DAC4EAFA-8551-B1BB-7783-01F4A6E2A92F}"/>
              </a:ext>
            </a:extLst>
          </p:cNvPr>
          <p:cNvPicPr>
            <a:picLocks noGrp="1" noChangeAspect="1"/>
          </p:cNvPicPr>
          <p:nvPr>
            <p:ph idx="1"/>
          </p:nvPr>
        </p:nvPicPr>
        <p:blipFill>
          <a:blip r:embed="rId3"/>
          <a:stretch>
            <a:fillRect/>
          </a:stretch>
        </p:blipFill>
        <p:spPr>
          <a:xfrm>
            <a:off x="771254" y="1165185"/>
            <a:ext cx="10530187" cy="5553579"/>
          </a:xfrm>
        </p:spPr>
      </p:pic>
    </p:spTree>
    <p:extLst>
      <p:ext uri="{BB962C8B-B14F-4D97-AF65-F5344CB8AC3E}">
        <p14:creationId xmlns:p14="http://schemas.microsoft.com/office/powerpoint/2010/main" val="7721201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AE4CAB53-5337-1598-D19C-FDAF979F1553}"/>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72304683-2D9A-12BE-A95C-A99E742F3F8C}"/>
              </a:ext>
            </a:extLst>
          </p:cNvPr>
          <p:cNvSpPr>
            <a:spLocks noGrp="1"/>
          </p:cNvSpPr>
          <p:nvPr>
            <p:ph type="title"/>
          </p:nvPr>
        </p:nvSpPr>
        <p:spPr>
          <a:xfrm>
            <a:off x="838200" y="365125"/>
            <a:ext cx="10515600" cy="1325563"/>
          </a:xfrm>
        </p:spPr>
        <p:txBody>
          <a:bodyPr>
            <a:normAutofit/>
          </a:bodyPr>
          <a:lstStyle/>
          <a:p>
            <a:r>
              <a:rPr lang="en-US" sz="5400">
                <a:solidFill>
                  <a:srgbClr val="FFFFFF"/>
                </a:solidFill>
                <a:latin typeface="Times New Roman"/>
                <a:cs typeface="Calibri Light"/>
              </a:rPr>
              <a:t>RL Formulation:</a:t>
            </a:r>
            <a:endParaRPr lang="en-US" sz="5400">
              <a:solidFill>
                <a:srgbClr val="FFFFFF"/>
              </a:solidFill>
              <a:latin typeface="Times New Roman"/>
              <a:cs typeface="Times New Roman"/>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F52AF0-C30A-5BD6-ADBF-2D431CF9D75A}"/>
              </a:ext>
            </a:extLst>
          </p:cNvPr>
          <p:cNvSpPr>
            <a:spLocks noGrp="1"/>
          </p:cNvSpPr>
          <p:nvPr>
            <p:ph idx="1"/>
          </p:nvPr>
        </p:nvSpPr>
        <p:spPr>
          <a:xfrm>
            <a:off x="838200" y="1924236"/>
            <a:ext cx="10515600" cy="4417528"/>
          </a:xfrm>
        </p:spPr>
        <p:txBody>
          <a:bodyPr vert="horz" lIns="91440" tIns="45720" rIns="91440" bIns="45720" rtlCol="0" anchor="t">
            <a:normAutofit fontScale="92500" lnSpcReduction="10000"/>
          </a:bodyPr>
          <a:lstStyle/>
          <a:p>
            <a:pPr>
              <a:buNone/>
            </a:pPr>
            <a:r>
              <a:rPr lang="en-US" sz="2200">
                <a:solidFill>
                  <a:srgbClr val="FFFFFF"/>
                </a:solidFill>
                <a:latin typeface="Times New Roman"/>
                <a:ea typeface="+mn-lt"/>
                <a:cs typeface="+mn-lt"/>
              </a:rPr>
              <a:t>Environment </a:t>
            </a:r>
            <a:endParaRPr lang="en-US" sz="2200">
              <a:solidFill>
                <a:srgbClr val="FFFFFF"/>
              </a:solidFill>
              <a:latin typeface="Times New Roman"/>
              <a:cs typeface="Calibri"/>
            </a:endParaRPr>
          </a:p>
          <a:p>
            <a:pPr>
              <a:buNone/>
            </a:pPr>
            <a:endParaRPr lang="en-US" sz="2200">
              <a:solidFill>
                <a:srgbClr val="FFFFFF"/>
              </a:solidFill>
              <a:latin typeface="Times New Roman"/>
              <a:ea typeface="+mn-lt"/>
              <a:cs typeface="+mn-lt"/>
            </a:endParaRPr>
          </a:p>
          <a:p>
            <a:pPr lvl="1">
              <a:buFont typeface="Wingdings" panose="020B0604020202020204" pitchFamily="34" charset="0"/>
              <a:buChar char="Ø"/>
            </a:pPr>
            <a:r>
              <a:rPr lang="en-US" sz="2200">
                <a:solidFill>
                  <a:srgbClr val="FFFFFF"/>
                </a:solidFill>
                <a:latin typeface="Times New Roman"/>
                <a:ea typeface="+mn-lt"/>
                <a:cs typeface="+mn-lt"/>
              </a:rPr>
              <a:t>Markov Decision Process (MDP)</a:t>
            </a:r>
            <a:endParaRPr lang="en-US" sz="2200">
              <a:solidFill>
                <a:srgbClr val="FFFFFF"/>
              </a:solidFill>
              <a:latin typeface="Times New Roman"/>
              <a:cs typeface="Calibri"/>
            </a:endParaRPr>
          </a:p>
          <a:p>
            <a:pPr lvl="2">
              <a:buFont typeface="Courier New" panose="020B0604020202020204" pitchFamily="34" charset="0"/>
              <a:buChar char="o"/>
            </a:pPr>
            <a:r>
              <a:rPr lang="en-US" sz="2200">
                <a:solidFill>
                  <a:srgbClr val="FFFFFF"/>
                </a:solidFill>
                <a:latin typeface="Times New Roman"/>
                <a:ea typeface="+mn-lt"/>
                <a:cs typeface="+mn-lt"/>
              </a:rPr>
              <a:t>Training the Model </a:t>
            </a:r>
            <a:endParaRPr lang="en-US" sz="2200">
              <a:solidFill>
                <a:srgbClr val="FFFFFF"/>
              </a:solidFill>
              <a:latin typeface="Times New Roman"/>
              <a:cs typeface="Calibri"/>
            </a:endParaRPr>
          </a:p>
          <a:p>
            <a:pPr lvl="3">
              <a:buFont typeface="Wingdings" panose="020B0604020202020204" pitchFamily="34" charset="0"/>
              <a:buChar char="§"/>
            </a:pPr>
            <a:r>
              <a:rPr lang="en-US" sz="2200">
                <a:solidFill>
                  <a:srgbClr val="FFFFFF"/>
                </a:solidFill>
                <a:latin typeface="Times New Roman"/>
                <a:ea typeface="+mn-lt"/>
                <a:cs typeface="+mn-lt"/>
              </a:rPr>
              <a:t>Price Change </a:t>
            </a:r>
            <a:endParaRPr lang="en-US" sz="2200">
              <a:solidFill>
                <a:srgbClr val="FFFFFF"/>
              </a:solidFill>
              <a:latin typeface="Times New Roman"/>
              <a:cs typeface="Calibri"/>
            </a:endParaRPr>
          </a:p>
          <a:p>
            <a:pPr lvl="2">
              <a:buFont typeface="Courier New" panose="020B0604020202020204" pitchFamily="34" charset="0"/>
              <a:buChar char="o"/>
            </a:pPr>
            <a:r>
              <a:rPr lang="en-US" sz="2200">
                <a:solidFill>
                  <a:srgbClr val="FFFFFF"/>
                </a:solidFill>
                <a:latin typeface="Times New Roman"/>
                <a:ea typeface="+mn-lt"/>
                <a:cs typeface="+mn-lt"/>
              </a:rPr>
              <a:t>Actions </a:t>
            </a:r>
            <a:endParaRPr lang="en-US" sz="2200">
              <a:solidFill>
                <a:srgbClr val="FFFFFF"/>
              </a:solidFill>
              <a:latin typeface="Times New Roman"/>
              <a:cs typeface="Calibri"/>
            </a:endParaRPr>
          </a:p>
          <a:p>
            <a:pPr lvl="3">
              <a:buFont typeface="Wingdings" panose="020B0604020202020204" pitchFamily="34" charset="0"/>
              <a:buChar char="§"/>
            </a:pPr>
            <a:r>
              <a:rPr lang="en-US" sz="2200">
                <a:solidFill>
                  <a:srgbClr val="FFFFFF"/>
                </a:solidFill>
                <a:latin typeface="Times New Roman"/>
                <a:ea typeface="+mn-lt"/>
                <a:cs typeface="+mn-lt"/>
              </a:rPr>
              <a:t>Adjustments to the strategy - rewarded to maximize profits </a:t>
            </a:r>
          </a:p>
          <a:p>
            <a:pPr marL="457200" lvl="1" indent="0">
              <a:buNone/>
            </a:pPr>
            <a:endParaRPr lang="en-US" sz="2200">
              <a:solidFill>
                <a:srgbClr val="FFFFFF"/>
              </a:solidFill>
              <a:latin typeface="Times New Roman"/>
              <a:cs typeface="Calibri"/>
            </a:endParaRPr>
          </a:p>
          <a:p>
            <a:pPr lvl="1">
              <a:buFont typeface="Wingdings" panose="020B0604020202020204" pitchFamily="34" charset="0"/>
              <a:buChar char="Ø"/>
            </a:pPr>
            <a:r>
              <a:rPr lang="en-US" sz="2200" err="1">
                <a:solidFill>
                  <a:srgbClr val="FFFFFF"/>
                </a:solidFill>
                <a:latin typeface="Times New Roman"/>
                <a:ea typeface="+mn-lt"/>
                <a:cs typeface="+mn-lt"/>
              </a:rPr>
              <a:t>OpenAI</a:t>
            </a:r>
            <a:r>
              <a:rPr lang="en-US" sz="2200">
                <a:solidFill>
                  <a:srgbClr val="FFFFFF"/>
                </a:solidFill>
                <a:latin typeface="Times New Roman"/>
                <a:ea typeface="+mn-lt"/>
                <a:cs typeface="+mn-lt"/>
              </a:rPr>
              <a:t> Gym </a:t>
            </a:r>
            <a:endParaRPr lang="en-US" sz="2200">
              <a:solidFill>
                <a:srgbClr val="FFFFFF"/>
              </a:solidFill>
              <a:latin typeface="Times New Roman"/>
              <a:cs typeface="Calibri"/>
            </a:endParaRPr>
          </a:p>
          <a:p>
            <a:pPr lvl="2">
              <a:buFont typeface="Courier New"/>
              <a:buChar char="o"/>
            </a:pPr>
            <a:r>
              <a:rPr lang="en-US" sz="2200">
                <a:solidFill>
                  <a:srgbClr val="FFFFFF"/>
                </a:solidFill>
                <a:latin typeface="Times New Roman"/>
                <a:ea typeface="+mn-lt"/>
                <a:cs typeface="+mn-lt"/>
              </a:rPr>
              <a:t>Simulating real-time market data </a:t>
            </a:r>
            <a:endParaRPr lang="en-US" sz="2200">
              <a:solidFill>
                <a:srgbClr val="FFFFFF"/>
              </a:solidFill>
              <a:latin typeface="Times New Roman"/>
              <a:cs typeface="Calibri" panose="020F0502020204030204"/>
            </a:endParaRPr>
          </a:p>
          <a:p>
            <a:pPr lvl="3">
              <a:buFont typeface="Wingdings" panose="020B0604020202020204" pitchFamily="34" charset="0"/>
              <a:buChar char="§"/>
            </a:pPr>
            <a:r>
              <a:rPr lang="en-US" sz="2200">
                <a:solidFill>
                  <a:srgbClr val="FFFFFF"/>
                </a:solidFill>
                <a:latin typeface="Times New Roman"/>
                <a:ea typeface="+mn-lt"/>
                <a:cs typeface="+mn-lt"/>
              </a:rPr>
              <a:t>Time-driven simulation </a:t>
            </a:r>
            <a:endParaRPr lang="en-US" sz="2200">
              <a:solidFill>
                <a:srgbClr val="FFFFFF"/>
              </a:solidFill>
              <a:latin typeface="Times New Roman"/>
              <a:cs typeface="Calibri" panose="020F0502020204030204"/>
            </a:endParaRPr>
          </a:p>
          <a:p>
            <a:pPr lvl="2">
              <a:buFont typeface="Courier New" panose="020B0604020202020204" pitchFamily="34" charset="0"/>
              <a:buChar char="o"/>
            </a:pPr>
            <a:r>
              <a:rPr lang="en-US" sz="2200">
                <a:solidFill>
                  <a:srgbClr val="FFFFFF"/>
                </a:solidFill>
                <a:latin typeface="Times New Roman"/>
                <a:ea typeface="+mn-lt"/>
                <a:cs typeface="+mn-lt"/>
              </a:rPr>
              <a:t>Built from six datasets across five stock exchanges </a:t>
            </a:r>
            <a:endParaRPr lang="en-US" sz="2200">
              <a:solidFill>
                <a:srgbClr val="FFFFFF"/>
              </a:solidFill>
              <a:latin typeface="Times New Roman"/>
              <a:cs typeface="Calibri" panose="020F0502020204030204"/>
            </a:endParaRPr>
          </a:p>
          <a:p>
            <a:pPr marL="457200" lvl="1" indent="0">
              <a:buNone/>
            </a:pPr>
            <a:br>
              <a:rPr lang="en-US" sz="1500"/>
            </a:br>
            <a:endParaRPr lang="en-US" sz="2200">
              <a:solidFill>
                <a:srgbClr val="FFFFFF"/>
              </a:solidFill>
              <a:latin typeface="Times New Roman"/>
              <a:cs typeface="Times New Roman"/>
            </a:endParaRPr>
          </a:p>
          <a:p>
            <a:pPr marL="457200" lvl="1" indent="0">
              <a:buNone/>
            </a:pPr>
            <a:endParaRPr lang="en-US" sz="2200">
              <a:solidFill>
                <a:srgbClr val="FFFFFF"/>
              </a:solidFill>
              <a:latin typeface="Times New Roman"/>
              <a:cs typeface="Times New Roman"/>
            </a:endParaRPr>
          </a:p>
          <a:p>
            <a:pPr marL="457200" lvl="1" indent="0">
              <a:buNone/>
            </a:pPr>
            <a:endParaRPr lang="en-US" sz="2200">
              <a:solidFill>
                <a:srgbClr val="FFFFFF"/>
              </a:solidFill>
              <a:latin typeface="Times New Roman"/>
              <a:cs typeface="Calibri" panose="020F0502020204030204"/>
            </a:endParaRPr>
          </a:p>
        </p:txBody>
      </p:sp>
    </p:spTree>
    <p:extLst>
      <p:ext uri="{BB962C8B-B14F-4D97-AF65-F5344CB8AC3E}">
        <p14:creationId xmlns:p14="http://schemas.microsoft.com/office/powerpoint/2010/main" val="276557068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EEFE3FDA-72C6-0269-1A61-D1A0DA45C46B}"/>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72304683-2D9A-12BE-A95C-A99E742F3F8C}"/>
              </a:ext>
            </a:extLst>
          </p:cNvPr>
          <p:cNvSpPr>
            <a:spLocks noGrp="1"/>
          </p:cNvSpPr>
          <p:nvPr>
            <p:ph type="title"/>
          </p:nvPr>
        </p:nvSpPr>
        <p:spPr>
          <a:xfrm>
            <a:off x="838200" y="365125"/>
            <a:ext cx="10515600" cy="1325563"/>
          </a:xfrm>
        </p:spPr>
        <p:txBody>
          <a:bodyPr>
            <a:normAutofit/>
          </a:bodyPr>
          <a:lstStyle/>
          <a:p>
            <a:r>
              <a:rPr lang="en-US" sz="5400">
                <a:solidFill>
                  <a:srgbClr val="FFFFFF"/>
                </a:solidFill>
                <a:latin typeface="Times New Roman"/>
                <a:cs typeface="Calibri Light"/>
              </a:rPr>
              <a:t>RL Formulation:</a:t>
            </a:r>
            <a:endParaRPr lang="en-US" sz="5400">
              <a:solidFill>
                <a:srgbClr val="FFFFFF"/>
              </a:solidFill>
              <a:latin typeface="Times New Roman"/>
              <a:cs typeface="Times New Roman"/>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F52AF0-C30A-5BD6-ADBF-2D431CF9D75A}"/>
              </a:ext>
            </a:extLst>
          </p:cNvPr>
          <p:cNvSpPr>
            <a:spLocks noGrp="1"/>
          </p:cNvSpPr>
          <p:nvPr>
            <p:ph idx="1"/>
          </p:nvPr>
        </p:nvSpPr>
        <p:spPr>
          <a:xfrm>
            <a:off x="838200" y="2004446"/>
            <a:ext cx="10515600" cy="4176897"/>
          </a:xfrm>
        </p:spPr>
        <p:txBody>
          <a:bodyPr vert="horz" lIns="91440" tIns="45720" rIns="91440" bIns="45720" rtlCol="0" anchor="t">
            <a:normAutofit/>
          </a:bodyPr>
          <a:lstStyle/>
          <a:p>
            <a:pPr>
              <a:buFont typeface="Wingdings" panose="020B0604020202020204" pitchFamily="34" charset="0"/>
              <a:buChar char="v"/>
            </a:pPr>
            <a:r>
              <a:rPr lang="en-US" sz="2200">
                <a:solidFill>
                  <a:srgbClr val="FFFFFF"/>
                </a:solidFill>
                <a:latin typeface="Times New Roman"/>
                <a:ea typeface="+mn-lt"/>
                <a:cs typeface="+mn-lt"/>
              </a:rPr>
              <a:t>State Space</a:t>
            </a:r>
            <a:endParaRPr lang="en-US" sz="2200">
              <a:solidFill>
                <a:srgbClr val="FFFFFF"/>
              </a:solidFill>
              <a:latin typeface="Times New Roman"/>
              <a:cs typeface="Times New Roman"/>
            </a:endParaRPr>
          </a:p>
          <a:p>
            <a:pPr>
              <a:buNone/>
            </a:pPr>
            <a:endParaRPr lang="en-US" sz="2200">
              <a:solidFill>
                <a:srgbClr val="FFFFFF"/>
              </a:solidFill>
              <a:latin typeface="Times New Roman"/>
              <a:ea typeface="+mn-lt"/>
              <a:cs typeface="+mn-lt"/>
            </a:endParaRPr>
          </a:p>
          <a:p>
            <a:pPr lvl="1">
              <a:buFont typeface="Wingdings" panose="020B0604020202020204" pitchFamily="34" charset="0"/>
              <a:buChar char="Ø"/>
            </a:pPr>
            <a:r>
              <a:rPr lang="en-US" sz="2200">
                <a:solidFill>
                  <a:srgbClr val="FFFFFF"/>
                </a:solidFill>
                <a:latin typeface="Times New Roman"/>
                <a:ea typeface="+mn-lt"/>
                <a:cs typeface="+mn-lt"/>
              </a:rPr>
              <a:t>The observations from the environment</a:t>
            </a:r>
            <a:endParaRPr lang="en-US" sz="2200">
              <a:solidFill>
                <a:srgbClr val="FFFFFF"/>
              </a:solidFill>
              <a:latin typeface="Times New Roman"/>
              <a:cs typeface="Calibri" panose="020F0502020204030204"/>
            </a:endParaRPr>
          </a:p>
          <a:p>
            <a:pPr lvl="2">
              <a:buFont typeface="Courier New" panose="020B0604020202020204" pitchFamily="34" charset="0"/>
              <a:buChar char="o"/>
            </a:pPr>
            <a:r>
              <a:rPr lang="en-US" sz="2200">
                <a:solidFill>
                  <a:srgbClr val="FFFFFF"/>
                </a:solidFill>
                <a:latin typeface="Times New Roman"/>
                <a:ea typeface="+mn-lt"/>
                <a:cs typeface="+mn-lt"/>
              </a:rPr>
              <a:t>Options</a:t>
            </a:r>
            <a:endParaRPr lang="en-US" sz="2200">
              <a:solidFill>
                <a:srgbClr val="FFFFFF"/>
              </a:solidFill>
              <a:latin typeface="Times New Roman"/>
              <a:cs typeface="Calibri" panose="020F0502020204030204"/>
            </a:endParaRPr>
          </a:p>
          <a:p>
            <a:pPr lvl="3">
              <a:buFont typeface="Wingdings" panose="020B0604020202020204" pitchFamily="34" charset="0"/>
              <a:buChar char="§"/>
            </a:pPr>
            <a:r>
              <a:rPr lang="en-US" sz="2200">
                <a:solidFill>
                  <a:srgbClr val="FFFFFF"/>
                </a:solidFill>
                <a:latin typeface="Times New Roman"/>
                <a:ea typeface="+mn-lt"/>
                <a:cs typeface="+mn-lt"/>
              </a:rPr>
              <a:t>Balance</a:t>
            </a:r>
            <a:endParaRPr lang="en-US" sz="2200">
              <a:solidFill>
                <a:srgbClr val="FFFFFF"/>
              </a:solidFill>
              <a:latin typeface="Times New Roman"/>
              <a:cs typeface="Calibri" panose="020F0502020204030204"/>
            </a:endParaRPr>
          </a:p>
          <a:p>
            <a:pPr lvl="3">
              <a:buFont typeface="Wingdings" panose="020B0604020202020204" pitchFamily="34" charset="0"/>
              <a:buChar char="§"/>
            </a:pPr>
            <a:r>
              <a:rPr lang="en-US" sz="2200">
                <a:solidFill>
                  <a:srgbClr val="FFFFFF"/>
                </a:solidFill>
                <a:latin typeface="Times New Roman"/>
                <a:ea typeface="+mn-lt"/>
                <a:cs typeface="+mn-lt"/>
              </a:rPr>
              <a:t>Shares</a:t>
            </a:r>
            <a:endParaRPr lang="en-US" sz="2200">
              <a:solidFill>
                <a:srgbClr val="FFFFFF"/>
              </a:solidFill>
              <a:latin typeface="Times New Roman"/>
              <a:cs typeface="Calibri" panose="020F0502020204030204"/>
            </a:endParaRPr>
          </a:p>
          <a:p>
            <a:pPr lvl="3">
              <a:buFont typeface="Wingdings" panose="020B0604020202020204" pitchFamily="34" charset="0"/>
              <a:buChar char="§"/>
            </a:pPr>
            <a:r>
              <a:rPr lang="en-US" sz="2200">
                <a:solidFill>
                  <a:srgbClr val="FFFFFF"/>
                </a:solidFill>
                <a:latin typeface="Times New Roman"/>
                <a:ea typeface="+mn-lt"/>
                <a:cs typeface="+mn-lt"/>
              </a:rPr>
              <a:t>Opening, closing, high, low, Price</a:t>
            </a:r>
            <a:endParaRPr lang="en-US" sz="2200">
              <a:solidFill>
                <a:srgbClr val="FFFFFF"/>
              </a:solidFill>
              <a:latin typeface="Times New Roman"/>
              <a:cs typeface="Calibri" panose="020F0502020204030204"/>
            </a:endParaRPr>
          </a:p>
          <a:p>
            <a:pPr lvl="3">
              <a:buFont typeface="Wingdings" panose="020B0604020202020204" pitchFamily="34" charset="0"/>
              <a:buChar char="§"/>
            </a:pPr>
            <a:r>
              <a:rPr lang="en-US" sz="2200">
                <a:solidFill>
                  <a:srgbClr val="FFFFFF"/>
                </a:solidFill>
                <a:latin typeface="Times New Roman"/>
                <a:ea typeface="+mn-lt"/>
                <a:cs typeface="+mn-lt"/>
              </a:rPr>
              <a:t>Indicators</a:t>
            </a:r>
            <a:endParaRPr lang="en-US" sz="2200">
              <a:solidFill>
                <a:srgbClr val="FFFFFF"/>
              </a:solidFill>
              <a:latin typeface="Times New Roman"/>
              <a:cs typeface="Calibri" panose="020F0502020204030204"/>
            </a:endParaRPr>
          </a:p>
          <a:p>
            <a:pPr lvl="3">
              <a:buFont typeface="Wingdings" panose="020B0604020202020204" pitchFamily="34" charset="0"/>
              <a:buChar char="§"/>
            </a:pPr>
            <a:r>
              <a:rPr lang="en-US" sz="2200">
                <a:solidFill>
                  <a:srgbClr val="FFFFFF"/>
                </a:solidFill>
                <a:latin typeface="Times New Roman"/>
                <a:ea typeface="+mn-lt"/>
                <a:cs typeface="+mn-lt"/>
              </a:rPr>
              <a:t>Granularity</a:t>
            </a:r>
            <a:endParaRPr lang="en-US" sz="2200">
              <a:solidFill>
                <a:srgbClr val="FFFFFF"/>
              </a:solidFill>
              <a:latin typeface="Times New Roman"/>
              <a:cs typeface="Calibri" panose="020F0502020204030204"/>
            </a:endParaRPr>
          </a:p>
          <a:p>
            <a:pPr marL="0" indent="0">
              <a:buNone/>
            </a:pPr>
            <a:endParaRPr lang="en-US" sz="2200">
              <a:solidFill>
                <a:srgbClr val="FFFFFF"/>
              </a:solidFill>
              <a:latin typeface="Times New Roman"/>
              <a:ea typeface="+mn-lt"/>
              <a:cs typeface="+mn-lt"/>
            </a:endParaRPr>
          </a:p>
          <a:p>
            <a:pPr marL="0" indent="0">
              <a:buNone/>
            </a:pPr>
            <a:endParaRPr lang="en-US" sz="2200">
              <a:solidFill>
                <a:srgbClr val="FFFFFF"/>
              </a:solidFill>
              <a:latin typeface="Times New Roman"/>
              <a:cs typeface="Calibri" panose="020F0502020204030204"/>
            </a:endParaRPr>
          </a:p>
        </p:txBody>
      </p:sp>
    </p:spTree>
    <p:extLst>
      <p:ext uri="{BB962C8B-B14F-4D97-AF65-F5344CB8AC3E}">
        <p14:creationId xmlns:p14="http://schemas.microsoft.com/office/powerpoint/2010/main" val="23276064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An abstract financial digital analysis">
            <a:extLst>
              <a:ext uri="{FF2B5EF4-FFF2-40B4-BE49-F238E27FC236}">
                <a16:creationId xmlns:a16="http://schemas.microsoft.com/office/drawing/2014/main" id="{09645AA0-6D49-95B3-0837-D653A673E475}"/>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5" name="Title 1">
            <a:extLst>
              <a:ext uri="{FF2B5EF4-FFF2-40B4-BE49-F238E27FC236}">
                <a16:creationId xmlns:a16="http://schemas.microsoft.com/office/drawing/2014/main" id="{D5F3F284-7103-2ED7-B154-C5D24ED54BF3}"/>
              </a:ext>
            </a:extLst>
          </p:cNvPr>
          <p:cNvSpPr>
            <a:spLocks noGrp="1"/>
          </p:cNvSpPr>
          <p:nvPr>
            <p:ph type="title"/>
          </p:nvPr>
        </p:nvSpPr>
        <p:spPr>
          <a:xfrm>
            <a:off x="838200" y="365125"/>
            <a:ext cx="10515600" cy="1325563"/>
          </a:xfrm>
        </p:spPr>
        <p:txBody>
          <a:bodyPr>
            <a:normAutofit/>
          </a:bodyPr>
          <a:lstStyle/>
          <a:p>
            <a:r>
              <a:rPr lang="en-US" sz="5400">
                <a:solidFill>
                  <a:srgbClr val="FFFFFF"/>
                </a:solidFill>
                <a:latin typeface="Times New Roman"/>
                <a:cs typeface="Calibri Light"/>
              </a:rPr>
              <a:t>RL Formulation:</a:t>
            </a:r>
            <a:endParaRPr lang="en-US" sz="5400">
              <a:solidFill>
                <a:srgbClr val="FFFFFF"/>
              </a:solidFill>
              <a:latin typeface="Times New Roman"/>
              <a:cs typeface="Times New Roman"/>
            </a:endParaRPr>
          </a:p>
        </p:txBody>
      </p:sp>
      <p:sp>
        <p:nvSpPr>
          <p:cNvPr id="1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945768-AD45-44E0-C78C-0FFC1EDDD6B4}"/>
              </a:ext>
            </a:extLst>
          </p:cNvPr>
          <p:cNvSpPr>
            <a:spLocks noGrp="1"/>
          </p:cNvSpPr>
          <p:nvPr>
            <p:ph idx="1"/>
          </p:nvPr>
        </p:nvSpPr>
        <p:spPr>
          <a:xfrm>
            <a:off x="838200" y="2004446"/>
            <a:ext cx="10515600" cy="4176897"/>
          </a:xfrm>
        </p:spPr>
        <p:txBody>
          <a:bodyPr vert="horz" lIns="91440" tIns="45720" rIns="91440" bIns="45720" rtlCol="0" anchor="t">
            <a:normAutofit/>
          </a:bodyPr>
          <a:lstStyle/>
          <a:p>
            <a:pPr>
              <a:buFont typeface="Wingdings" panose="020B0604020202020204" pitchFamily="34" charset="0"/>
              <a:buChar char="v"/>
            </a:pPr>
            <a:r>
              <a:rPr lang="en-US" sz="2000">
                <a:solidFill>
                  <a:srgbClr val="FFFFFF"/>
                </a:solidFill>
                <a:latin typeface="Times New Roman"/>
                <a:cs typeface="Calibri"/>
              </a:rPr>
              <a:t>Action Space</a:t>
            </a:r>
            <a:endParaRPr lang="en-US" sz="2000">
              <a:solidFill>
                <a:srgbClr val="FFFFFF"/>
              </a:solidFill>
              <a:latin typeface="Times New Roman"/>
              <a:ea typeface="+mn-lt"/>
              <a:cs typeface="+mn-lt"/>
            </a:endParaRPr>
          </a:p>
          <a:p>
            <a:pPr lvl="1">
              <a:buFont typeface="Wingdings" panose="020B0604020202020204" pitchFamily="34" charset="0"/>
              <a:buChar char="Ø"/>
            </a:pPr>
            <a:r>
              <a:rPr lang="en-US" sz="2000">
                <a:solidFill>
                  <a:srgbClr val="FFFFFF"/>
                </a:solidFill>
                <a:latin typeface="Times New Roman"/>
                <a:cs typeface="Calibri"/>
              </a:rPr>
              <a:t>The allowed actions to take place within the environment</a:t>
            </a:r>
            <a:endParaRPr lang="en-US" sz="2000">
              <a:solidFill>
                <a:srgbClr val="FFFFFF"/>
              </a:solidFill>
              <a:latin typeface="Times New Roman"/>
              <a:ea typeface="+mn-lt"/>
              <a:cs typeface="+mn-lt"/>
            </a:endParaRPr>
          </a:p>
          <a:p>
            <a:pPr lvl="2">
              <a:buFont typeface="Courier New" panose="020B0604020202020204" pitchFamily="34" charset="0"/>
              <a:buChar char="o"/>
            </a:pPr>
            <a:r>
              <a:rPr lang="en-US">
                <a:solidFill>
                  <a:srgbClr val="FFFFFF"/>
                </a:solidFill>
                <a:latin typeface="Times New Roman"/>
                <a:cs typeface="Calibri"/>
              </a:rPr>
              <a:t>Options</a:t>
            </a:r>
            <a:endParaRPr lang="en-US">
              <a:solidFill>
                <a:srgbClr val="FFFFFF"/>
              </a:solidFill>
              <a:latin typeface="Times New Roman"/>
              <a:ea typeface="+mn-lt"/>
              <a:cs typeface="+mn-lt"/>
            </a:endParaRPr>
          </a:p>
          <a:p>
            <a:pPr lvl="3">
              <a:buFont typeface="Wingdings" panose="020B0604020202020204" pitchFamily="34" charset="0"/>
              <a:buChar char="§"/>
            </a:pPr>
            <a:r>
              <a:rPr lang="en-US" sz="2000">
                <a:solidFill>
                  <a:srgbClr val="FFFFFF"/>
                </a:solidFill>
                <a:latin typeface="Times New Roman"/>
                <a:cs typeface="Calibri"/>
              </a:rPr>
              <a:t>Sell</a:t>
            </a:r>
            <a:endParaRPr lang="en-US" sz="2000">
              <a:solidFill>
                <a:srgbClr val="FFFFFF"/>
              </a:solidFill>
              <a:latin typeface="Times New Roman"/>
              <a:ea typeface="+mn-lt"/>
              <a:cs typeface="+mn-lt"/>
            </a:endParaRPr>
          </a:p>
          <a:p>
            <a:pPr lvl="3">
              <a:buFont typeface="Wingdings" panose="020B0604020202020204" pitchFamily="34" charset="0"/>
              <a:buChar char="§"/>
            </a:pPr>
            <a:r>
              <a:rPr lang="en-US" sz="2000">
                <a:solidFill>
                  <a:srgbClr val="FFFFFF"/>
                </a:solidFill>
                <a:latin typeface="Times New Roman"/>
                <a:cs typeface="Calibri"/>
              </a:rPr>
              <a:t>Hold</a:t>
            </a:r>
            <a:endParaRPr lang="en-US" sz="2000">
              <a:solidFill>
                <a:srgbClr val="FFFFFF"/>
              </a:solidFill>
              <a:latin typeface="Times New Roman"/>
              <a:ea typeface="+mn-lt"/>
              <a:cs typeface="+mn-lt"/>
            </a:endParaRPr>
          </a:p>
          <a:p>
            <a:pPr lvl="3">
              <a:buFont typeface="Wingdings" panose="020B0604020202020204" pitchFamily="34" charset="0"/>
              <a:buChar char="§"/>
            </a:pPr>
            <a:r>
              <a:rPr lang="en-US" sz="2000">
                <a:solidFill>
                  <a:srgbClr val="FFFFFF"/>
                </a:solidFill>
                <a:latin typeface="Times New Roman"/>
                <a:cs typeface="Calibri"/>
              </a:rPr>
              <a:t>Buy</a:t>
            </a:r>
            <a:endParaRPr lang="en-US" sz="2000">
              <a:solidFill>
                <a:srgbClr val="FFFFFF"/>
              </a:solidFill>
              <a:latin typeface="Times New Roman"/>
              <a:ea typeface="+mn-lt"/>
              <a:cs typeface="+mn-lt"/>
            </a:endParaRPr>
          </a:p>
          <a:p>
            <a:pPr>
              <a:buFont typeface="Wingdings" panose="020B0604020202020204" pitchFamily="34" charset="0"/>
              <a:buChar char="v"/>
            </a:pPr>
            <a:r>
              <a:rPr lang="en-US" sz="2000">
                <a:solidFill>
                  <a:srgbClr val="FFFFFF"/>
                </a:solidFill>
                <a:latin typeface="Times New Roman"/>
                <a:cs typeface="Calibri"/>
              </a:rPr>
              <a:t>Reward</a:t>
            </a:r>
            <a:endParaRPr lang="en-US" sz="2000">
              <a:solidFill>
                <a:srgbClr val="FFFFFF"/>
              </a:solidFill>
              <a:latin typeface="Times New Roman"/>
              <a:ea typeface="+mn-lt"/>
              <a:cs typeface="+mn-lt"/>
            </a:endParaRPr>
          </a:p>
          <a:p>
            <a:pPr lvl="1">
              <a:buFont typeface="Wingdings" panose="020B0604020202020204" pitchFamily="34" charset="0"/>
              <a:buChar char="Ø"/>
            </a:pPr>
            <a:r>
              <a:rPr lang="en-US" sz="2000">
                <a:solidFill>
                  <a:srgbClr val="FFFFFF"/>
                </a:solidFill>
                <a:latin typeface="Times New Roman"/>
                <a:cs typeface="Calibri"/>
              </a:rPr>
              <a:t>Incentive to learn better actions</a:t>
            </a:r>
            <a:endParaRPr lang="en-US" sz="2000">
              <a:solidFill>
                <a:srgbClr val="FFFFFF"/>
              </a:solidFill>
              <a:latin typeface="Times New Roman"/>
              <a:ea typeface="+mn-lt"/>
              <a:cs typeface="+mn-lt"/>
            </a:endParaRPr>
          </a:p>
          <a:p>
            <a:pPr lvl="2">
              <a:buFont typeface="Courier New" panose="020B0604020202020204" pitchFamily="34" charset="0"/>
              <a:buChar char="o"/>
            </a:pPr>
            <a:r>
              <a:rPr lang="en-US">
                <a:solidFill>
                  <a:srgbClr val="FFFFFF"/>
                </a:solidFill>
                <a:latin typeface="Times New Roman"/>
                <a:ea typeface="+mn-lt"/>
                <a:cs typeface="+mn-lt"/>
              </a:rPr>
              <a:t> </a:t>
            </a:r>
            <a:r>
              <a:rPr lang="en-US">
                <a:solidFill>
                  <a:srgbClr val="FFFFFF"/>
                </a:solidFill>
                <a:latin typeface="Times New Roman"/>
                <a:cs typeface="Calibri"/>
              </a:rPr>
              <a:t>Options</a:t>
            </a:r>
            <a:endParaRPr lang="en-US">
              <a:solidFill>
                <a:srgbClr val="FFFFFF"/>
              </a:solidFill>
              <a:latin typeface="Times New Roman"/>
              <a:ea typeface="+mn-lt"/>
              <a:cs typeface="+mn-lt"/>
            </a:endParaRPr>
          </a:p>
          <a:p>
            <a:pPr lvl="3">
              <a:buFont typeface="Wingdings" panose="020B0604020202020204" pitchFamily="34" charset="0"/>
              <a:buChar char="§"/>
            </a:pPr>
            <a:r>
              <a:rPr lang="en-US" sz="2000">
                <a:solidFill>
                  <a:srgbClr val="FFFFFF"/>
                </a:solidFill>
                <a:latin typeface="Times New Roman"/>
                <a:cs typeface="Calibri"/>
              </a:rPr>
              <a:t>Change in portfolio Arriving at a new state</a:t>
            </a:r>
            <a:endParaRPr lang="en-US" sz="2000">
              <a:solidFill>
                <a:srgbClr val="FFFFFF"/>
              </a:solidFill>
              <a:latin typeface="Times New Roman"/>
              <a:ea typeface="+mn-lt"/>
              <a:cs typeface="+mn-lt"/>
            </a:endParaRPr>
          </a:p>
          <a:p>
            <a:pPr lvl="3">
              <a:buFont typeface="Wingdings" panose="020B0604020202020204" pitchFamily="34" charset="0"/>
              <a:buChar char="§"/>
            </a:pPr>
            <a:r>
              <a:rPr lang="en-US" sz="2000">
                <a:solidFill>
                  <a:srgbClr val="FFFFFF"/>
                </a:solidFill>
                <a:latin typeface="Times New Roman"/>
                <a:cs typeface="Calibri"/>
              </a:rPr>
              <a:t>Periods</a:t>
            </a:r>
            <a:endParaRPr lang="en-US" sz="2000">
              <a:solidFill>
                <a:srgbClr val="FFFFFF"/>
              </a:solidFill>
              <a:latin typeface="Times New Roman"/>
              <a:ea typeface="+mn-lt"/>
              <a:cs typeface="+mn-lt"/>
            </a:endParaRPr>
          </a:p>
          <a:p>
            <a:pPr lvl="3">
              <a:buFont typeface="Wingdings" panose="020B0604020202020204" pitchFamily="34" charset="0"/>
              <a:buChar char="§"/>
            </a:pPr>
            <a:r>
              <a:rPr lang="en-US" sz="2000">
                <a:solidFill>
                  <a:srgbClr val="FFFFFF"/>
                </a:solidFill>
                <a:latin typeface="Times New Roman"/>
                <a:cs typeface="Calibri"/>
              </a:rPr>
              <a:t>User defined rewards</a:t>
            </a:r>
            <a:endParaRPr lang="en-US" sz="2000">
              <a:solidFill>
                <a:srgbClr val="FFFFFF"/>
              </a:solidFill>
              <a:latin typeface="Times New Roman"/>
              <a:ea typeface="+mn-lt"/>
              <a:cs typeface="+mn-lt"/>
            </a:endParaRPr>
          </a:p>
        </p:txBody>
      </p:sp>
    </p:spTree>
    <p:extLst>
      <p:ext uri="{BB962C8B-B14F-4D97-AF65-F5344CB8AC3E}">
        <p14:creationId xmlns:p14="http://schemas.microsoft.com/office/powerpoint/2010/main" val="232510841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An abstract financial digital analysis">
            <a:extLst>
              <a:ext uri="{FF2B5EF4-FFF2-40B4-BE49-F238E27FC236}">
                <a16:creationId xmlns:a16="http://schemas.microsoft.com/office/drawing/2014/main" id="{99D0F7CE-3823-9B1B-0FE8-8D88670A0706}"/>
              </a:ext>
            </a:extLst>
          </p:cNvPr>
          <p:cNvPicPr>
            <a:picLocks noChangeAspect="1"/>
          </p:cNvPicPr>
          <p:nvPr/>
        </p:nvPicPr>
        <p:blipFill rotWithShape="1">
          <a:blip r:embed="rId2">
            <a:alphaModFix amt="40000"/>
          </a:blip>
          <a:srcRect l="1333"/>
          <a:stretch/>
        </p:blipFill>
        <p:spPr>
          <a:xfrm>
            <a:off x="20" y="10"/>
            <a:ext cx="12191980" cy="6857990"/>
          </a:xfrm>
          <a:prstGeom prst="rect">
            <a:avLst/>
          </a:prstGeom>
        </p:spPr>
      </p:pic>
      <p:sp>
        <p:nvSpPr>
          <p:cNvPr id="2" name="Title 1">
            <a:extLst>
              <a:ext uri="{FF2B5EF4-FFF2-40B4-BE49-F238E27FC236}">
                <a16:creationId xmlns:a16="http://schemas.microsoft.com/office/drawing/2014/main" id="{2C7B20D2-6B2E-968D-7794-F52CBD1A8D0C}"/>
              </a:ext>
            </a:extLst>
          </p:cNvPr>
          <p:cNvSpPr>
            <a:spLocks noGrp="1"/>
          </p:cNvSpPr>
          <p:nvPr>
            <p:ph type="title"/>
          </p:nvPr>
        </p:nvSpPr>
        <p:spPr>
          <a:xfrm>
            <a:off x="838200" y="365125"/>
            <a:ext cx="10515600" cy="1325563"/>
          </a:xfrm>
        </p:spPr>
        <p:txBody>
          <a:bodyPr>
            <a:normAutofit/>
          </a:bodyPr>
          <a:lstStyle/>
          <a:p>
            <a:r>
              <a:rPr lang="en-US" sz="5400">
                <a:solidFill>
                  <a:srgbClr val="FFFFFF"/>
                </a:solidFill>
                <a:cs typeface="Calibri Light"/>
              </a:rPr>
              <a:t>Gaps and Challenges:</a:t>
            </a:r>
            <a:endParaRPr lang="en-US" sz="5400">
              <a:solidFill>
                <a:srgbClr val="FFFFFF"/>
              </a:solidFill>
            </a:endParaRPr>
          </a:p>
        </p:txBody>
      </p:sp>
      <p:sp>
        <p:nvSpPr>
          <p:cNvPr id="1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C22B8E-1869-3BD3-ECC1-3F8FBCC750D9}"/>
              </a:ext>
            </a:extLst>
          </p:cNvPr>
          <p:cNvSpPr>
            <a:spLocks noGrp="1"/>
          </p:cNvSpPr>
          <p:nvPr>
            <p:ph idx="1"/>
          </p:nvPr>
        </p:nvSpPr>
        <p:spPr>
          <a:xfrm>
            <a:off x="838200" y="2004446"/>
            <a:ext cx="10515600" cy="4176897"/>
          </a:xfrm>
        </p:spPr>
        <p:txBody>
          <a:bodyPr vert="horz" lIns="91440" tIns="45720" rIns="91440" bIns="45720" rtlCol="0" anchor="t">
            <a:normAutofit/>
          </a:bodyPr>
          <a:lstStyle/>
          <a:p>
            <a:endParaRPr lang="en-US" sz="2500">
              <a:solidFill>
                <a:srgbClr val="FFFFFF"/>
              </a:solidFill>
              <a:cs typeface="Calibri"/>
            </a:endParaRPr>
          </a:p>
          <a:p>
            <a:r>
              <a:rPr lang="en-US" sz="2500">
                <a:solidFill>
                  <a:srgbClr val="FFFFFF"/>
                </a:solidFill>
                <a:cs typeface="Calibri"/>
              </a:rPr>
              <a:t>RL formulation</a:t>
            </a:r>
            <a:endParaRPr lang="en-US">
              <a:cs typeface="Calibri" panose="020F0502020204030204"/>
            </a:endParaRPr>
          </a:p>
          <a:p>
            <a:pPr marL="0" indent="0">
              <a:buNone/>
            </a:pPr>
            <a:endParaRPr lang="en-US" sz="2500">
              <a:solidFill>
                <a:srgbClr val="FFFFFF"/>
              </a:solidFill>
              <a:cs typeface="Calibri"/>
            </a:endParaRPr>
          </a:p>
          <a:p>
            <a:r>
              <a:rPr lang="en-US" sz="2500">
                <a:solidFill>
                  <a:srgbClr val="FFFFFF"/>
                </a:solidFill>
                <a:cs typeface="Calibri"/>
              </a:rPr>
              <a:t>Learning the architecture of the stock market with respect to RL</a:t>
            </a:r>
          </a:p>
          <a:p>
            <a:pPr marL="0" indent="0">
              <a:buNone/>
            </a:pPr>
            <a:endParaRPr lang="en-US" sz="2500">
              <a:solidFill>
                <a:srgbClr val="FFFFFF"/>
              </a:solidFill>
              <a:cs typeface="Calibri"/>
            </a:endParaRPr>
          </a:p>
          <a:p>
            <a:r>
              <a:rPr lang="en-US" sz="2500">
                <a:solidFill>
                  <a:srgbClr val="FFFFFF"/>
                </a:solidFill>
                <a:cs typeface="Calibri"/>
              </a:rPr>
              <a:t>ensemble strategy for the three chosen Actor –Critic algorithms</a:t>
            </a:r>
          </a:p>
          <a:p>
            <a:endParaRPr lang="en-US" sz="2500">
              <a:solidFill>
                <a:srgbClr val="FFFFFF"/>
              </a:solidFill>
              <a:cs typeface="Calibri"/>
            </a:endParaRPr>
          </a:p>
        </p:txBody>
      </p:sp>
    </p:spTree>
    <p:extLst>
      <p:ext uri="{BB962C8B-B14F-4D97-AF65-F5344CB8AC3E}">
        <p14:creationId xmlns:p14="http://schemas.microsoft.com/office/powerpoint/2010/main" val="27840269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CCC4C0A0BE9A4CB236E78274C9FC2A" ma:contentTypeVersion="6" ma:contentTypeDescription="Create a new document." ma:contentTypeScope="" ma:versionID="8c8f9f2e86acebf256cdcd3154399493">
  <xsd:schema xmlns:xsd="http://www.w3.org/2001/XMLSchema" xmlns:xs="http://www.w3.org/2001/XMLSchema" xmlns:p="http://schemas.microsoft.com/office/2006/metadata/properties" xmlns:ns2="b33df206-817c-4fb9-9574-2a2228eea870" xmlns:ns3="8ee710d1-0bd6-43f0-b0fa-2fe9c3916374" targetNamespace="http://schemas.microsoft.com/office/2006/metadata/properties" ma:root="true" ma:fieldsID="36cd6f4728772e23547804e492f157cf" ns2:_="" ns3:_="">
    <xsd:import namespace="b33df206-817c-4fb9-9574-2a2228eea870"/>
    <xsd:import namespace="8ee710d1-0bd6-43f0-b0fa-2fe9c391637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3df206-817c-4fb9-9574-2a2228eea8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ee710d1-0bd6-43f0-b0fa-2fe9c391637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3C11C9-C6B9-412F-8AF3-90A4BDD9EBBA}"/>
</file>

<file path=customXml/itemProps2.xml><?xml version="1.0" encoding="utf-8"?>
<ds:datastoreItem xmlns:ds="http://schemas.openxmlformats.org/officeDocument/2006/customXml" ds:itemID="{CE050B94-380A-4F7B-93E1-454BA7759327}"/>
</file>

<file path=customXml/itemProps3.xml><?xml version="1.0" encoding="utf-8"?>
<ds:datastoreItem xmlns:ds="http://schemas.openxmlformats.org/officeDocument/2006/customXml" ds:itemID="{A72CF240-3176-4815-98AB-957260004250}"/>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1</Notes>
  <HiddenSlides>0</HiddenSlide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office theme</vt:lpstr>
      <vt:lpstr>                                                                Done by :  TEAM  UTOPIA                                                 B. Rupendra Reddy                                                 D. Sai Tharun Reddy                                                 Sandeep Preetham MC</vt:lpstr>
      <vt:lpstr>  Problem Statement:  </vt:lpstr>
      <vt:lpstr>Introduction:</vt:lpstr>
      <vt:lpstr>Literature Survey:</vt:lpstr>
      <vt:lpstr>Environment:</vt:lpstr>
      <vt:lpstr>RL Formulation:</vt:lpstr>
      <vt:lpstr>RL Formulation:</vt:lpstr>
      <vt:lpstr>RL Formulation:</vt:lpstr>
      <vt:lpstr>Gaps and Challenges:</vt:lpstr>
      <vt:lpstr>FinRL Architecture:</vt:lpstr>
      <vt:lpstr> A high-level view of how FinRL construct the problem in DRL </vt:lpstr>
      <vt:lpstr>RL Models:</vt:lpstr>
      <vt:lpstr>Advantage Actor Critic (A2C):</vt:lpstr>
      <vt:lpstr> Deep Deterministic Policy Gradient (DDPG): </vt:lpstr>
      <vt:lpstr> Proximal Policy Optimization (PPO): </vt:lpstr>
      <vt:lpstr> Ensemble Strategy: </vt:lpstr>
      <vt:lpstr> Implementation: </vt:lpstr>
      <vt:lpstr>Training</vt:lpstr>
      <vt:lpstr> Demo Code: </vt:lpstr>
      <vt:lpstr> Results: </vt:lpstr>
      <vt:lpstr> Results: </vt:lpstr>
      <vt:lpstr> Results: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2022-05-22T04:52:30Z</dcterms:created>
  <dcterms:modified xsi:type="dcterms:W3CDTF">2022-05-30T17:53:21Z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0x01010082CCC4C0A0BE9A4CB236E78274C9FC2A</vt:lpwstr>
  </property>
</Properties>
</file>