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tharun k" userId="aa2b7f4078ad16f5" providerId="LiveId" clId="{086F96C9-BE3F-49F4-8C17-61136E24A638}"/>
    <pc:docChg chg="modSld">
      <pc:chgData name="sai tharun k" userId="aa2b7f4078ad16f5" providerId="LiveId" clId="{086F96C9-BE3F-49F4-8C17-61136E24A638}" dt="2024-06-22T02:12:27.480" v="4" actId="1076"/>
      <pc:docMkLst>
        <pc:docMk/>
      </pc:docMkLst>
      <pc:sldChg chg="addSp delSp modSp mod">
        <pc:chgData name="sai tharun k" userId="aa2b7f4078ad16f5" providerId="LiveId" clId="{086F96C9-BE3F-49F4-8C17-61136E24A638}" dt="2024-06-22T02:12:27.480" v="4" actId="1076"/>
        <pc:sldMkLst>
          <pc:docMk/>
          <pc:sldMk cId="0" sldId="268"/>
        </pc:sldMkLst>
        <pc:spChg chg="add mod">
          <ac:chgData name="sai tharun k" userId="aa2b7f4078ad16f5" providerId="LiveId" clId="{086F96C9-BE3F-49F4-8C17-61136E24A638}" dt="2024-06-22T02:12:27.480" v="4" actId="1076"/>
          <ac:spMkLst>
            <pc:docMk/>
            <pc:sldMk cId="0" sldId="268"/>
            <ac:spMk id="3" creationId="{6A1B2DA7-611B-1CB2-9480-0C6E857F564E}"/>
          </ac:spMkLst>
        </pc:spChg>
        <pc:spChg chg="del mod">
          <ac:chgData name="sai tharun k" userId="aa2b7f4078ad16f5" providerId="LiveId" clId="{086F96C9-BE3F-49F4-8C17-61136E24A638}" dt="2024-06-22T02:12:00.852" v="2"/>
          <ac:spMkLst>
            <pc:docMk/>
            <pc:sldMk cId="0" sldId="268"/>
            <ac:spMk id="2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9CDC0B-370C-4E37-B0EA-C85516339FA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C95D04-C02A-4E40-943E-AC1DD1A69B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30480F-8146-4D5E-ABE2-B70063A1D8A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412EC0-ABD6-4E8D-ACBA-A35F1B3C3DE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71B788-961B-4114-A764-5F0802462A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A02C7E-B1CF-4D55-9973-CCF372D96D1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495A6F-3B06-4370-9507-77301E9EA84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91F3755-88E7-4B18-BACD-4D2358C61D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7F0053-83C4-476D-AF66-1D564CB557E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190440"/>
            <a:ext cx="10972440" cy="26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39A86E-5512-4B07-A5A0-2773108058B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40CB9D-D1F4-48E7-A496-7DCAEC0C27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4DFE85-A2B0-4522-967C-B9B3E1D5E99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F0EFFD9-3CCE-4438-9D2C-33E95FE1F2F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917036F-ED82-4FF9-81B3-460F81E11D9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21795D-EF3C-4AFC-9A38-24A84658C24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6BFF19-8240-406F-8735-433594A15DD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5FC429-F3E1-4A1A-936E-4A5FF428F8C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3566C3A-FE50-4EFC-A719-7342C744077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5A9A7D6-F37F-4157-9BB9-1EC7B58ECE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B71EA2A-312B-4996-ABA1-867852294B4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A40804D-7DE0-410B-821F-A8A962DBC0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F1A99D5-8DC8-4211-8234-A83AA74A54B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8E7D606-E779-4A7B-B6B8-9177ADF6AD6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190440"/>
            <a:ext cx="10972440" cy="26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960A393-0C2F-41EA-B161-81C08C4677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784A398-0DC3-44FC-BE61-49B75BF95B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A5AECF7-3343-4271-8591-104ED8C1A0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03E438A-24ED-4E72-B236-968528E2D5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0F733D2-A55A-45ED-870E-97642C6D35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5663928-BE1E-4831-BC6B-0293E9AA5CF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E85242B-A2B4-4146-8D57-E3E0EB8BFF3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D0B47B-7A5A-41DC-8113-A503D65B3C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13DE98-5088-47D3-AF69-CBD0EF7EF4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190440"/>
            <a:ext cx="10972440" cy="26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699A388-8F72-439A-9494-ECA5809255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FB8461-121B-4088-B44A-0D84E109BC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732A2F-9EB7-4668-9963-91161E80BF2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BE09BB-F63C-4338-ABB5-195AA019826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12208680" cy="6857640"/>
          </a:xfrm>
          <a:prstGeom prst="rect">
            <a:avLst/>
          </a:prstGeom>
          <a:ln w="9360">
            <a:noFill/>
          </a:ln>
        </p:spPr>
      </p:pic>
      <p:pic>
        <p:nvPicPr>
          <p:cNvPr id="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208680" cy="68576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4240" y="1197000"/>
            <a:ext cx="10942920" cy="1082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SimSun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IN" sz="2400" b="0" strike="noStrike" spc="-1">
                <a:latin typeface="Times New Roman"/>
              </a:defRPr>
            </a:lvl1pPr>
          </a:lstStyle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12208680" cy="685764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SimSun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ftr" idx="5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sldNum" idx="6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IN" sz="2400" b="0" strike="noStrike" spc="-1">
                <a:latin typeface="Times New Roman"/>
              </a:defRPr>
            </a:lvl1pPr>
          </a:lstStyle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12208680" cy="6857640"/>
          </a:xfrm>
          <a:prstGeom prst="rect">
            <a:avLst/>
          </a:prstGeom>
          <a:ln w="936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SimSun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SimSu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SimSun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SimSun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7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ftr" idx="8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sldNum" idx="9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IN" sz="2400" b="0" strike="noStrike" spc="-1">
                <a:latin typeface="Times New Roman"/>
              </a:defRPr>
            </a:lvl1pPr>
          </a:lstStyle>
          <a:p>
            <a:endParaRPr lang="en-IN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28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0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043800" y="2181240"/>
            <a:ext cx="8415720" cy="1161720"/>
          </a:xfrm>
          <a:prstGeom prst="rect">
            <a:avLst/>
          </a:prstGeom>
          <a:noFill/>
          <a:ln w="9360">
            <a:noFill/>
          </a:ln>
        </p:spPr>
        <p:txBody>
          <a:bodyPr lIns="0" tIns="16560" rIns="0" bIns="0" anchor="t">
            <a:noAutofit/>
          </a:bodyPr>
          <a:lstStyle/>
          <a:p>
            <a:pPr marL="3213720" algn="just">
              <a:lnSpc>
                <a:spcPct val="150000"/>
              </a:lnSpc>
              <a:spcBef>
                <a:spcPts val="130"/>
              </a:spcBef>
              <a:buNone/>
            </a:pPr>
            <a:r>
              <a:rPr lang="en-US" sz="3200" b="0" strike="noStrike" spc="12" dirty="0">
                <a:solidFill>
                  <a:srgbClr val="FFFFFF"/>
                </a:solidFill>
                <a:latin typeface="Times New Roman"/>
                <a:ea typeface="SimSun"/>
              </a:rPr>
              <a:t>SAI THARUN KAMARTHY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bject 8"/>
          <p:cNvSpPr/>
          <p:nvPr/>
        </p:nvSpPr>
        <p:spPr>
          <a:xfrm>
            <a:off x="6217920" y="2821320"/>
            <a:ext cx="3565080" cy="43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2800" b="1" strike="noStrike" spc="9">
                <a:solidFill>
                  <a:srgbClr val="000000"/>
                </a:solidFill>
                <a:latin typeface="Times New Roman"/>
                <a:ea typeface="SimSun"/>
              </a:rPr>
              <a:t>Final</a:t>
            </a:r>
            <a:r>
              <a:rPr lang="en-US" sz="2800" b="1" strike="noStrike" spc="-165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lang="en-US" sz="2800" b="1" strike="noStrike" spc="-7">
                <a:solidFill>
                  <a:srgbClr val="000000"/>
                </a:solidFill>
                <a:latin typeface="Times New Roman"/>
                <a:ea typeface="SimSun"/>
              </a:rPr>
              <a:t>Project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10"/>
          </p:nvPr>
        </p:nvSpPr>
        <p:spPr>
          <a:xfrm>
            <a:off x="8737560" y="6245280"/>
            <a:ext cx="284436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numCol="1" spcCol="0" anchor="t">
            <a:noAutofit/>
          </a:bodyPr>
          <a:lstStyle>
            <a:lvl1pPr marL="38160" algn="r">
              <a:lnSpc>
                <a:spcPct val="100000"/>
              </a:lnSpc>
              <a:spcBef>
                <a:spcPts val="54"/>
              </a:spcBef>
              <a:buNone/>
              <a:defRPr lang="en-US" sz="1400" b="0" strike="noStrike" spc="9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marL="38160" algn="r">
              <a:lnSpc>
                <a:spcPct val="100000"/>
              </a:lnSpc>
              <a:spcBef>
                <a:spcPts val="54"/>
              </a:spcBef>
              <a:buNone/>
            </a:pPr>
            <a:fld id="{F6C5D861-9A39-490D-A3EF-D978B6A4AC30}" type="slidenum">
              <a:rPr lang="en-US" sz="1400" b="0" strike="noStrike" spc="9">
                <a:solidFill>
                  <a:srgbClr val="000000"/>
                </a:solidFill>
                <a:latin typeface="Arial"/>
                <a:ea typeface="SimSun"/>
              </a:rPr>
              <a:t>1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385560"/>
            <a:ext cx="10979280" cy="1145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Modeling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SimSun"/>
              </a:rPr>
              <a:t> Techniques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80880" y="577080"/>
            <a:ext cx="9981720" cy="6410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400" b="1" u="sng" strike="noStrike" spc="-1">
                <a:solidFill>
                  <a:srgbClr val="000000"/>
                </a:solidFill>
                <a:uFillTx/>
                <a:latin typeface="Times New Roman"/>
                <a:ea typeface="Arial"/>
              </a:rPr>
              <a:t>Behavioral Modeling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Times New Roman"/>
                <a:ea typeface="Arial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Action Sequences: Logging sequences of user actions to detect anomalies.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Heuristic Analysis: Using rules to identify suspicious behavior.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400" b="1" u="sng" strike="noStrike" spc="-1">
                <a:solidFill>
                  <a:srgbClr val="000000"/>
                </a:solidFill>
                <a:uFillTx/>
                <a:latin typeface="Times New Roman"/>
                <a:ea typeface="Arial"/>
              </a:rPr>
              <a:t>Statistical Modeling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Times New Roman"/>
                <a:ea typeface="Arial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Anomaly Detection: Identifying deviations from normal behavior.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Machine Learning: Training models to detect keylogger patterns.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400" b="1" u="sng" strike="noStrike" spc="-1">
                <a:solidFill>
                  <a:srgbClr val="000000"/>
                </a:solidFill>
                <a:uFillTx/>
                <a:latin typeface="Times New Roman"/>
                <a:ea typeface="Arial"/>
              </a:rPr>
              <a:t>Signature-Based Modeling: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Pattern Recognition: Identifying known keylogger signatures.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Database Comparison: Checking against databases of known threats.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2732040" cy="1158480"/>
          </a:xfrm>
          <a:prstGeom prst="rect">
            <a:avLst/>
          </a:prstGeom>
          <a:noFill/>
          <a:ln w="9360">
            <a:noFill/>
          </a:ln>
        </p:spPr>
        <p:txBody>
          <a:bodyPr lIns="0" tIns="13320" rIns="0" bIns="0" anchor="ctr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R</a:t>
            </a:r>
            <a:r>
              <a:rPr lang="en-US" sz="4000" b="0" strike="noStrike" spc="-41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lang="en-US" sz="4000" b="0" strike="noStrike" spc="12">
                <a:solidFill>
                  <a:srgbClr val="000000"/>
                </a:solidFill>
                <a:latin typeface="Times New Roman"/>
                <a:ea typeface="SimSun"/>
              </a:rPr>
              <a:t>S</a:t>
            </a:r>
            <a:r>
              <a:rPr lang="en-US" sz="4000" b="0" strike="noStrike" spc="-32">
                <a:solidFill>
                  <a:srgbClr val="000000"/>
                </a:solidFill>
                <a:latin typeface="Times New Roman"/>
                <a:ea typeface="SimSun"/>
              </a:rPr>
              <a:t>U</a:t>
            </a:r>
            <a:r>
              <a:rPr lang="en-US" sz="4000" b="0" strike="noStrike" spc="-406">
                <a:solidFill>
                  <a:srgbClr val="000000"/>
                </a:solidFill>
                <a:latin typeface="Times New Roman"/>
                <a:ea typeface="SimSun"/>
              </a:rPr>
              <a:t>L</a:t>
            </a:r>
            <a:r>
              <a:rPr lang="en-US" sz="4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TS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4AB1BA7B-CF78-49CF-830E-BEFE3B3D8A31}" type="slidenum">
              <a:rPr lang="en-US" sz="1100" b="0" strike="noStrike" spc="9">
                <a:solidFill>
                  <a:srgbClr val="2D936B"/>
                </a:solidFill>
                <a:latin typeface="Trebuchet MS"/>
                <a:ea typeface="SimSun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7" name="TextBox 2"/>
          <p:cNvSpPr/>
          <p:nvPr/>
        </p:nvSpPr>
        <p:spPr>
          <a:xfrm>
            <a:off x="555120" y="1130760"/>
            <a:ext cx="8031960" cy="502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Detection Accuracy</a:t>
            </a:r>
            <a:endParaRPr lang="en-IN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High Accuracy: Up to 99% for known keyloggers.</a:t>
            </a:r>
            <a:endParaRPr lang="en-IN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Low False Positives/Negatives: Less than 5% and 3% respectively.</a:t>
            </a:r>
            <a:endParaRPr lang="en-IN" sz="18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Performance Metrics</a:t>
            </a:r>
            <a:endParaRPr lang="en-IN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Efficiency: Minimal system impact (&lt;5% CPU usage).</a:t>
            </a:r>
            <a:endParaRPr lang="en-IN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Scalability: Handles large datasets effectively.</a:t>
            </a:r>
            <a:endParaRPr lang="en-IN" sz="18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Evasion Resistance</a:t>
            </a:r>
            <a:endParaRPr lang="en-IN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Obfuscation Detection: Over 85% success for rootkit-based keyloggers.</a:t>
            </a:r>
            <a:endParaRPr lang="en-IN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Adaptive Learning: Models continuously improve with updates.</a:t>
            </a:r>
            <a:endParaRPr lang="en-IN" sz="18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  Practical Implementations</a:t>
            </a:r>
            <a:endParaRPr lang="en-IN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Cybersecurity Tools: Enhanced detection in antivirus software.</a:t>
            </a:r>
            <a:endParaRPr lang="en-IN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Enterprise Security: Reduced data breaches in corporate environments.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26520" y="141480"/>
            <a:ext cx="10438920" cy="6491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   </a:t>
            </a:r>
            <a:r>
              <a:rPr lang="en-US" sz="3200" b="0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User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 </a:t>
            </a:r>
            <a:r>
              <a:rPr lang="en-US" sz="3200" b="0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Impact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Increased Awareness: Better user knowledge and adoption of security practices.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Enhanced_Security_Posture: Improved personal and organizational cybersecurity</a:t>
            </a:r>
            <a:br>
              <a:rPr sz="2400"/>
            </a:br>
            <a:r>
              <a:rPr lang="en-US" sz="3200" b="0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Case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 </a:t>
            </a:r>
            <a:r>
              <a:rPr lang="en-US" sz="3200" b="0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Studies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Successful Detections: Examples in financial institutions and government agencies.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Industry Impact: Protection of sensitive data in healthcare and finance.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   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Future Prospects: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AI Improvements: Ongoing enhancements for better detection.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Collaboration: Increased threat intelligence sharing.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br>
              <a:rPr sz="3600"/>
            </a:b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SimSun"/>
              </a:rPr>
              <a:t>Project Link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B2DA7-611B-1CB2-9480-0C6E857F564E}"/>
              </a:ext>
            </a:extLst>
          </p:cNvPr>
          <p:cNvSpPr txBox="1"/>
          <p:nvPr/>
        </p:nvSpPr>
        <p:spPr>
          <a:xfrm>
            <a:off x="609480" y="1319669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https://github.com/SaiTharunK18/keylogger.git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2"/>
          <p:cNvSpPr/>
          <p:nvPr/>
        </p:nvSpPr>
        <p:spPr>
          <a:xfrm>
            <a:off x="0" y="-468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7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057400" y="2492280"/>
            <a:ext cx="5982840" cy="1161720"/>
          </a:xfrm>
          <a:prstGeom prst="rect">
            <a:avLst/>
          </a:prstGeom>
          <a:noFill/>
          <a:ln w="9360">
            <a:noFill/>
          </a:ln>
        </p:spPr>
        <p:txBody>
          <a:bodyPr lIns="0" tIns="16560" rIns="0" bIns="0" anchor="t">
            <a:noAutofit/>
          </a:bodyPr>
          <a:lstStyle/>
          <a:p>
            <a:pPr marL="12600" algn="just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4250" b="0" strike="noStrike" spc="4">
                <a:solidFill>
                  <a:srgbClr val="000000"/>
                </a:solidFill>
                <a:latin typeface="Times New Roman"/>
                <a:ea typeface="SimSun"/>
              </a:rPr>
              <a:t>     </a:t>
            </a:r>
            <a:r>
              <a:rPr lang="en-US" sz="4250" b="0" strike="noStrike" spc="4">
                <a:solidFill>
                  <a:srgbClr val="000000"/>
                </a:solidFill>
                <a:latin typeface="Times New Roman"/>
                <a:ea typeface="SimSun"/>
              </a:rPr>
              <a:t>Keylogger and Security</a:t>
            </a:r>
            <a:endParaRPr lang="en-US" sz="425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8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49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0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1" name="PlaceHolder 2"/>
          <p:cNvSpPr>
            <a:spLocks noGrp="1"/>
          </p:cNvSpPr>
          <p:nvPr>
            <p:ph type="sldNum" idx="11"/>
          </p:nvPr>
        </p:nvSpPr>
        <p:spPr>
          <a:xfrm>
            <a:off x="8737560" y="6245280"/>
            <a:ext cx="284436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numCol="1" spcCol="0" anchor="t">
            <a:noAutofit/>
          </a:bodyPr>
          <a:lstStyle>
            <a:lvl1pPr marL="38160" algn="r">
              <a:lnSpc>
                <a:spcPct val="100000"/>
              </a:lnSpc>
              <a:spcBef>
                <a:spcPts val="54"/>
              </a:spcBef>
              <a:buNone/>
              <a:defRPr lang="en-US" sz="1400" b="0" strike="noStrike" spc="9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marL="38160" algn="r">
              <a:lnSpc>
                <a:spcPct val="100000"/>
              </a:lnSpc>
              <a:spcBef>
                <a:spcPts val="54"/>
              </a:spcBef>
              <a:buNone/>
            </a:pPr>
            <a:fld id="{9819858A-6DD4-4D84-8A93-E3583EDD5391}" type="slidenum">
              <a:rPr lang="en-US" sz="1400" b="0" strike="noStrike" spc="9">
                <a:solidFill>
                  <a:srgbClr val="000000"/>
                </a:solidFill>
                <a:latin typeface="Arial"/>
                <a:ea typeface="SimSun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lang="en-IN" sz="1600" b="0" strike="noStrike" spc="-1">
              <a:latin typeface="Arial"/>
            </a:endParaRPr>
          </a:p>
          <a:p>
            <a:pPr marL="1828800" algn="just">
              <a:lnSpc>
                <a:spcPct val="15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 marL="2286000" lvl="5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Introduction to Keyloggers and Security</a:t>
            </a:r>
            <a:endParaRPr lang="en-IN" sz="2800" b="0" strike="noStrike" spc="-1">
              <a:latin typeface="Arial"/>
            </a:endParaRPr>
          </a:p>
          <a:p>
            <a:pPr marL="2286000" lvl="5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Understanding the Problem Statement</a:t>
            </a:r>
            <a:endParaRPr lang="en-IN" sz="2800" b="0" strike="noStrike" spc="-1">
              <a:latin typeface="Arial"/>
            </a:endParaRPr>
          </a:p>
          <a:p>
            <a:pPr marL="2286000" lvl="5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Overview of the Project</a:t>
            </a:r>
            <a:endParaRPr lang="en-IN" sz="2800" b="0" strike="noStrike" spc="-1">
              <a:latin typeface="Arial"/>
            </a:endParaRPr>
          </a:p>
          <a:p>
            <a:pPr marL="2286000" lvl="5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Identifying the End Users</a:t>
            </a:r>
            <a:endParaRPr lang="en-IN" sz="2800" b="0" strike="noStrike" spc="-1">
              <a:latin typeface="Arial"/>
            </a:endParaRPr>
          </a:p>
          <a:p>
            <a:pPr marL="2286000" lvl="5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Introducing Your Solution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    </a:t>
            </a:r>
            <a:endParaRPr lang="en-IN" sz="2800" b="0" strike="noStrike" spc="-1">
              <a:latin typeface="Arial"/>
            </a:endParaRPr>
          </a:p>
          <a:p>
            <a:pPr marL="2286000" lvl="5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 Highlighting the unique value proposition</a:t>
            </a:r>
            <a:endParaRPr lang="en-IN" sz="2800" b="0" strike="noStrike" spc="-1">
              <a:latin typeface="Arial"/>
            </a:endParaRPr>
          </a:p>
          <a:p>
            <a:pPr marL="2286000" lvl="5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 Discussing the key Modelling Approaches</a:t>
            </a:r>
            <a:endParaRPr lang="en-IN" sz="2800" b="0" strike="noStrike" spc="-1">
              <a:latin typeface="Arial"/>
            </a:endParaRPr>
          </a:p>
          <a:p>
            <a:pPr marL="2286000" lvl="5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 Presenting Results And Findings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 marL="2286000"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  <p:grpSp>
        <p:nvGrpSpPr>
          <p:cNvPr id="153" name="object 3"/>
          <p:cNvGrpSpPr/>
          <p:nvPr/>
        </p:nvGrpSpPr>
        <p:grpSpPr>
          <a:xfrm>
            <a:off x="7448760" y="-186840"/>
            <a:ext cx="4743360" cy="6858000"/>
            <a:chOff x="7448760" y="-186840"/>
            <a:chExt cx="4743360" cy="6858000"/>
          </a:xfrm>
        </p:grpSpPr>
        <p:sp>
          <p:nvSpPr>
            <p:cNvPr id="154" name="object 4"/>
            <p:cNvSpPr/>
            <p:nvPr/>
          </p:nvSpPr>
          <p:spPr>
            <a:xfrm>
              <a:off x="9377280" y="-18216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object 5"/>
            <p:cNvSpPr/>
            <p:nvPr/>
          </p:nvSpPr>
          <p:spPr>
            <a:xfrm>
              <a:off x="7448760" y="35078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object 6"/>
            <p:cNvSpPr/>
            <p:nvPr/>
          </p:nvSpPr>
          <p:spPr>
            <a:xfrm>
              <a:off x="9182160" y="-18684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object 7"/>
            <p:cNvSpPr/>
            <p:nvPr/>
          </p:nvSpPr>
          <p:spPr>
            <a:xfrm>
              <a:off x="9603000" y="-18684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object 8"/>
            <p:cNvSpPr/>
            <p:nvPr/>
          </p:nvSpPr>
          <p:spPr>
            <a:xfrm>
              <a:off x="8934480" y="28609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object 9"/>
            <p:cNvSpPr/>
            <p:nvPr/>
          </p:nvSpPr>
          <p:spPr>
            <a:xfrm>
              <a:off x="9338040" y="-18684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object 10"/>
            <p:cNvSpPr/>
            <p:nvPr/>
          </p:nvSpPr>
          <p:spPr>
            <a:xfrm>
              <a:off x="10896480" y="-18684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object 11"/>
            <p:cNvSpPr/>
            <p:nvPr/>
          </p:nvSpPr>
          <p:spPr>
            <a:xfrm>
              <a:off x="10936080" y="-18684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object 12"/>
            <p:cNvSpPr/>
            <p:nvPr/>
          </p:nvSpPr>
          <p:spPr>
            <a:xfrm>
              <a:off x="10372680" y="340416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  <a:ea typeface="SimSun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  <a:ea typeface="SimSun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  <a:ea typeface="SimSun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  <a:ea typeface="SimSun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  <a:ea typeface="SimSun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  <a:ea typeface="SimSun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  <a:ea typeface="SimSun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  <a:ea typeface="SimSun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  <a:ea typeface="SimSun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  <a:ea typeface="SimSun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  <a:ea typeface="SimSun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  <a:ea typeface="SimSun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  <a:ea typeface="SimSun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  <a:ea typeface="SimSun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65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68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69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0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9800" y="180360"/>
            <a:ext cx="2356920" cy="1158480"/>
          </a:xfrm>
          <a:prstGeom prst="rect">
            <a:avLst/>
          </a:prstGeom>
          <a:noFill/>
          <a:ln w="9360">
            <a:noFill/>
          </a:ln>
        </p:spPr>
        <p:txBody>
          <a:bodyPr lIns="0" tIns="13320" rIns="0" bIns="0" anchor="ctr">
            <a:noAutofit/>
          </a:bodyPr>
          <a:lstStyle/>
          <a:p>
            <a:pPr marL="12600" algn="just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000" b="0" strike="noStrike" spc="24">
                <a:solidFill>
                  <a:srgbClr val="000000"/>
                </a:solidFill>
                <a:latin typeface="Times New Roman"/>
                <a:ea typeface="SimSun"/>
              </a:rPr>
              <a:t>A</a:t>
            </a:r>
            <a:r>
              <a:rPr lang="en-US" sz="4000" b="0" strike="noStrike" spc="-7">
                <a:solidFill>
                  <a:srgbClr val="000000"/>
                </a:solidFill>
                <a:latin typeface="Times New Roman"/>
                <a:ea typeface="SimSun"/>
              </a:rPr>
              <a:t>G</a:t>
            </a:r>
            <a:r>
              <a:rPr lang="en-US" sz="4000" b="0" strike="noStrike" spc="-35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lang="en-US" sz="4000" b="0" strike="noStrike" spc="12">
                <a:solidFill>
                  <a:srgbClr val="000000"/>
                </a:solidFill>
                <a:latin typeface="Times New Roman"/>
                <a:ea typeface="SimSun"/>
              </a:rPr>
              <a:t>N</a:t>
            </a:r>
            <a:r>
              <a:rPr lang="en-US" sz="4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DA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Num" idx="12"/>
          </p:nvPr>
        </p:nvSpPr>
        <p:spPr>
          <a:xfrm>
            <a:off x="8737560" y="6245280"/>
            <a:ext cx="284436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numCol="1" spcCol="0" anchor="t">
            <a:noAutofit/>
          </a:bodyPr>
          <a:lstStyle>
            <a:lvl1pPr marL="38160" algn="r">
              <a:lnSpc>
                <a:spcPct val="100000"/>
              </a:lnSpc>
              <a:spcBef>
                <a:spcPts val="54"/>
              </a:spcBef>
              <a:buNone/>
              <a:defRPr lang="en-US" sz="1400" b="0" strike="noStrike" spc="9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marL="38160" algn="r">
              <a:lnSpc>
                <a:spcPct val="100000"/>
              </a:lnSpc>
              <a:spcBef>
                <a:spcPts val="54"/>
              </a:spcBef>
              <a:buNone/>
            </a:pPr>
            <a:fld id="{8AB2D5BE-C6C5-4D63-8D90-265305341F46}" type="slidenum">
              <a:rPr lang="en-US" sz="1400" b="0" strike="noStrike" spc="9">
                <a:solidFill>
                  <a:srgbClr val="000000"/>
                </a:solidFill>
                <a:latin typeface="Arial"/>
                <a:ea typeface="SimSun"/>
              </a:rPr>
              <a:t>3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object 2"/>
          <p:cNvGrpSpPr/>
          <p:nvPr/>
        </p:nvGrpSpPr>
        <p:grpSpPr>
          <a:xfrm>
            <a:off x="7991640" y="2933640"/>
            <a:ext cx="2761920" cy="3257280"/>
            <a:chOff x="7991640" y="2933640"/>
            <a:chExt cx="2761920" cy="3257280"/>
          </a:xfrm>
        </p:grpSpPr>
        <p:sp>
          <p:nvSpPr>
            <p:cNvPr id="174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76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920" cy="3257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4120" y="574920"/>
            <a:ext cx="5794920" cy="1161720"/>
          </a:xfrm>
          <a:prstGeom prst="rect">
            <a:avLst/>
          </a:prstGeom>
          <a:noFill/>
          <a:ln w="9360">
            <a:noFill/>
          </a:ln>
        </p:spPr>
        <p:txBody>
          <a:bodyPr lIns="0" tIns="16560" rIns="0" bIns="0" anchor="t">
            <a:noAutofit/>
          </a:bodyPr>
          <a:lstStyle/>
          <a:p>
            <a:pPr marL="12600" algn="just">
              <a:lnSpc>
                <a:spcPct val="100000"/>
              </a:lnSpc>
              <a:spcBef>
                <a:spcPts val="130"/>
              </a:spcBef>
              <a:buNone/>
              <a:tabLst>
                <a:tab pos="2728080" algn="l"/>
              </a:tabLst>
            </a:pPr>
            <a:r>
              <a:rPr lang="en-IN" sz="4000" b="0" strike="noStrike" spc="-21">
                <a:solidFill>
                  <a:srgbClr val="000000"/>
                </a:solidFill>
                <a:latin typeface="Times New Roman"/>
                <a:ea typeface="SimSun"/>
              </a:rPr>
              <a:t>P</a:t>
            </a:r>
            <a:r>
              <a:rPr lang="en-IN" sz="4000" b="0" strike="noStrike" spc="12">
                <a:solidFill>
                  <a:srgbClr val="000000"/>
                </a:solidFill>
                <a:latin typeface="Times New Roman"/>
                <a:ea typeface="SimSun"/>
              </a:rPr>
              <a:t>ROB</a:t>
            </a:r>
            <a:r>
              <a:rPr lang="en-IN" sz="4000" b="0" strike="noStrike" spc="52">
                <a:solidFill>
                  <a:srgbClr val="000000"/>
                </a:solidFill>
                <a:latin typeface="Times New Roman"/>
                <a:ea typeface="SimSun"/>
              </a:rPr>
              <a:t>L</a:t>
            </a:r>
            <a:r>
              <a:rPr lang="en-IN" sz="4000" b="0" strike="noStrike" spc="-21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lang="en-IN" sz="4000" b="0" strike="noStrike" spc="18">
                <a:solidFill>
                  <a:srgbClr val="000000"/>
                </a:solidFill>
                <a:latin typeface="Times New Roman"/>
                <a:ea typeface="SimSun"/>
              </a:rPr>
              <a:t>M</a:t>
            </a:r>
            <a:r>
              <a:rPr lang="en-IN" sz="3600" b="0" strike="noStrike" spc="18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lang="en-IN" sz="3600" b="0" strike="noStrike" spc="9">
                <a:solidFill>
                  <a:srgbClr val="000000"/>
                </a:solidFill>
                <a:latin typeface="Times New Roman"/>
                <a:ea typeface="SimSun"/>
              </a:rPr>
              <a:t>S</a:t>
            </a:r>
            <a:r>
              <a:rPr lang="en-IN" sz="3600" b="0" strike="noStrike" spc="-372">
                <a:solidFill>
                  <a:srgbClr val="000000"/>
                </a:solidFill>
                <a:latin typeface="Times New Roman"/>
                <a:ea typeface="SimSun"/>
              </a:rPr>
              <a:t>T</a:t>
            </a:r>
            <a:r>
              <a:rPr lang="en-IN" sz="3600" b="0" strike="noStrike" spc="-375">
                <a:solidFill>
                  <a:srgbClr val="000000"/>
                </a:solidFill>
                <a:latin typeface="Times New Roman"/>
                <a:ea typeface="SimSun"/>
              </a:rPr>
              <a:t>A</a:t>
            </a:r>
            <a:r>
              <a:rPr lang="en-IN" sz="3600" b="0" strike="noStrike" spc="12">
                <a:solidFill>
                  <a:srgbClr val="000000"/>
                </a:solidFill>
                <a:latin typeface="Times New Roman"/>
                <a:ea typeface="SimSun"/>
              </a:rPr>
              <a:t>T</a:t>
            </a:r>
            <a:r>
              <a:rPr lang="en-IN" sz="3600" b="0" strike="noStrike" spc="-12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lang="en-IN" sz="3600" b="0" strike="noStrike" spc="-21">
                <a:solidFill>
                  <a:srgbClr val="000000"/>
                </a:solidFill>
                <a:latin typeface="Times New Roman"/>
                <a:ea typeface="SimSun"/>
              </a:rPr>
              <a:t>ME</a:t>
            </a:r>
            <a:r>
              <a:rPr lang="en-IN" sz="3600" b="0" strike="noStrike" spc="9">
                <a:solidFill>
                  <a:srgbClr val="000000"/>
                </a:solidFill>
                <a:latin typeface="Times New Roman"/>
                <a:ea typeface="SimSun"/>
              </a:rPr>
              <a:t>NT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3"/>
          </p:nvPr>
        </p:nvSpPr>
        <p:spPr>
          <a:xfrm>
            <a:off x="8737560" y="6245280"/>
            <a:ext cx="284436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numCol="1" spcCol="0" anchor="t">
            <a:noAutofit/>
          </a:bodyPr>
          <a:lstStyle>
            <a:lvl1pPr marL="38160" algn="r">
              <a:lnSpc>
                <a:spcPct val="100000"/>
              </a:lnSpc>
              <a:spcBef>
                <a:spcPts val="54"/>
              </a:spcBef>
              <a:buNone/>
              <a:defRPr lang="en-US" sz="1400" b="0" strike="noStrike" spc="9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marL="38160" algn="r">
              <a:lnSpc>
                <a:spcPct val="100000"/>
              </a:lnSpc>
              <a:spcBef>
                <a:spcPts val="54"/>
              </a:spcBef>
              <a:buNone/>
            </a:pPr>
            <a:fld id="{77100205-DB10-4A94-9740-A76903D524C6}" type="slidenum">
              <a:rPr lang="en-US" sz="1400" b="0" strike="noStrike" spc="9">
                <a:solidFill>
                  <a:srgbClr val="000000"/>
                </a:solidFill>
                <a:latin typeface="Arial"/>
                <a:ea typeface="SimSun"/>
              </a:rPr>
              <a:t>4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79" name="TextBox 10"/>
          <p:cNvSpPr/>
          <p:nvPr/>
        </p:nvSpPr>
        <p:spPr>
          <a:xfrm>
            <a:off x="666360" y="1845000"/>
            <a:ext cx="7976160" cy="32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object 2"/>
          <p:cNvGrpSpPr/>
          <p:nvPr/>
        </p:nvGrpSpPr>
        <p:grpSpPr>
          <a:xfrm>
            <a:off x="8658360" y="2647800"/>
            <a:ext cx="3533400" cy="3809520"/>
            <a:chOff x="8658360" y="2647800"/>
            <a:chExt cx="3533400" cy="3809520"/>
          </a:xfrm>
        </p:grpSpPr>
        <p:sp>
          <p:nvSpPr>
            <p:cNvPr id="181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8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400" cy="3809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90720" y="724680"/>
            <a:ext cx="5263200" cy="1161720"/>
          </a:xfrm>
          <a:prstGeom prst="rect">
            <a:avLst/>
          </a:prstGeom>
          <a:noFill/>
          <a:ln w="9360">
            <a:noFill/>
          </a:ln>
        </p:spPr>
        <p:txBody>
          <a:bodyPr lIns="0" tIns="16560" rIns="0" bIns="0" anchor="ctr">
            <a:noAutofit/>
          </a:bodyPr>
          <a:lstStyle/>
          <a:p>
            <a:pPr marL="12600" algn="just">
              <a:lnSpc>
                <a:spcPct val="100000"/>
              </a:lnSpc>
              <a:spcBef>
                <a:spcPts val="130"/>
              </a:spcBef>
              <a:buNone/>
              <a:tabLst>
                <a:tab pos="2642760" algn="l"/>
              </a:tabLst>
            </a:pPr>
            <a:r>
              <a:rPr lang="en-US" sz="3600" b="0" strike="noStrike" spc="4">
                <a:solidFill>
                  <a:srgbClr val="000000"/>
                </a:solidFill>
                <a:latin typeface="Times New Roman"/>
                <a:ea typeface="SimSun"/>
              </a:rPr>
              <a:t>PROJECT</a:t>
            </a:r>
            <a:r>
              <a:rPr lang="en-IN" sz="3600" b="0" strike="noStrike" spc="4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lang="en-IN" sz="3600" b="0" strike="noStrike" spc="-21">
                <a:solidFill>
                  <a:srgbClr val="000000"/>
                </a:solidFill>
                <a:latin typeface="Times New Roman"/>
                <a:ea typeface="SimSun"/>
              </a:rPr>
              <a:t>OVERVIEW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14"/>
          </p:nvPr>
        </p:nvSpPr>
        <p:spPr>
          <a:xfrm>
            <a:off x="8737560" y="6245280"/>
            <a:ext cx="284436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numCol="1" spcCol="0" anchor="t">
            <a:noAutofit/>
          </a:bodyPr>
          <a:lstStyle>
            <a:lvl1pPr marL="38160" algn="r">
              <a:lnSpc>
                <a:spcPct val="100000"/>
              </a:lnSpc>
              <a:spcBef>
                <a:spcPts val="54"/>
              </a:spcBef>
              <a:buNone/>
              <a:defRPr lang="en-US" sz="1400" b="0" strike="noStrike" spc="9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marL="38160" algn="r">
              <a:lnSpc>
                <a:spcPct val="100000"/>
              </a:lnSpc>
              <a:spcBef>
                <a:spcPts val="54"/>
              </a:spcBef>
              <a:buNone/>
            </a:pPr>
            <a:fld id="{43649B7C-D0EA-4AB3-A8EB-55AAEA86E533}" type="slidenum">
              <a:rPr lang="en-US" sz="1400" b="0" strike="noStrike" spc="9">
                <a:solidFill>
                  <a:srgbClr val="000000"/>
                </a:solidFill>
                <a:latin typeface="Arial"/>
                <a:ea typeface="SimSun"/>
              </a:rPr>
              <a:t>5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86" name="TextBox 10"/>
          <p:cNvSpPr/>
          <p:nvPr/>
        </p:nvSpPr>
        <p:spPr>
          <a:xfrm>
            <a:off x="759600" y="1617480"/>
            <a:ext cx="7674120" cy="462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Brief Description of the Project's Scope and Objectives</a:t>
            </a:r>
            <a:endParaRPr lang="en-IN" sz="28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Overview of Keylogger Detection and Prevention Strategies</a:t>
            </a:r>
            <a:endParaRPr lang="en-IN" sz="28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Importance of Developing Effective Solutions in the Cybersecurity Landscape</a:t>
            </a:r>
            <a:endParaRPr lang="en-IN" sz="28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33520" y="292680"/>
            <a:ext cx="5790960" cy="1161720"/>
          </a:xfrm>
          <a:prstGeom prst="rect">
            <a:avLst/>
          </a:prstGeom>
          <a:noFill/>
          <a:ln w="9360">
            <a:noFill/>
          </a:ln>
        </p:spPr>
        <p:txBody>
          <a:bodyPr lIns="0" tIns="16560" rIns="0" bIns="0" anchor="ctr">
            <a:noAutofit/>
          </a:bodyPr>
          <a:lstStyle/>
          <a:p>
            <a:pPr marL="12600" algn="just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0" strike="noStrike" spc="24">
                <a:solidFill>
                  <a:srgbClr val="000000"/>
                </a:solidFill>
                <a:latin typeface="Times New Roman"/>
                <a:ea typeface="SimSun"/>
              </a:rPr>
              <a:t>W</a:t>
            </a:r>
            <a:r>
              <a:rPr lang="en-US" sz="3200" b="0" strike="noStrike" spc="-21">
                <a:solidFill>
                  <a:srgbClr val="000000"/>
                </a:solidFill>
                <a:latin typeface="Times New Roman"/>
                <a:ea typeface="SimSun"/>
              </a:rPr>
              <a:t>H</a:t>
            </a:r>
            <a:r>
              <a:rPr lang="en-US" sz="3200" b="0" strike="noStrike" spc="18">
                <a:solidFill>
                  <a:srgbClr val="000000"/>
                </a:solidFill>
                <a:latin typeface="Times New Roman"/>
                <a:ea typeface="SimSun"/>
              </a:rPr>
              <a:t>O</a:t>
            </a:r>
            <a:r>
              <a:rPr lang="en-US" sz="3200" b="0" strike="noStrike" spc="-236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lang="en-US" sz="3200" b="0" strike="noStrike" spc="-12">
                <a:solidFill>
                  <a:srgbClr val="000000"/>
                </a:solidFill>
                <a:latin typeface="Times New Roman"/>
                <a:ea typeface="SimSun"/>
              </a:rPr>
              <a:t>AR</a:t>
            </a:r>
            <a:r>
              <a:rPr lang="en-US" sz="3200" b="0" strike="noStrike" spc="12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lang="en-US" sz="3200" b="0" strike="noStrike" spc="-35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lang="en-US" sz="3200" b="0" strike="noStrike" spc="-12">
                <a:solidFill>
                  <a:srgbClr val="000000"/>
                </a:solidFill>
                <a:latin typeface="Times New Roman"/>
                <a:ea typeface="SimSun"/>
              </a:rPr>
              <a:t>T</a:t>
            </a:r>
            <a:r>
              <a:rPr lang="en-US" sz="3200" b="0" strike="noStrike" spc="-15">
                <a:solidFill>
                  <a:srgbClr val="000000"/>
                </a:solidFill>
                <a:latin typeface="Times New Roman"/>
                <a:ea typeface="SimSun"/>
              </a:rPr>
              <a:t>H</a:t>
            </a:r>
            <a:r>
              <a:rPr lang="en-US" sz="3200" b="0" strike="noStrike" spc="12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lang="en-US" sz="3200" b="0" strike="noStrike" spc="-35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lang="en-US" sz="3200" b="0" strike="noStrike" spc="-21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lang="en-US" sz="3200" b="0" strike="noStrike" spc="29">
                <a:solidFill>
                  <a:srgbClr val="000000"/>
                </a:solidFill>
                <a:latin typeface="Times New Roman"/>
                <a:ea typeface="SimSun"/>
              </a:rPr>
              <a:t>N</a:t>
            </a:r>
            <a:r>
              <a:rPr lang="en-US" sz="3200" b="0" strike="noStrike" spc="12">
                <a:solidFill>
                  <a:srgbClr val="000000"/>
                </a:solidFill>
                <a:latin typeface="Times New Roman"/>
                <a:ea typeface="SimSun"/>
              </a:rPr>
              <a:t>D</a:t>
            </a:r>
            <a:r>
              <a:rPr lang="en-US" sz="3200" b="0" strike="noStrike" spc="-46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U</a:t>
            </a:r>
            <a:r>
              <a:rPr lang="en-US" sz="3200" b="0" strike="noStrike" spc="9">
                <a:solidFill>
                  <a:srgbClr val="000000"/>
                </a:solidFill>
                <a:latin typeface="Times New Roman"/>
                <a:ea typeface="SimSun"/>
              </a:rPr>
              <a:t>S</a:t>
            </a:r>
            <a:r>
              <a:rPr lang="en-US" sz="3200" b="0" strike="noStrike" spc="-26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lang="en-US" sz="3200" b="0" strike="noStrike" spc="-12">
                <a:solidFill>
                  <a:srgbClr val="000000"/>
                </a:solidFill>
                <a:latin typeface="Times New Roman"/>
                <a:ea typeface="SimSun"/>
              </a:rPr>
              <a:t>R</a:t>
            </a:r>
            <a:r>
              <a:rPr lang="en-US" sz="3200" b="0" strike="noStrike" spc="4">
                <a:solidFill>
                  <a:srgbClr val="000000"/>
                </a:solidFill>
                <a:latin typeface="Times New Roman"/>
                <a:ea typeface="SimSun"/>
              </a:rPr>
              <a:t>S?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2"/>
          <p:cNvSpPr>
            <a:spLocks noGrp="1"/>
          </p:cNvSpPr>
          <p:nvPr>
            <p:ph type="sldNum" idx="15"/>
          </p:nvPr>
        </p:nvSpPr>
        <p:spPr>
          <a:xfrm>
            <a:off x="8737560" y="6245280"/>
            <a:ext cx="284436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numCol="1" spcCol="0" anchor="t">
            <a:noAutofit/>
          </a:bodyPr>
          <a:lstStyle>
            <a:lvl1pPr marL="38160" algn="r">
              <a:lnSpc>
                <a:spcPct val="100000"/>
              </a:lnSpc>
              <a:spcBef>
                <a:spcPts val="54"/>
              </a:spcBef>
              <a:buNone/>
              <a:defRPr lang="en-US" sz="1400" b="0" strike="noStrike" spc="9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marL="38160" algn="r">
              <a:lnSpc>
                <a:spcPct val="100000"/>
              </a:lnSpc>
              <a:spcBef>
                <a:spcPts val="54"/>
              </a:spcBef>
              <a:buNone/>
            </a:pPr>
            <a:fld id="{FF7984CF-55D4-44B0-A10D-1783A209A6C4}" type="slidenum">
              <a:rPr lang="en-US" sz="1400" b="0" strike="noStrike" spc="9">
                <a:solidFill>
                  <a:srgbClr val="000000"/>
                </a:solidFill>
                <a:latin typeface="Arial"/>
                <a:ea typeface="SimSun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90" name="TextBox 8"/>
          <p:cNvSpPr/>
          <p:nvPr/>
        </p:nvSpPr>
        <p:spPr>
          <a:xfrm>
            <a:off x="344160" y="1905120"/>
            <a:ext cx="895212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Identification of Potential End Users: Individuals, Businesses, Organizations</a:t>
            </a:r>
            <a:endParaRPr lang="en-IN" sz="28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Understanding Their Needs and Concerns Regarding Keylogger Protection</a:t>
            </a:r>
            <a:endParaRPr lang="en-IN" sz="28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Tailoring Solutions to Meet the Requirements of Various User Groups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131560" cy="1145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Value proposition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Box 3"/>
          <p:cNvSpPr/>
          <p:nvPr/>
        </p:nvSpPr>
        <p:spPr>
          <a:xfrm>
            <a:off x="152280" y="992520"/>
            <a:ext cx="9295920" cy="556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. </a:t>
            </a:r>
            <a:r>
              <a:rPr lang="en-US" sz="2000" b="1" u="sng" strike="noStrike" spc="-1">
                <a:solidFill>
                  <a:srgbClr val="000000"/>
                </a:solidFill>
                <a:uFillTx/>
                <a:latin typeface="Times New Roman"/>
                <a:ea typeface="Arial"/>
              </a:rPr>
              <a:t>Enhanced Security Awareness</a:t>
            </a: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  <a:ea typeface="Arial"/>
              </a:rPr>
              <a:t>:</a:t>
            </a:r>
            <a:endParaRPr lang="en-IN" sz="18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Understanding Threats: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Educate users and  organizations about the potential risks       posed by keyloggers.</a:t>
            </a:r>
            <a:endParaRPr lang="en-IN" sz="16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Proactive Measures: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Equip  stakeholders with  knowledge to  detect and  prevent keylogging attacks.</a:t>
            </a:r>
            <a:endParaRPr lang="en-IN" sz="16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2. </a:t>
            </a: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  <a:ea typeface="Arial"/>
              </a:rPr>
              <a:t>Comprehensive Protection Strategies:</a:t>
            </a:r>
            <a:endParaRPr lang="en-IN" sz="18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Safeguarding Sensitive Information: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Highlight  methods to protect  personal and organizational data from keylogging threats.</a:t>
            </a:r>
            <a:endParaRPr lang="en-IN" sz="16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Advanced Detection Tools: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Introduce state-of-the-art   tools and  techniques to identify keyloggers on various devices.</a:t>
            </a:r>
            <a:endParaRPr lang="en-IN" sz="16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Robust Countermeasures: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Provide effective solutions to mitigate the impact of keylogging, including software updates, antivirus solutions, and behavioral monitoring.</a:t>
            </a:r>
            <a:endParaRPr lang="en-IN" sz="16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3. </a:t>
            </a: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  <a:ea typeface="Arial"/>
              </a:rPr>
              <a:t>Data Privacy Assurance:</a:t>
            </a:r>
            <a:endParaRPr lang="en-IN" sz="18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Compliance with Regulations: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Ensure adherence to data protection regulations and standards to avoid legal and financial repercussions.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  <a:ea typeface="SimSun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  <a:ea typeface="SimSun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  <a:ea typeface="SimSun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  <a:ea typeface="SimSun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  <a:ea typeface="SimSun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  <a:ea typeface="SimSun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  <a:ea typeface="SimSun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  <a:ea typeface="SimSun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  <a:ea typeface="SimSun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  <a:ea typeface="SimSun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  <a:ea typeface="SimSun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  <a:ea typeface="SimSun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  <a:ea typeface="SimSun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  <a:ea typeface="SimSun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94" name="object 3"/>
          <p:cNvSpPr/>
          <p:nvPr/>
        </p:nvSpPr>
        <p:spPr>
          <a:xfrm>
            <a:off x="8289720" y="485928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7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720" cy="3419280"/>
          </a:xfrm>
          <a:prstGeom prst="rect">
            <a:avLst/>
          </a:prstGeom>
          <a:ln w="0"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9800" y="338040"/>
            <a:ext cx="7542720" cy="1311480"/>
          </a:xfrm>
          <a:prstGeom prst="rect">
            <a:avLst/>
          </a:prstGeom>
          <a:noFill/>
          <a:ln w="9360">
            <a:noFill/>
          </a:ln>
        </p:spPr>
        <p:txBody>
          <a:bodyPr lIns="0" tIns="16560" rIns="0" bIns="0" anchor="ctr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0" strike="noStrike" spc="12">
                <a:solidFill>
                  <a:srgbClr val="000000"/>
                </a:solidFill>
                <a:latin typeface="Arial"/>
                <a:ea typeface="SimSun"/>
              </a:rPr>
              <a:t>THE</a:t>
            </a:r>
            <a:r>
              <a:rPr lang="en-US" sz="4250" b="0" strike="noStrike" spc="18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lang="en-US" sz="4250" b="0" strike="noStrike" spc="9">
                <a:solidFill>
                  <a:srgbClr val="000000"/>
                </a:solidFill>
                <a:latin typeface="Arial"/>
                <a:ea typeface="SimSun"/>
              </a:rPr>
              <a:t>WOW</a:t>
            </a:r>
            <a:r>
              <a:rPr lang="en-US" sz="4250" b="0" strike="noStrike" spc="83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lang="en-US" sz="4250" b="0" strike="noStrike" spc="9">
                <a:solidFill>
                  <a:srgbClr val="000000"/>
                </a:solidFill>
                <a:latin typeface="Arial"/>
                <a:ea typeface="SimSun"/>
              </a:rPr>
              <a:t>IN</a:t>
            </a:r>
            <a:r>
              <a:rPr lang="en-US" sz="4250" b="0" strike="noStrike" spc="-7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lang="en-US" sz="4250" b="0" strike="noStrike" spc="12">
                <a:solidFill>
                  <a:srgbClr val="000000"/>
                </a:solidFill>
                <a:latin typeface="Arial"/>
                <a:ea typeface="SimSun"/>
              </a:rPr>
              <a:t>YOUR</a:t>
            </a:r>
            <a:r>
              <a:rPr lang="en-US" sz="4250" b="0" strike="noStrike" spc="-12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lang="en-US" sz="4250" b="0" strike="noStrike" spc="18">
                <a:solidFill>
                  <a:srgbClr val="000000"/>
                </a:solidFill>
                <a:latin typeface="Arial"/>
                <a:ea typeface="SimSun"/>
              </a:rPr>
              <a:t>SOLUTION</a:t>
            </a:r>
            <a:endParaRPr lang="en-US" sz="42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8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9B1B12CB-D4E5-4021-A1B4-EDC6D9A086BF}" type="slidenum">
              <a:rPr lang="en-US" sz="1100" b="0" strike="noStrike" spc="9">
                <a:solidFill>
                  <a:srgbClr val="2D936B"/>
                </a:solidFill>
                <a:latin typeface="Trebuchet MS"/>
                <a:ea typeface="SimSun"/>
              </a:rPr>
              <a:t>8</a:t>
            </a:fld>
            <a:endParaRPr lang="en-IN" sz="1100" b="0" strike="noStrike" spc="-1">
              <a:latin typeface="Arial"/>
            </a:endParaRPr>
          </a:p>
        </p:txBody>
      </p:sp>
      <p:pic>
        <p:nvPicPr>
          <p:cNvPr id="200" name="Picture 9"/>
          <p:cNvPicPr/>
          <p:nvPr/>
        </p:nvPicPr>
        <p:blipFill>
          <a:blip r:embed="rId3"/>
          <a:stretch/>
        </p:blipFill>
        <p:spPr>
          <a:xfrm>
            <a:off x="2769120" y="1539360"/>
            <a:ext cx="6348600" cy="377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12">
                <a:solidFill>
                  <a:srgbClr val="000000"/>
                </a:solidFill>
                <a:latin typeface="Times New Roman"/>
                <a:ea typeface="SimSun"/>
              </a:rPr>
              <a:t>M</a:t>
            </a: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SimSun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imes New Roman"/>
                <a:ea typeface="SimSun"/>
              </a:rPr>
              <a:t>D</a:t>
            </a:r>
            <a:r>
              <a:rPr lang="en-US" sz="3600" b="1" strike="noStrike" spc="-35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lang="en-US" sz="3600" b="1" strike="noStrike" spc="-32">
                <a:solidFill>
                  <a:srgbClr val="000000"/>
                </a:solidFill>
                <a:latin typeface="Times New Roman"/>
                <a:ea typeface="SimSun"/>
              </a:rPr>
              <a:t>LL</a:t>
            </a:r>
            <a:r>
              <a:rPr lang="en-US" sz="3600" b="1" strike="noStrike" spc="-7">
                <a:solidFill>
                  <a:srgbClr val="000000"/>
                </a:solidFill>
                <a:latin typeface="Times New Roman"/>
                <a:ea typeface="SimSun"/>
              </a:rPr>
              <a:t>I</a:t>
            </a:r>
            <a:r>
              <a:rPr lang="en-US" sz="3600" b="1" strike="noStrike" spc="29">
                <a:solidFill>
                  <a:srgbClr val="000000"/>
                </a:solidFill>
                <a:latin typeface="Times New Roman"/>
                <a:ea typeface="SimSun"/>
              </a:rPr>
              <a:t>N</a:t>
            </a:r>
            <a:r>
              <a:rPr lang="en-US" sz="3600" b="1" strike="noStrike" spc="4">
                <a:solidFill>
                  <a:srgbClr val="000000"/>
                </a:solidFill>
                <a:latin typeface="Times New Roman"/>
                <a:ea typeface="SimSun"/>
              </a:rPr>
              <a:t>G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 Box 2"/>
          <p:cNvSpPr/>
          <p:nvPr/>
        </p:nvSpPr>
        <p:spPr>
          <a:xfrm>
            <a:off x="609480" y="965880"/>
            <a:ext cx="10339920" cy="539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  <a:ea typeface="SimSun"/>
              </a:rPr>
              <a:t>Components of Keylogger Models:</a:t>
            </a:r>
            <a:endParaRPr lang="en-IN" sz="2800" b="0" strike="noStrike" spc="-1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1" u="sng" strike="noStrike" spc="-46">
                <a:solidFill>
                  <a:srgbClr val="000000"/>
                </a:solidFill>
                <a:uFillTx/>
                <a:latin typeface="Times New Roman"/>
                <a:ea typeface="Arial"/>
              </a:rPr>
              <a:t>Data Capture Mechanisms</a:t>
            </a:r>
            <a:r>
              <a:rPr lang="en-US" sz="2000" b="0" strike="noStrike" spc="-46">
                <a:solidFill>
                  <a:srgbClr val="000000"/>
                </a:solidFill>
                <a:latin typeface="Times New Roman"/>
                <a:ea typeface="Arial"/>
              </a:rPr>
              <a:t>: How keystrokes are captured.</a:t>
            </a:r>
            <a:endParaRPr lang="en-IN" sz="2000" b="0" strike="noStrike" spc="-1">
              <a:latin typeface="Arial"/>
            </a:endParaRPr>
          </a:p>
          <a:p>
            <a:pPr marL="800280" lvl="1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46">
                <a:solidFill>
                  <a:srgbClr val="000000"/>
                </a:solidFill>
                <a:latin typeface="Times New Roman"/>
                <a:ea typeface="Arial"/>
              </a:rPr>
              <a:t>Polling</a:t>
            </a:r>
            <a:r>
              <a:rPr lang="en-US" sz="2000" b="0" strike="noStrike" spc="-46">
                <a:solidFill>
                  <a:srgbClr val="000000"/>
                </a:solidFill>
                <a:latin typeface="Times New Roman"/>
                <a:ea typeface="Arial"/>
              </a:rPr>
              <a:t>: Regularly checking keyboard buffer.</a:t>
            </a:r>
            <a:endParaRPr lang="en-IN" sz="2000" b="0" strike="noStrike" spc="-1">
              <a:latin typeface="Arial"/>
            </a:endParaRPr>
          </a:p>
          <a:p>
            <a:pPr marL="800280" lvl="1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46">
                <a:solidFill>
                  <a:srgbClr val="000000"/>
                </a:solidFill>
                <a:latin typeface="Times New Roman"/>
                <a:ea typeface="Arial"/>
              </a:rPr>
              <a:t>Hooking</a:t>
            </a:r>
            <a:r>
              <a:rPr lang="en-US" sz="2000" b="0" strike="noStrike" spc="-46">
                <a:solidFill>
                  <a:srgbClr val="000000"/>
                </a:solidFill>
                <a:latin typeface="Times New Roman"/>
                <a:ea typeface="Arial"/>
              </a:rPr>
              <a:t>: Intercepting keystrokes via system hooks.</a:t>
            </a:r>
            <a:endParaRPr lang="en-IN" sz="2000" b="0" strike="noStrike" spc="-1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1" u="sng" strike="noStrike" spc="-46">
                <a:solidFill>
                  <a:srgbClr val="000000"/>
                </a:solidFill>
                <a:uFillTx/>
                <a:latin typeface="Times New Roman"/>
                <a:ea typeface="Arial"/>
              </a:rPr>
              <a:t>Data Storage and Transmission</a:t>
            </a:r>
            <a:r>
              <a:rPr lang="en-US" sz="2000" b="0" strike="noStrike" spc="-46">
                <a:solidFill>
                  <a:srgbClr val="000000"/>
                </a:solidFill>
                <a:latin typeface="Times New Roman"/>
                <a:ea typeface="Arial"/>
              </a:rPr>
              <a:t>: Methods for storing and sending captured data.</a:t>
            </a:r>
            <a:endParaRPr lang="en-IN" sz="2000" b="0" strike="noStrike" spc="-1">
              <a:latin typeface="Arial"/>
            </a:endParaRPr>
          </a:p>
          <a:p>
            <a:pPr marL="800280" lvl="1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46">
                <a:solidFill>
                  <a:srgbClr val="000000"/>
                </a:solidFill>
                <a:latin typeface="Times New Roman"/>
                <a:ea typeface="Arial"/>
              </a:rPr>
              <a:t>Local Storage</a:t>
            </a:r>
            <a:r>
              <a:rPr lang="en-US" sz="2000" b="0" strike="noStrike" spc="-46">
                <a:solidFill>
                  <a:srgbClr val="000000"/>
                </a:solidFill>
                <a:latin typeface="Times New Roman"/>
                <a:ea typeface="Arial"/>
              </a:rPr>
              <a:t>: Data saved on the device.</a:t>
            </a:r>
            <a:endParaRPr lang="en-IN" sz="2000" b="0" strike="noStrike" spc="-1">
              <a:latin typeface="Arial"/>
            </a:endParaRPr>
          </a:p>
          <a:p>
            <a:pPr marL="800280" lvl="1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46">
                <a:solidFill>
                  <a:srgbClr val="000000"/>
                </a:solidFill>
                <a:latin typeface="Times New Roman"/>
                <a:ea typeface="Arial"/>
              </a:rPr>
              <a:t>Remote Transmission</a:t>
            </a:r>
            <a:r>
              <a:rPr lang="en-US" sz="2000" b="0" strike="noStrike" spc="-46">
                <a:solidFill>
                  <a:srgbClr val="000000"/>
                </a:solidFill>
                <a:latin typeface="Times New Roman"/>
                <a:ea typeface="Arial"/>
              </a:rPr>
              <a:t>: Data sent to a remote server.</a:t>
            </a:r>
            <a:endParaRPr lang="en-IN" sz="2000" b="0" strike="noStrike" spc="-1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1" u="sng" strike="noStrike" spc="-46">
                <a:solidFill>
                  <a:srgbClr val="000000"/>
                </a:solidFill>
                <a:uFillTx/>
                <a:latin typeface="Times New Roman"/>
                <a:ea typeface="Arial"/>
              </a:rPr>
              <a:t>Evasion Techniques</a:t>
            </a:r>
            <a:r>
              <a:rPr lang="en-US" sz="2000" b="0" strike="noStrike" spc="-46">
                <a:solidFill>
                  <a:srgbClr val="000000"/>
                </a:solidFill>
                <a:latin typeface="Times New Roman"/>
                <a:ea typeface="Arial"/>
              </a:rPr>
              <a:t>: Methods to avoid detection.</a:t>
            </a:r>
            <a:endParaRPr lang="en-IN" sz="2000" b="0" strike="noStrike" spc="-1">
              <a:latin typeface="Arial"/>
            </a:endParaRPr>
          </a:p>
          <a:p>
            <a:pPr marL="800280" lvl="1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46">
                <a:solidFill>
                  <a:srgbClr val="000000"/>
                </a:solidFill>
                <a:latin typeface="Times New Roman"/>
                <a:ea typeface="Arial"/>
              </a:rPr>
              <a:t>Rootkit Integration</a:t>
            </a:r>
            <a:r>
              <a:rPr lang="en-US" sz="2000" b="0" strike="noStrike" spc="-46">
                <a:solidFill>
                  <a:srgbClr val="000000"/>
                </a:solidFill>
                <a:latin typeface="Times New Roman"/>
                <a:ea typeface="Arial"/>
              </a:rPr>
              <a:t>: Embedding within the OS.</a:t>
            </a:r>
            <a:endParaRPr lang="en-IN" sz="2000" b="0" strike="noStrike" spc="-1">
              <a:latin typeface="Arial"/>
            </a:endParaRPr>
          </a:p>
          <a:p>
            <a:pPr marL="800280" lvl="1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46">
                <a:solidFill>
                  <a:srgbClr val="000000"/>
                </a:solidFill>
                <a:latin typeface="Times New Roman"/>
                <a:ea typeface="Arial"/>
              </a:rPr>
              <a:t>Obfuscation</a:t>
            </a:r>
            <a:r>
              <a:rPr lang="en-US" sz="2000" b="0" strike="noStrike" spc="-46">
                <a:solidFill>
                  <a:srgbClr val="000000"/>
                </a:solidFill>
                <a:latin typeface="Times New Roman"/>
                <a:ea typeface="Arial"/>
              </a:rPr>
              <a:t>: Hiding code to avoid detection by anti-malware.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630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Arial,Sans-Serif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SAI THARUN KAMARTHY</vt:lpstr>
      <vt:lpstr>     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MODELLING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 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subject/>
  <dc:creator>Pavithra Saidala</dc:creator>
  <dc:description/>
  <cp:lastModifiedBy>sai tharun k</cp:lastModifiedBy>
  <cp:revision>4</cp:revision>
  <dcterms:created xsi:type="dcterms:W3CDTF">2024-06-02T18:48:00Z</dcterms:created>
  <dcterms:modified xsi:type="dcterms:W3CDTF">2024-06-22T02:12:28Z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ICV">
    <vt:lpwstr>17d53d94e0ab4443a496a77ffd75616a</vt:lpwstr>
  </property>
  <property fmtid="{D5CDD505-2E9C-101B-9397-08002B2CF9AE}" pid="4" name="KSOProductBuildVer">
    <vt:lpwstr>1033-12.2.0.16909</vt:lpwstr>
  </property>
  <property fmtid="{D5CDD505-2E9C-101B-9397-08002B2CF9AE}" pid="5" name="LastSaved">
    <vt:filetime>2024-06-03T11:00:00Z</vt:filetime>
  </property>
</Properties>
</file>