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7" r:id="rId3"/>
    <p:sldId id="273" r:id="rId4"/>
    <p:sldId id="274" r:id="rId5"/>
    <p:sldId id="256" r:id="rId6"/>
    <p:sldId id="270" r:id="rId7"/>
    <p:sldId id="259" r:id="rId8"/>
    <p:sldId id="261" r:id="rId9"/>
    <p:sldId id="263" r:id="rId10"/>
    <p:sldId id="264" r:id="rId11"/>
    <p:sldId id="265" r:id="rId12"/>
    <p:sldId id="271" r:id="rId13"/>
    <p:sldId id="266" r:id="rId14"/>
    <p:sldId id="267" r:id="rId15"/>
    <p:sldId id="262" r:id="rId16"/>
    <p:sldId id="268" r:id="rId17"/>
    <p:sldId id="269" r:id="rId18"/>
  </p:sldIdLst>
  <p:sldSz cx="91440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87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748242"/>
            <a:ext cx="68580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401359"/>
            <a:ext cx="68580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AAF5-D31E-4115-B4FF-E9D4D8B26631}" type="datetimeFigureOut">
              <a:rPr lang="en-US" smtClean="0"/>
              <a:t>09-Feb-17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1EE3-CE61-48F9-BAA7-C8479D284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52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AAF5-D31E-4115-B4FF-E9D4D8B26631}" type="datetimeFigureOut">
              <a:rPr lang="en-US" smtClean="0"/>
              <a:t>09-Feb-17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1EE3-CE61-48F9-BAA7-C8479D284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28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43417"/>
            <a:ext cx="1971675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43417"/>
            <a:ext cx="5800725" cy="387455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AAF5-D31E-4115-B4FF-E9D4D8B26631}" type="datetimeFigureOut">
              <a:rPr lang="en-US" smtClean="0"/>
              <a:t>09-Feb-17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1EE3-CE61-48F9-BAA7-C8479D284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70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AAF5-D31E-4115-B4FF-E9D4D8B26631}" type="datetimeFigureOut">
              <a:rPr lang="en-US" smtClean="0"/>
              <a:t>09-Feb-17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1EE3-CE61-48F9-BAA7-C8479D284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88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139826"/>
            <a:ext cx="788670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059642"/>
            <a:ext cx="788670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AAF5-D31E-4115-B4FF-E9D4D8B26631}" type="datetimeFigureOut">
              <a:rPr lang="en-US" smtClean="0"/>
              <a:t>09-Feb-17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1EE3-CE61-48F9-BAA7-C8479D284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75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17083"/>
            <a:ext cx="3886200" cy="29008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17083"/>
            <a:ext cx="3886200" cy="29008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AAF5-D31E-4115-B4FF-E9D4D8B26631}" type="datetimeFigureOut">
              <a:rPr lang="en-US" smtClean="0"/>
              <a:t>09-Feb-17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1EE3-CE61-48F9-BAA7-C8479D284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57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43417"/>
            <a:ext cx="788670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20775"/>
            <a:ext cx="3868340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670050"/>
            <a:ext cx="3868340" cy="2456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20775"/>
            <a:ext cx="3887391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670050"/>
            <a:ext cx="3887391" cy="2456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AAF5-D31E-4115-B4FF-E9D4D8B26631}" type="datetimeFigureOut">
              <a:rPr lang="en-US" smtClean="0"/>
              <a:t>09-Feb-17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1EE3-CE61-48F9-BAA7-C8479D284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26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AAF5-D31E-4115-B4FF-E9D4D8B26631}" type="datetimeFigureOut">
              <a:rPr lang="en-US" smtClean="0"/>
              <a:t>09-Feb-17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1EE3-CE61-48F9-BAA7-C8479D284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01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AAF5-D31E-4115-B4FF-E9D4D8B26631}" type="datetimeFigureOut">
              <a:rPr lang="en-US" smtClean="0"/>
              <a:t>09-Feb-17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1EE3-CE61-48F9-BAA7-C8479D284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96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800"/>
            <a:ext cx="2949178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658284"/>
            <a:ext cx="4629150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371600"/>
            <a:ext cx="2949178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AAF5-D31E-4115-B4FF-E9D4D8B26631}" type="datetimeFigureOut">
              <a:rPr lang="en-US" smtClean="0"/>
              <a:t>09-Feb-17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1EE3-CE61-48F9-BAA7-C8479D284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593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800"/>
            <a:ext cx="2949178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658284"/>
            <a:ext cx="4629150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371600"/>
            <a:ext cx="2949178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AAF5-D31E-4115-B4FF-E9D4D8B26631}" type="datetimeFigureOut">
              <a:rPr lang="en-US" smtClean="0"/>
              <a:t>09-Feb-17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1EE3-CE61-48F9-BAA7-C8479D284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72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43417"/>
            <a:ext cx="788670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7083"/>
            <a:ext cx="788670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237567"/>
            <a:ext cx="2057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1AAF5-D31E-4115-B4FF-E9D4D8B26631}" type="datetimeFigureOut">
              <a:rPr lang="en-US" smtClean="0"/>
              <a:t>09-Feb-17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237567"/>
            <a:ext cx="30861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237567"/>
            <a:ext cx="2057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81EE3-CE61-48F9-BAA7-C8479D284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144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260" y="870175"/>
            <a:ext cx="5255480" cy="28316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91635" y="3324809"/>
            <a:ext cx="1979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  <a:latin typeface="Comic Sans MS" panose="030F0702030302020204" pitchFamily="66" charset="0"/>
              </a:rPr>
              <a:t>Pre-elimination threshold (1 case per 1000 per year)</a:t>
            </a:r>
          </a:p>
        </p:txBody>
      </p:sp>
      <p:cxnSp>
        <p:nvCxnSpPr>
          <p:cNvPr id="4" name="Straight Arrow Connector 3"/>
          <p:cNvCxnSpPr>
            <a:cxnSpLocks/>
            <a:stCxn id="3" idx="1"/>
          </p:cNvCxnSpPr>
          <p:nvPr/>
        </p:nvCxnSpPr>
        <p:spPr>
          <a:xfrm flipH="1">
            <a:off x="4316378" y="3509475"/>
            <a:ext cx="775257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910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82840"/>
          <a:stretch/>
        </p:blipFill>
        <p:spPr>
          <a:xfrm>
            <a:off x="1117197" y="1187449"/>
            <a:ext cx="6535592" cy="3314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83480" y="1060578"/>
            <a:ext cx="135359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Download Tab</a:t>
            </a:r>
          </a:p>
        </p:txBody>
      </p:sp>
      <p:cxnSp>
        <p:nvCxnSpPr>
          <p:cNvPr id="4" name="Straight Arrow Connector 3"/>
          <p:cNvCxnSpPr>
            <a:cxnSpLocks/>
          </p:cNvCxnSpPr>
          <p:nvPr/>
        </p:nvCxnSpPr>
        <p:spPr>
          <a:xfrm flipH="1">
            <a:off x="4396106" y="1187449"/>
            <a:ext cx="587374" cy="731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584960" y="1829445"/>
            <a:ext cx="135359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Download Buttons</a:t>
            </a:r>
          </a:p>
        </p:txBody>
      </p:sp>
      <p:cxnSp>
        <p:nvCxnSpPr>
          <p:cNvPr id="7" name="Straight Arrow Connector 6"/>
          <p:cNvCxnSpPr>
            <a:cxnSpLocks/>
            <a:stCxn id="6" idx="0"/>
          </p:cNvCxnSpPr>
          <p:nvPr/>
        </p:nvCxnSpPr>
        <p:spPr>
          <a:xfrm flipH="1" flipV="1">
            <a:off x="1637666" y="1480820"/>
            <a:ext cx="624090" cy="3486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  <a:stCxn id="6" idx="0"/>
          </p:cNvCxnSpPr>
          <p:nvPr/>
        </p:nvCxnSpPr>
        <p:spPr>
          <a:xfrm flipV="1">
            <a:off x="2261756" y="1480820"/>
            <a:ext cx="520469" cy="3486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743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063" y="690563"/>
            <a:ext cx="1879122" cy="213391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04080" y="1575445"/>
            <a:ext cx="2443480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Double click one of these files depending on your computer version.</a:t>
            </a:r>
          </a:p>
          <a:p>
            <a:r>
              <a:rPr lang="en-US" sz="1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*It will not work if the wrong version is executed. Then you’ll need to restart your PC to make it work again!!   </a:t>
            </a:r>
          </a:p>
        </p:txBody>
      </p:sp>
      <p:cxnSp>
        <p:nvCxnSpPr>
          <p:cNvPr id="4" name="Straight Arrow Connector 3"/>
          <p:cNvCxnSpPr>
            <a:cxnSpLocks/>
            <a:stCxn id="3" idx="1"/>
          </p:cNvCxnSpPr>
          <p:nvPr/>
        </p:nvCxnSpPr>
        <p:spPr>
          <a:xfrm flipH="1">
            <a:off x="3926840" y="2083277"/>
            <a:ext cx="777240" cy="1620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  <a:stCxn id="3" idx="1"/>
          </p:cNvCxnSpPr>
          <p:nvPr/>
        </p:nvCxnSpPr>
        <p:spPr>
          <a:xfrm flipH="1">
            <a:off x="3926840" y="2083277"/>
            <a:ext cx="77724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596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49023"/>
          <a:stretch/>
        </p:blipFill>
        <p:spPr>
          <a:xfrm>
            <a:off x="1304925" y="280988"/>
            <a:ext cx="6534150" cy="204420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24218" y="2237296"/>
            <a:ext cx="244348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Double click this “run.vbs” file will open up the application.</a:t>
            </a:r>
          </a:p>
        </p:txBody>
      </p:sp>
      <p:cxnSp>
        <p:nvCxnSpPr>
          <p:cNvPr id="4" name="Straight Arrow Connector 3"/>
          <p:cNvCxnSpPr>
            <a:cxnSpLocks/>
            <a:stCxn id="3" idx="1"/>
          </p:cNvCxnSpPr>
          <p:nvPr/>
        </p:nvCxnSpPr>
        <p:spPr>
          <a:xfrm flipH="1" flipV="1">
            <a:off x="2019663" y="1792515"/>
            <a:ext cx="1604555" cy="6448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002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69487" b="53761"/>
          <a:stretch/>
        </p:blipFill>
        <p:spPr>
          <a:xfrm>
            <a:off x="1331527" y="227738"/>
            <a:ext cx="3995652" cy="3405956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2444376" y="2904565"/>
            <a:ext cx="1757083" cy="29284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265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08" y="1401016"/>
            <a:ext cx="5145181" cy="1417896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2235200" y="2181412"/>
            <a:ext cx="3089835" cy="29284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67623" r="58947" b="24535"/>
          <a:stretch/>
        </p:blipFill>
        <p:spPr>
          <a:xfrm>
            <a:off x="6705134" y="2097741"/>
            <a:ext cx="1735723" cy="376518"/>
          </a:xfrm>
          <a:prstGeom prst="rect">
            <a:avLst/>
          </a:prstGeom>
        </p:spPr>
      </p:pic>
      <p:cxnSp>
        <p:nvCxnSpPr>
          <p:cNvPr id="5" name="Straight Arrow Connector 4"/>
          <p:cNvCxnSpPr>
            <a:cxnSpLocks/>
            <a:stCxn id="3" idx="6"/>
            <a:endCxn id="4" idx="1"/>
          </p:cNvCxnSpPr>
          <p:nvPr/>
        </p:nvCxnSpPr>
        <p:spPr>
          <a:xfrm flipV="1">
            <a:off x="5325035" y="2286000"/>
            <a:ext cx="1380099" cy="418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585312" y="1974630"/>
            <a:ext cx="103930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Run this file</a:t>
            </a:r>
          </a:p>
        </p:txBody>
      </p:sp>
    </p:spTree>
    <p:extLst>
      <p:ext uri="{BB962C8B-B14F-4D97-AF65-F5344CB8AC3E}">
        <p14:creationId xmlns:p14="http://schemas.microsoft.com/office/powerpoint/2010/main" val="1454005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-1" b="37746"/>
          <a:stretch/>
        </p:blipFill>
        <p:spPr>
          <a:xfrm>
            <a:off x="2005792" y="654629"/>
            <a:ext cx="5143500" cy="21347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25854" y="2524940"/>
            <a:ext cx="150802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  <a:latin typeface="Comic Sans MS" panose="030F0702030302020204" pitchFamily="66" charset="0"/>
              </a:rPr>
              <a:t>Imported cases sliders</a:t>
            </a:r>
          </a:p>
        </p:txBody>
      </p:sp>
      <p:cxnSp>
        <p:nvCxnSpPr>
          <p:cNvPr id="4" name="Straight Arrow Connector 3"/>
          <p:cNvCxnSpPr>
            <a:cxnSpLocks/>
            <a:stCxn id="3" idx="0"/>
          </p:cNvCxnSpPr>
          <p:nvPr/>
        </p:nvCxnSpPr>
        <p:spPr>
          <a:xfrm flipH="1" flipV="1">
            <a:off x="4974421" y="2049652"/>
            <a:ext cx="5446" cy="4752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673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7" y="1333673"/>
            <a:ext cx="8476342" cy="13473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57485" y="1703131"/>
            <a:ext cx="182282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1. Click on this tab</a:t>
            </a:r>
          </a:p>
        </p:txBody>
      </p:sp>
      <p:cxnSp>
        <p:nvCxnSpPr>
          <p:cNvPr id="4" name="Straight Arrow Connector 3"/>
          <p:cNvCxnSpPr>
            <a:cxnSpLocks/>
          </p:cNvCxnSpPr>
          <p:nvPr/>
        </p:nvCxnSpPr>
        <p:spPr>
          <a:xfrm flipV="1">
            <a:off x="5413829" y="1524000"/>
            <a:ext cx="566057" cy="1791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8682" y="2164302"/>
            <a:ext cx="199315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2. Click Browse</a:t>
            </a:r>
          </a:p>
        </p:txBody>
      </p:sp>
      <p:cxnSp>
        <p:nvCxnSpPr>
          <p:cNvPr id="12" name="Straight Arrow Connector 11"/>
          <p:cNvCxnSpPr>
            <a:cxnSpLocks/>
            <a:stCxn id="11" idx="0"/>
          </p:cNvCxnSpPr>
          <p:nvPr/>
        </p:nvCxnSpPr>
        <p:spPr>
          <a:xfrm flipH="1" flipV="1">
            <a:off x="950259" y="2008094"/>
            <a:ext cx="635000" cy="1562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800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729" y="730020"/>
            <a:ext cx="4434542" cy="31119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87694" y="2606561"/>
            <a:ext cx="199315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3. Choose your previously saved csv file and Open</a:t>
            </a:r>
          </a:p>
        </p:txBody>
      </p:sp>
      <p:cxnSp>
        <p:nvCxnSpPr>
          <p:cNvPr id="4" name="Straight Arrow Connector 3"/>
          <p:cNvCxnSpPr>
            <a:cxnSpLocks/>
            <a:stCxn id="3" idx="0"/>
          </p:cNvCxnSpPr>
          <p:nvPr/>
        </p:nvCxnSpPr>
        <p:spPr>
          <a:xfrm flipH="1" flipV="1">
            <a:off x="3932518" y="1709271"/>
            <a:ext cx="951753" cy="8972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484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4599" b="40849"/>
          <a:stretch/>
        </p:blipFill>
        <p:spPr>
          <a:xfrm>
            <a:off x="2867891" y="712817"/>
            <a:ext cx="1820834" cy="20283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95531" y="939459"/>
            <a:ext cx="97523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Zoom in or out</a:t>
            </a: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 flipH="1" flipV="1">
            <a:off x="4641274" y="904011"/>
            <a:ext cx="210589" cy="412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</p:cNvCxnSpPr>
          <p:nvPr/>
        </p:nvCxnSpPr>
        <p:spPr>
          <a:xfrm flipH="1">
            <a:off x="4441769" y="1070265"/>
            <a:ext cx="410095" cy="4862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91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99" y="267469"/>
            <a:ext cx="8153402" cy="40370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96705" y="3131738"/>
            <a:ext cx="3043250" cy="584775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Monthly cases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32219" y="3035563"/>
            <a:ext cx="3043250" cy="584775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% </a:t>
            </a:r>
            <a:r>
              <a:rPr lang="en-US" sz="3200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prevalance</a:t>
            </a:r>
            <a:endParaRPr lang="en-US" sz="32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10" name="Straight Arrow Connector 9"/>
          <p:cNvCxnSpPr>
            <a:cxnSpLocks/>
            <a:stCxn id="12" idx="2"/>
          </p:cNvCxnSpPr>
          <p:nvPr/>
        </p:nvCxnSpPr>
        <p:spPr>
          <a:xfrm>
            <a:off x="877421" y="1847379"/>
            <a:ext cx="250043" cy="20943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4001" y="1201048"/>
            <a:ext cx="1606839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rgbClr val="FF0000"/>
                </a:solidFill>
                <a:latin typeface="Comic Sans MS" panose="030F0702030302020204" pitchFamily="66" charset="0"/>
              </a:rPr>
              <a:t>User-selected API converted to monthly cases</a:t>
            </a:r>
          </a:p>
        </p:txBody>
      </p:sp>
      <p:cxnSp>
        <p:nvCxnSpPr>
          <p:cNvPr id="13" name="Straight Arrow Connector 12"/>
          <p:cNvCxnSpPr>
            <a:cxnSpLocks/>
            <a:stCxn id="12" idx="0"/>
            <a:endCxn id="14" idx="2"/>
          </p:cNvCxnSpPr>
          <p:nvPr/>
        </p:nvCxnSpPr>
        <p:spPr>
          <a:xfrm flipV="1">
            <a:off x="877421" y="888478"/>
            <a:ext cx="408782" cy="3125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2"/>
          <p:cNvSpPr/>
          <p:nvPr/>
        </p:nvSpPr>
        <p:spPr>
          <a:xfrm>
            <a:off x="260459" y="107458"/>
            <a:ext cx="2029813" cy="781305"/>
          </a:xfrm>
          <a:custGeom>
            <a:avLst/>
            <a:gdLst>
              <a:gd name="connsiteX0" fmla="*/ 2285391 w 2800745"/>
              <a:gd name="connsiteY0" fmla="*/ 55418 h 1496837"/>
              <a:gd name="connsiteX1" fmla="*/ 13246 w 2800745"/>
              <a:gd name="connsiteY1" fmla="*/ 842356 h 1496837"/>
              <a:gd name="connsiteX2" fmla="*/ 1415326 w 2800745"/>
              <a:gd name="connsiteY2" fmla="*/ 1496291 h 1496837"/>
              <a:gd name="connsiteX3" fmla="*/ 2795239 w 2800745"/>
              <a:gd name="connsiteY3" fmla="*/ 936567 h 1496837"/>
              <a:gd name="connsiteX4" fmla="*/ 883311 w 2800745"/>
              <a:gd name="connsiteY4" fmla="*/ 0 h 149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0745" h="1496837">
                <a:moveTo>
                  <a:pt x="2285391" y="55418"/>
                </a:moveTo>
                <a:cubicBezTo>
                  <a:pt x="1221824" y="328814"/>
                  <a:pt x="158257" y="602211"/>
                  <a:pt x="13246" y="842356"/>
                </a:cubicBezTo>
                <a:cubicBezTo>
                  <a:pt x="-131765" y="1082501"/>
                  <a:pt x="951661" y="1480589"/>
                  <a:pt x="1415326" y="1496291"/>
                </a:cubicBezTo>
                <a:cubicBezTo>
                  <a:pt x="1878991" y="1511993"/>
                  <a:pt x="2883908" y="1185949"/>
                  <a:pt x="2795239" y="936567"/>
                </a:cubicBezTo>
                <a:cubicBezTo>
                  <a:pt x="2706570" y="687185"/>
                  <a:pt x="1794940" y="343592"/>
                  <a:pt x="883311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99"/>
          </a:p>
        </p:txBody>
      </p:sp>
    </p:spTree>
    <p:extLst>
      <p:ext uri="{BB962C8B-B14F-4D97-AF65-F5344CB8AC3E}">
        <p14:creationId xmlns:p14="http://schemas.microsoft.com/office/powerpoint/2010/main" val="3242431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1262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8075" r="51316"/>
          <a:stretch/>
        </p:blipFill>
        <p:spPr>
          <a:xfrm>
            <a:off x="1845079" y="794126"/>
            <a:ext cx="2558584" cy="2603008"/>
          </a:xfrm>
          <a:prstGeom prst="rect">
            <a:avLst/>
          </a:prstGeom>
        </p:spPr>
      </p:pic>
      <p:sp>
        <p:nvSpPr>
          <p:cNvPr id="3" name="Freeform: Shape 2"/>
          <p:cNvSpPr/>
          <p:nvPr/>
        </p:nvSpPr>
        <p:spPr>
          <a:xfrm>
            <a:off x="1829711" y="1069626"/>
            <a:ext cx="1150256" cy="504306"/>
          </a:xfrm>
          <a:custGeom>
            <a:avLst/>
            <a:gdLst>
              <a:gd name="connsiteX0" fmla="*/ 2285391 w 2800745"/>
              <a:gd name="connsiteY0" fmla="*/ 55418 h 1496837"/>
              <a:gd name="connsiteX1" fmla="*/ 13246 w 2800745"/>
              <a:gd name="connsiteY1" fmla="*/ 842356 h 1496837"/>
              <a:gd name="connsiteX2" fmla="*/ 1415326 w 2800745"/>
              <a:gd name="connsiteY2" fmla="*/ 1496291 h 1496837"/>
              <a:gd name="connsiteX3" fmla="*/ 2795239 w 2800745"/>
              <a:gd name="connsiteY3" fmla="*/ 936567 h 1496837"/>
              <a:gd name="connsiteX4" fmla="*/ 883311 w 2800745"/>
              <a:gd name="connsiteY4" fmla="*/ 0 h 149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0745" h="1496837">
                <a:moveTo>
                  <a:pt x="2285391" y="55418"/>
                </a:moveTo>
                <a:cubicBezTo>
                  <a:pt x="1221824" y="328814"/>
                  <a:pt x="158257" y="602211"/>
                  <a:pt x="13246" y="842356"/>
                </a:cubicBezTo>
                <a:cubicBezTo>
                  <a:pt x="-131765" y="1082501"/>
                  <a:pt x="951661" y="1480589"/>
                  <a:pt x="1415326" y="1496291"/>
                </a:cubicBezTo>
                <a:cubicBezTo>
                  <a:pt x="1878991" y="1511993"/>
                  <a:pt x="2883908" y="1185949"/>
                  <a:pt x="2795239" y="936567"/>
                </a:cubicBezTo>
                <a:cubicBezTo>
                  <a:pt x="2706570" y="687185"/>
                  <a:pt x="1794940" y="343592"/>
                  <a:pt x="883311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99"/>
          </a:p>
        </p:txBody>
      </p:sp>
      <p:sp>
        <p:nvSpPr>
          <p:cNvPr id="13" name="TextBox 12"/>
          <p:cNvSpPr txBox="1"/>
          <p:nvPr/>
        </p:nvSpPr>
        <p:spPr>
          <a:xfrm>
            <a:off x="1346844" y="2780287"/>
            <a:ext cx="119668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800" b="1" i="1" dirty="0">
                <a:solidFill>
                  <a:srgbClr val="FF0000"/>
                </a:solidFill>
                <a:latin typeface="Comic Sans MS" panose="030F0702030302020204" pitchFamily="66" charset="0"/>
              </a:rPr>
              <a:t>Increase biting </a:t>
            </a:r>
          </a:p>
          <a:p>
            <a:pPr algn="r"/>
            <a:r>
              <a:rPr lang="en-US" sz="800" b="1" i="1" dirty="0">
                <a:solidFill>
                  <a:srgbClr val="FF0000"/>
                </a:solidFill>
                <a:latin typeface="Comic Sans MS" panose="030F0702030302020204" pitchFamily="66" charset="0"/>
              </a:rPr>
              <a:t>to shift predicted incidence up</a:t>
            </a: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 flipH="1" flipV="1">
            <a:off x="2519665" y="3080590"/>
            <a:ext cx="1385" cy="2632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53556" y="2800721"/>
            <a:ext cx="200198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Reduce biting </a:t>
            </a:r>
          </a:p>
          <a:p>
            <a:r>
              <a:rPr lang="en-US" sz="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to shift predicted incidence down</a:t>
            </a:r>
          </a:p>
        </p:txBody>
      </p:sp>
      <p:cxnSp>
        <p:nvCxnSpPr>
          <p:cNvPr id="5" name="Straight Arrow Connector 4"/>
          <p:cNvCxnSpPr>
            <a:cxnSpLocks/>
          </p:cNvCxnSpPr>
          <p:nvPr/>
        </p:nvCxnSpPr>
        <p:spPr>
          <a:xfrm>
            <a:off x="2855636" y="2863071"/>
            <a:ext cx="5542" cy="288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134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4275" b="8346"/>
          <a:stretch/>
        </p:blipFill>
        <p:spPr>
          <a:xfrm>
            <a:off x="1944260" y="991240"/>
            <a:ext cx="5255480" cy="24742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67200" y="2680074"/>
            <a:ext cx="1677879" cy="24622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Imported cases sliders</a:t>
            </a:r>
          </a:p>
        </p:txBody>
      </p:sp>
      <p:cxnSp>
        <p:nvCxnSpPr>
          <p:cNvPr id="4" name="Straight Arrow Connector 3"/>
          <p:cNvCxnSpPr>
            <a:cxnSpLocks/>
            <a:stCxn id="3" idx="0"/>
          </p:cNvCxnSpPr>
          <p:nvPr/>
        </p:nvCxnSpPr>
        <p:spPr>
          <a:xfrm flipH="1" flipV="1">
            <a:off x="5103210" y="2379216"/>
            <a:ext cx="2930" cy="30085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529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874" y="1600200"/>
            <a:ext cx="4222252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43797" b="24846"/>
          <a:stretch/>
        </p:blipFill>
        <p:spPr>
          <a:xfrm>
            <a:off x="2116363" y="137360"/>
            <a:ext cx="5143500" cy="107523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173" y="198045"/>
            <a:ext cx="5143500" cy="10715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507419">
            <a:off x="3252167" y="2147500"/>
            <a:ext cx="287189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rgbClr val="FF0000"/>
                </a:solidFill>
                <a:latin typeface="Comic Sans MS" panose="030F0702030302020204" pitchFamily="66" charset="0"/>
              </a:rPr>
              <a:t>Graphs turn pale as the model runs</a:t>
            </a:r>
          </a:p>
        </p:txBody>
      </p:sp>
    </p:spTree>
    <p:extLst>
      <p:ext uri="{BB962C8B-B14F-4D97-AF65-F5344CB8AC3E}">
        <p14:creationId xmlns:p14="http://schemas.microsoft.com/office/powerpoint/2010/main" val="2851897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15" y="254000"/>
            <a:ext cx="8772770" cy="406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23061" y="3785332"/>
            <a:ext cx="13535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Prediction of the new strategy</a:t>
            </a:r>
          </a:p>
        </p:txBody>
      </p:sp>
      <p:cxnSp>
        <p:nvCxnSpPr>
          <p:cNvPr id="4" name="Straight Arrow Connector 3"/>
          <p:cNvCxnSpPr>
            <a:cxnSpLocks/>
          </p:cNvCxnSpPr>
          <p:nvPr/>
        </p:nvCxnSpPr>
        <p:spPr>
          <a:xfrm flipH="1" flipV="1">
            <a:off x="4127500" y="3432654"/>
            <a:ext cx="295564" cy="4180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/>
            <a:stCxn id="3" idx="0"/>
          </p:cNvCxnSpPr>
          <p:nvPr/>
        </p:nvCxnSpPr>
        <p:spPr>
          <a:xfrm flipV="1">
            <a:off x="5099857" y="3432654"/>
            <a:ext cx="1186643" cy="3526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669888" y="2152537"/>
            <a:ext cx="13535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Prediction of the baseline strategy</a:t>
            </a:r>
          </a:p>
        </p:txBody>
      </p:sp>
      <p:cxnSp>
        <p:nvCxnSpPr>
          <p:cNvPr id="11" name="Straight Arrow Connector 10"/>
          <p:cNvCxnSpPr>
            <a:cxnSpLocks/>
          </p:cNvCxnSpPr>
          <p:nvPr/>
        </p:nvCxnSpPr>
        <p:spPr>
          <a:xfrm>
            <a:off x="6412576" y="2590963"/>
            <a:ext cx="102524" cy="6416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stCxn id="10" idx="1"/>
          </p:cNvCxnSpPr>
          <p:nvPr/>
        </p:nvCxnSpPr>
        <p:spPr>
          <a:xfrm flipH="1">
            <a:off x="4127500" y="2352592"/>
            <a:ext cx="1542388" cy="8800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499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0001" b="9582"/>
          <a:stretch/>
        </p:blipFill>
        <p:spPr>
          <a:xfrm>
            <a:off x="1985562" y="912153"/>
            <a:ext cx="5094392" cy="27311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64081" y="3292528"/>
            <a:ext cx="13535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Prediction of the new strategy</a:t>
            </a:r>
          </a:p>
        </p:txBody>
      </p:sp>
      <p:cxnSp>
        <p:nvCxnSpPr>
          <p:cNvPr id="4" name="Straight Arrow Connector 3"/>
          <p:cNvCxnSpPr>
            <a:cxnSpLocks/>
          </p:cNvCxnSpPr>
          <p:nvPr/>
        </p:nvCxnSpPr>
        <p:spPr>
          <a:xfrm flipH="1" flipV="1">
            <a:off x="4303223" y="3007130"/>
            <a:ext cx="660859" cy="3508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/>
            <a:stCxn id="3" idx="0"/>
          </p:cNvCxnSpPr>
          <p:nvPr/>
        </p:nvCxnSpPr>
        <p:spPr>
          <a:xfrm flipV="1">
            <a:off x="5640877" y="3094501"/>
            <a:ext cx="117272" cy="1980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669888" y="2152537"/>
            <a:ext cx="13535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Prediction of the baseline strategy</a:t>
            </a:r>
          </a:p>
        </p:txBody>
      </p:sp>
      <p:cxnSp>
        <p:nvCxnSpPr>
          <p:cNvPr id="11" name="Straight Arrow Connector 10"/>
          <p:cNvCxnSpPr>
            <a:cxnSpLocks/>
          </p:cNvCxnSpPr>
          <p:nvPr/>
        </p:nvCxnSpPr>
        <p:spPr>
          <a:xfrm flipH="1">
            <a:off x="6189346" y="2590963"/>
            <a:ext cx="223230" cy="3003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1691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283</TotalTime>
  <Words>150</Words>
  <Application>Microsoft Office PowerPoint</Application>
  <PresentationFormat>Custom</PresentationFormat>
  <Paragraphs>25</Paragraphs>
  <Slides>17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Comic Sans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 White</dc:creator>
  <cp:lastModifiedBy>Lisa White</cp:lastModifiedBy>
  <cp:revision>43</cp:revision>
  <dcterms:created xsi:type="dcterms:W3CDTF">2017-01-23T06:31:23Z</dcterms:created>
  <dcterms:modified xsi:type="dcterms:W3CDTF">2017-02-09T05:00:40Z</dcterms:modified>
</cp:coreProperties>
</file>