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06" y="7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1F4C60-0CDD-4FF1-8CA1-A6DA12EB2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CBB79F4-866B-4B35-823E-99779FD60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F603FF-2724-4860-90C8-C3A7908A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027C4-144B-4240-BA17-DB4BAFE53433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509046-66AF-4A56-B629-7A3722DA7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9B60BB-A5AC-4D08-8880-A0BE1AF24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C732-0B68-4F19-89E8-8EB8659E4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08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83C5A3-AA21-41C1-9E0A-F426CB7AB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4839786-0287-4C42-AB6D-0FE09852F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7AE8A1-4756-4AA7-87FD-411632926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027C4-144B-4240-BA17-DB4BAFE53433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D04B46-04F7-4BF3-A1A7-284720F49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B83AE3-71D2-4BFC-8D1B-D1ABD9431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C732-0B68-4F19-89E8-8EB8659E4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16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2BF11C8-5FA1-464C-9DEA-F148E5ADAE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48CC521-F9F7-422A-8D7A-41B866574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1A9BA3-D8B5-45EF-861D-B3915DFAE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027C4-144B-4240-BA17-DB4BAFE53433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FF72FC-1911-46C3-B1D4-9F685DE27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654171-FD60-46BC-8785-075C04085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C732-0B68-4F19-89E8-8EB8659E4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06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59AD7B-BD47-4DEA-A371-72C0B05E8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13F8CF-A842-4B9C-96BD-4CD11515C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EF0139-538C-4EA1-B0FE-87C624EC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027C4-144B-4240-BA17-DB4BAFE53433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526226-A989-4C4D-9A99-1C704BACA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BAA932-2B3A-4B39-A971-84D84B4E7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C732-0B68-4F19-89E8-8EB8659E4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69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BD638-075D-40FA-A2B3-AFC9BC96F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71FA8F-0720-4D64-B22C-F9A0B93F7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A9A2DA-857F-499C-B3AA-7658BC5A5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027C4-144B-4240-BA17-DB4BAFE53433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5D1F89-F26D-46E8-B6FC-4FD3D73DD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F3F561-C30E-4BF2-AB67-90DFD163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C732-0B68-4F19-89E8-8EB8659E4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8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BA8E29-8BFC-417B-8051-39E8DDA03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EF13EE-1D31-45F4-A49E-65B26DA14F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AA24FB-D892-476F-83BC-3E5C7E681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C2D41B-F1C6-4356-B7F2-D55133067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027C4-144B-4240-BA17-DB4BAFE53433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6B5C5F-72DA-4BBF-B78D-53FC0DEF5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991A0F-8FFB-4C4B-8172-3CB6F22A1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C732-0B68-4F19-89E8-8EB8659E4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268063-9BB3-4D49-8602-E2B65D98A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E07D1F-D6CE-4544-BABD-2A341BD98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04FBB6E-DA4E-4EAD-9705-D86B4E76B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3515DE1-637C-4869-BE8F-91D6FF7001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BD4F305-EFEC-4305-9491-F1828041A2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F9D5C84-958A-454C-A46C-EDD89631A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027C4-144B-4240-BA17-DB4BAFE53433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76C7C68-4EC1-4911-86E6-B08BE6767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384BE19-0303-4F90-8B6D-D67AE5480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C732-0B68-4F19-89E8-8EB8659E4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86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E445CD-D41F-494F-B3AB-CA2F00C2B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369A944-2C52-49DB-ADAF-237454A8D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027C4-144B-4240-BA17-DB4BAFE53433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C293EC1-1F42-4389-BE76-4F9F86985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60CBE3F-15C5-4D83-9D73-E4C8CCF7A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C732-0B68-4F19-89E8-8EB8659E4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3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33BD476-FED1-44FA-A0F4-B40C642E5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027C4-144B-4240-BA17-DB4BAFE53433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791DFF2-54DC-467F-8EF6-987DEFC64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FEC9787-66FF-4C47-BAC5-DF0AD210E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C732-0B68-4F19-89E8-8EB8659E4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06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66440C-1BE4-46F2-94CB-4D509EA81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1B40E5-B050-4208-AA9D-55CDDF35D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2FCAF4F-C2A4-425E-9CAB-606231CD3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A7C3290-E4EB-4D37-91BE-099655937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027C4-144B-4240-BA17-DB4BAFE53433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8CEC5C-0CF0-4C71-AE54-EAB22BBB2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283C06E-9B8D-4ACB-8EF9-045637E42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C732-0B68-4F19-89E8-8EB8659E4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21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DC491F-8937-4C0C-AA46-71BB9A05E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D3205B2-5729-42EF-9F98-EF5A6C959A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54F3DC0-9D05-4BB7-B9FE-5A43BF451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1A7CCA3-6648-42D8-91EE-EE4B11B5F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027C4-144B-4240-BA17-DB4BAFE53433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F3FA4B-6580-4FAA-B903-1CB3FFE3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59312B1-806C-4849-950F-3C38085CE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1C732-0B68-4F19-89E8-8EB8659E4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6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1216D6-E58F-4363-B0E4-184E4E4C8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B312CB-8525-4049-BF59-73DDAAADB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75F864-9436-4218-8D17-A72A5EFD0A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027C4-144B-4240-BA17-DB4BAFE53433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2199DF-5D70-4E34-B75D-876EE9890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AB6FBC-B97E-4F2F-A811-ADCA6AD8DD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1C732-0B68-4F19-89E8-8EB8659E4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7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842D39-2838-45E5-A8DA-F6473DE5B0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Радиационный фон</a:t>
            </a:r>
            <a:endParaRPr lang="en-US" dirty="0">
              <a:latin typeface="EoSD" pitchFamily="2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E910014-DF0A-49AA-A33C-6116650651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Основные источники</a:t>
            </a:r>
            <a:endParaRPr lang="en-US" dirty="0">
              <a:latin typeface="EoS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707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F4EC02-0026-40F0-A57C-1C07316CE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Состав радиационного фона</a:t>
            </a:r>
            <a:endParaRPr lang="en-US" dirty="0">
              <a:latin typeface="EoSD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20AA1A-95E7-417B-B7D2-21D9CAC89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0" dirty="0">
                <a:solidFill>
                  <a:srgbClr val="000000"/>
                </a:solidFill>
                <a:effectLst/>
                <a:latin typeface="EoSD" pitchFamily="2" charset="0"/>
              </a:rPr>
              <a:t>Радиационный фон Земли складывается из естественного (природного) радиационного фона, </a:t>
            </a:r>
          </a:p>
          <a:p>
            <a:pPr algn="just"/>
            <a:r>
              <a:rPr lang="ru-RU" b="0" dirty="0">
                <a:solidFill>
                  <a:srgbClr val="000000"/>
                </a:solidFill>
                <a:effectLst/>
                <a:latin typeface="EoSD" pitchFamily="2" charset="0"/>
              </a:rPr>
              <a:t>технологически измененного естественного радиационного фона</a:t>
            </a:r>
          </a:p>
          <a:p>
            <a:pPr algn="just"/>
            <a:r>
              <a:rPr lang="ru-RU" b="0" dirty="0">
                <a:solidFill>
                  <a:srgbClr val="000000"/>
                </a:solidFill>
                <a:effectLst/>
                <a:latin typeface="EoSD" pitchFamily="2" charset="0"/>
              </a:rPr>
              <a:t> и искусственного радиационного фона.</a:t>
            </a:r>
          </a:p>
          <a:p>
            <a:pPr marL="0" indent="0">
              <a:buNone/>
            </a:pPr>
            <a:br>
              <a:rPr lang="ru-RU" dirty="0">
                <a:latin typeface="EoSD" pitchFamily="2" charset="0"/>
              </a:rPr>
            </a:br>
            <a:endParaRPr lang="en-US" dirty="0">
              <a:latin typeface="EoS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843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58FA5E-182F-4EE6-A390-A9B0B7C83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ТИЕРФ</a:t>
            </a:r>
            <a:endParaRPr lang="en-US" dirty="0">
              <a:latin typeface="EoSD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3113BC-C09D-4C02-B7C1-D9525F7EE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ru-RU" b="0" i="0" dirty="0">
                <a:solidFill>
                  <a:srgbClr val="0D0D0D"/>
                </a:solidFill>
                <a:effectLst/>
                <a:latin typeface="EoSD" pitchFamily="2" charset="0"/>
              </a:rPr>
              <a:t>Основными источниками такого изменения фона могут быть выбросы тепловых электростанций, строительная индустрия и другие промышленные объекты.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0D0D0D"/>
                </a:solidFill>
                <a:effectLst/>
                <a:latin typeface="EoSD" pitchFamily="2" charset="0"/>
              </a:rPr>
              <a:t>Различные уровни радиационного фона оцениваются следующим образом: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0D0D0D"/>
                </a:solidFill>
                <a:effectLst/>
                <a:latin typeface="EoSD" pitchFamily="2" charset="0"/>
              </a:rPr>
              <a:t>Нормальный уровень:</a:t>
            </a:r>
            <a:r>
              <a:rPr lang="ru-RU" b="0" i="0" dirty="0">
                <a:solidFill>
                  <a:srgbClr val="0D0D0D"/>
                </a:solidFill>
                <a:effectLst/>
                <a:latin typeface="EoSD" pitchFamily="2" charset="0"/>
              </a:rPr>
              <a:t> 0,1–0,2 </a:t>
            </a:r>
            <a:r>
              <a:rPr lang="ru-RU" b="0" i="0" dirty="0" err="1">
                <a:solidFill>
                  <a:srgbClr val="0D0D0D"/>
                </a:solidFill>
                <a:effectLst/>
                <a:latin typeface="EoSD" pitchFamily="2" charset="0"/>
              </a:rPr>
              <a:t>мкЗв</a:t>
            </a:r>
            <a:r>
              <a:rPr lang="ru-RU" b="0" i="0" dirty="0">
                <a:solidFill>
                  <a:srgbClr val="0D0D0D"/>
                </a:solidFill>
                <a:effectLst/>
                <a:latin typeface="EoSD" pitchFamily="2" charset="0"/>
              </a:rPr>
              <a:t>/ч (10–20 </a:t>
            </a:r>
            <a:r>
              <a:rPr lang="ru-RU" b="0" i="0" dirty="0" err="1">
                <a:solidFill>
                  <a:srgbClr val="0D0D0D"/>
                </a:solidFill>
                <a:effectLst/>
                <a:latin typeface="EoSD" pitchFamily="2" charset="0"/>
              </a:rPr>
              <a:t>мкР</a:t>
            </a:r>
            <a:r>
              <a:rPr lang="ru-RU" b="0" i="0" dirty="0">
                <a:solidFill>
                  <a:srgbClr val="0D0D0D"/>
                </a:solidFill>
                <a:effectLst/>
                <a:latin typeface="EoSD" pitchFamily="2" charset="0"/>
              </a:rPr>
              <a:t>/ч)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0D0D0D"/>
                </a:solidFill>
                <a:effectLst/>
                <a:latin typeface="EoSD" pitchFamily="2" charset="0"/>
              </a:rPr>
              <a:t>Допустимый уровень:</a:t>
            </a:r>
            <a:r>
              <a:rPr lang="ru-RU" b="0" i="0" dirty="0">
                <a:solidFill>
                  <a:srgbClr val="0D0D0D"/>
                </a:solidFill>
                <a:effectLst/>
                <a:latin typeface="EoSD" pitchFamily="2" charset="0"/>
              </a:rPr>
              <a:t> 0,2–0,6 </a:t>
            </a:r>
            <a:r>
              <a:rPr lang="ru-RU" b="0" i="0" dirty="0" err="1">
                <a:solidFill>
                  <a:srgbClr val="0D0D0D"/>
                </a:solidFill>
                <a:effectLst/>
                <a:latin typeface="EoSD" pitchFamily="2" charset="0"/>
              </a:rPr>
              <a:t>мкЗв</a:t>
            </a:r>
            <a:r>
              <a:rPr lang="ru-RU" b="0" i="0" dirty="0">
                <a:solidFill>
                  <a:srgbClr val="0D0D0D"/>
                </a:solidFill>
                <a:effectLst/>
                <a:latin typeface="EoSD" pitchFamily="2" charset="0"/>
              </a:rPr>
              <a:t>/ч (20–60 </a:t>
            </a:r>
            <a:r>
              <a:rPr lang="ru-RU" b="0" i="0" dirty="0" err="1">
                <a:solidFill>
                  <a:srgbClr val="0D0D0D"/>
                </a:solidFill>
                <a:effectLst/>
                <a:latin typeface="EoSD" pitchFamily="2" charset="0"/>
              </a:rPr>
              <a:t>мкР</a:t>
            </a:r>
            <a:r>
              <a:rPr lang="ru-RU" b="0" i="0" dirty="0">
                <a:solidFill>
                  <a:srgbClr val="0D0D0D"/>
                </a:solidFill>
                <a:effectLst/>
                <a:latin typeface="EoSD" pitchFamily="2" charset="0"/>
              </a:rPr>
              <a:t>/ч)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0D0D0D"/>
                </a:solidFill>
                <a:effectLst/>
                <a:latin typeface="EoSD" pitchFamily="2" charset="0"/>
              </a:rPr>
              <a:t>Повышенный уровень:</a:t>
            </a:r>
            <a:r>
              <a:rPr lang="ru-RU" b="0" i="0" dirty="0">
                <a:solidFill>
                  <a:srgbClr val="0D0D0D"/>
                </a:solidFill>
                <a:effectLst/>
                <a:latin typeface="EoSD" pitchFamily="2" charset="0"/>
              </a:rPr>
              <a:t> 0,6–1,2 </a:t>
            </a:r>
            <a:r>
              <a:rPr lang="ru-RU" b="0" i="0" dirty="0" err="1">
                <a:solidFill>
                  <a:srgbClr val="0D0D0D"/>
                </a:solidFill>
                <a:effectLst/>
                <a:latin typeface="EoSD" pitchFamily="2" charset="0"/>
              </a:rPr>
              <a:t>мкЗв</a:t>
            </a:r>
            <a:r>
              <a:rPr lang="ru-RU" b="0" i="0" dirty="0">
                <a:solidFill>
                  <a:srgbClr val="0D0D0D"/>
                </a:solidFill>
                <a:effectLst/>
                <a:latin typeface="EoSD" pitchFamily="2" charset="0"/>
              </a:rPr>
              <a:t>/ч (60–120 </a:t>
            </a:r>
            <a:r>
              <a:rPr lang="ru-RU" b="0" i="0" dirty="0" err="1">
                <a:solidFill>
                  <a:srgbClr val="0D0D0D"/>
                </a:solidFill>
                <a:effectLst/>
                <a:latin typeface="EoSD" pitchFamily="2" charset="0"/>
              </a:rPr>
              <a:t>мкР</a:t>
            </a:r>
            <a:r>
              <a:rPr lang="ru-RU" b="0" i="0" dirty="0">
                <a:solidFill>
                  <a:srgbClr val="0D0D0D"/>
                </a:solidFill>
                <a:effectLst/>
                <a:latin typeface="EoSD" pitchFamily="2" charset="0"/>
              </a:rPr>
              <a:t>/ч)</a:t>
            </a:r>
          </a:p>
          <a:p>
            <a:endParaRPr lang="en-US" dirty="0">
              <a:latin typeface="EoS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440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EDA02E-B5F7-4EB1-8890-03A3CB3C7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Естественные источники фонового облучения</a:t>
            </a:r>
            <a:endParaRPr lang="en-US" dirty="0">
              <a:latin typeface="EoSD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7A1428-91CC-4187-8C5B-F53655DA1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Радиоактивные породы в коре (уран, гранит, калий)</a:t>
            </a:r>
          </a:p>
          <a:p>
            <a:r>
              <a:rPr lang="ru-RU" dirty="0">
                <a:latin typeface="EoSD" pitchFamily="2" charset="0"/>
              </a:rPr>
              <a:t>Радон в воздухе</a:t>
            </a:r>
          </a:p>
          <a:p>
            <a:r>
              <a:rPr lang="ru-RU" dirty="0">
                <a:latin typeface="EoSD" pitchFamily="2" charset="0"/>
              </a:rPr>
              <a:t>Космическая радиация </a:t>
            </a:r>
          </a:p>
          <a:p>
            <a:r>
              <a:rPr lang="ru-RU" dirty="0">
                <a:latin typeface="EoSD" pitchFamily="2" charset="0"/>
              </a:rPr>
              <a:t>Калий и углерод из пищи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61761943-228A-4C09-8A19-85308C6FF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220" y="2308002"/>
            <a:ext cx="5238439" cy="386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A1EA74-7A20-4588-B8C3-0219A2FC6380}"/>
              </a:ext>
            </a:extLst>
          </p:cNvPr>
          <p:cNvSpPr txBox="1"/>
          <p:nvPr/>
        </p:nvSpPr>
        <p:spPr>
          <a:xfrm>
            <a:off x="543897" y="6197675"/>
            <a:ext cx="9479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EoSD" pitchFamily="2" charset="0"/>
              </a:rPr>
              <a:t>Оценка максимальной дозы радиации, полученной на высоте 12 км 20 января 2005 г. после сильной солнечной вспышки. Дозы выражены в микрозивертах в час.</a:t>
            </a:r>
            <a:br>
              <a:rPr lang="ru-RU" dirty="0">
                <a:latin typeface="EoSD" pitchFamily="2" charset="0"/>
              </a:rPr>
            </a:br>
            <a:endParaRPr lang="en-US" dirty="0">
              <a:latin typeface="EoS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246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EDA02E-B5F7-4EB1-8890-03A3CB3C7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Техногенные источники</a:t>
            </a:r>
            <a:endParaRPr lang="en-US" dirty="0">
              <a:latin typeface="EoSD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7A1428-91CC-4187-8C5B-F53655DA1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Сжигание угля</a:t>
            </a:r>
          </a:p>
          <a:p>
            <a:r>
              <a:rPr lang="ru-RU" dirty="0">
                <a:latin typeface="EoSD" pitchFamily="2" charset="0"/>
              </a:rPr>
              <a:t>Добыча ядерного топлива</a:t>
            </a:r>
          </a:p>
          <a:p>
            <a:r>
              <a:rPr lang="ru-RU" dirty="0">
                <a:latin typeface="EoSD" pitchFamily="2" charset="0"/>
              </a:rPr>
              <a:t>Ядерные аварии</a:t>
            </a:r>
          </a:p>
          <a:p>
            <a:r>
              <a:rPr lang="ru-RU" dirty="0">
                <a:latin typeface="EoSD" pitchFamily="2" charset="0"/>
              </a:rPr>
              <a:t>Строительство и добыча </a:t>
            </a:r>
            <a:br>
              <a:rPr lang="ru-RU" dirty="0">
                <a:latin typeface="EoSD" pitchFamily="2" charset="0"/>
              </a:rPr>
            </a:br>
            <a:r>
              <a:rPr lang="ru-RU" dirty="0">
                <a:latin typeface="EoSD" pitchFamily="2" charset="0"/>
              </a:rPr>
              <a:t>стройматериалов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A1EA74-7A20-4588-B8C3-0219A2FC6380}"/>
              </a:ext>
            </a:extLst>
          </p:cNvPr>
          <p:cNvSpPr txBox="1"/>
          <p:nvPr/>
        </p:nvSpPr>
        <p:spPr>
          <a:xfrm>
            <a:off x="496718" y="6386195"/>
            <a:ext cx="947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baseline="30000" dirty="0">
                <a:solidFill>
                  <a:srgbClr val="202122"/>
                </a:solidFill>
                <a:effectLst/>
                <a:latin typeface="EoSD" pitchFamily="2" charset="0"/>
              </a:rPr>
              <a:t>14</a:t>
            </a:r>
            <a:r>
              <a:rPr lang="en-US" b="0" i="0" dirty="0">
                <a:solidFill>
                  <a:srgbClr val="202122"/>
                </a:solidFill>
                <a:effectLst/>
                <a:latin typeface="EoSD" pitchFamily="2" charset="0"/>
              </a:rPr>
              <a:t>C </a:t>
            </a:r>
            <a:r>
              <a:rPr lang="ru-RU" b="0" i="0" dirty="0">
                <a:solidFill>
                  <a:srgbClr val="202122"/>
                </a:solidFill>
                <a:effectLst/>
                <a:latin typeface="EoSD" pitchFamily="2" charset="0"/>
              </a:rPr>
              <a:t>в атмосфере для НЗ (Южное полушарие) и Австрии (Северное полушарие)</a:t>
            </a:r>
            <a:endParaRPr lang="en-US" dirty="0">
              <a:latin typeface="EoSD" pitchFamily="2" charset="0"/>
            </a:endParaRPr>
          </a:p>
        </p:txBody>
      </p:sp>
      <p:pic>
        <p:nvPicPr>
          <p:cNvPr id="2052" name="Picture 4" descr="undefined">
            <a:extLst>
              <a:ext uri="{FF2B5EF4-FFF2-40B4-BE49-F238E27FC236}">
                <a16:creationId xmlns:a16="http://schemas.microsoft.com/office/drawing/2014/main" id="{2FD810D7-2C33-4DC6-A852-9AA6B8771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669" y="822960"/>
            <a:ext cx="6955331" cy="556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006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EDA02E-B5F7-4EB1-8890-03A3CB3C7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Иные источники фонового облучения</a:t>
            </a:r>
            <a:endParaRPr lang="en-US" dirty="0">
              <a:latin typeface="EoSD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7A1428-91CC-4187-8C5B-F53655DA1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Табак</a:t>
            </a:r>
          </a:p>
          <a:p>
            <a:r>
              <a:rPr lang="ru-RU" dirty="0">
                <a:latin typeface="EoSD" pitchFamily="2" charset="0"/>
              </a:rPr>
              <a:t>Ядерные испытания</a:t>
            </a:r>
          </a:p>
          <a:p>
            <a:r>
              <a:rPr lang="ru-RU" dirty="0">
                <a:latin typeface="EoSD" pitchFamily="2" charset="0"/>
              </a:rPr>
              <a:t>Медицина</a:t>
            </a:r>
          </a:p>
        </p:txBody>
      </p:sp>
    </p:spTree>
    <p:extLst>
      <p:ext uri="{BB962C8B-B14F-4D97-AF65-F5344CB8AC3E}">
        <p14:creationId xmlns:p14="http://schemas.microsoft.com/office/powerpoint/2010/main" val="5770960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187</Words>
  <Application>Microsoft Office PowerPoint</Application>
  <PresentationFormat>Широкоэкранный</PresentationFormat>
  <Paragraphs>29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EoSD</vt:lpstr>
      <vt:lpstr>Тема Office</vt:lpstr>
      <vt:lpstr>Радиационный фон</vt:lpstr>
      <vt:lpstr>Состав радиационного фона</vt:lpstr>
      <vt:lpstr>ТИЕРФ</vt:lpstr>
      <vt:lpstr>Естественные источники фонового облучения</vt:lpstr>
      <vt:lpstr>Техногенные источники</vt:lpstr>
      <vt:lpstr>Иные источники фонового облучения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Thu Nguen</dc:creator>
  <cp:lastModifiedBy>Thu Nguen</cp:lastModifiedBy>
  <cp:revision>3</cp:revision>
  <dcterms:created xsi:type="dcterms:W3CDTF">2024-05-26T09:01:05Z</dcterms:created>
  <dcterms:modified xsi:type="dcterms:W3CDTF">2024-05-26T09:15:25Z</dcterms:modified>
</cp:coreProperties>
</file>