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58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93938-A512-4FF5-8B23-67A4A4505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723042-9F29-470A-BC46-372B37375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F39983-3B29-41EB-A613-095D6DB15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F5E0FE-273F-43E3-AFD9-C81FCB58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5FDA9B-689A-4EE4-82D5-BF8D7713B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29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78BC5-4657-4C09-BB38-F6023325E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D5ADC-44B5-48B5-8910-7160B02E8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CCCCD-68FC-4D17-B1AF-0634CDB8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61CED1-18FA-4B86-8957-D6EDEEDF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B99496-37D7-484D-A2AE-5AA6BBA8C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2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E7F4968-976C-4D5D-B82B-24F2900EC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21B4BA-34DB-4E3F-B453-AF0DBD016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F58B7D-6F41-46DA-ACE3-83633F390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CC0CE8-6C4F-46D8-84AC-0416FDA2A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A185DA-BC7A-426A-9FF8-62404A0F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53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75AC6-9B7E-498A-A110-A2503CE17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31E0BF-0C75-4E1E-B109-E0CC67ACF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32FE09-89F4-4192-AF92-46EB42076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65170-8C5E-4AD5-A967-799E4C5F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BFE992-1646-4305-B9DC-531ED616D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4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2FD98-9BB5-46DE-87DE-B112ADBE6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84A939-425A-484F-97DE-1A8C204342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E7A3D37-9905-495C-98C8-858B766A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E25127-1EBD-4463-B463-2845283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EC3B7-ACF3-4E8C-A777-6579D3467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53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B72D49-B8AA-4B5C-BF24-A19E7740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EF35C6-B09F-44D3-A914-77F8A3D93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6FE3AD-E901-4D48-B5A4-DC62EADE4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FDF640-FDD0-4398-9743-E4BB226B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1F3C3F-3BDF-43E0-A073-AD73CD9FC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13EB136-1D73-461A-81E7-F229169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27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092E6A-A33E-4C36-BC6F-EF6D03AB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A623A1-43DD-4009-BF4C-C273E7F15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750A93-2EDA-485C-A440-56E83CBCA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3F5643-1265-452A-86D6-F8BB3F1FD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0C92BBE-3671-438C-8110-4A9C33BC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57AE66-E43B-4549-8438-D426B20F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AEBC87-1EA3-4A14-A866-32141618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DC0C11D-4B3E-42FE-A762-E2C001AC8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5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98B2A-AACF-42AC-9A2F-3FF522DF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3FF99E-89D3-422D-B26C-B42D2A6E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97900E-D4D6-460B-A3B0-50A81356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130A2D0-EC5B-41AD-B090-DDE7CAAEC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6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8D6089-465B-4C30-819D-24B9ED60D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2E51710-B694-4D42-A4A7-175D933A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946632-6954-422C-9787-CFEFF30DA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52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88F8D8-A64B-4636-B99A-21CDBD804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F6334-CF36-45E2-9508-E52E67D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772D256-F76C-4372-A71D-0046DFC2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48CEB36-5BA7-4F7C-8358-004AF869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E33A9F1-A3EA-40C8-9653-3EC5C57E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329619-F169-44A6-A879-5EF7A17B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52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6CA7C-DC6B-4436-BD52-D256351E6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5CFC1A-4869-4DDD-9532-48C1C6249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979913-7B18-4F13-A577-02A029166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A759ED-685A-4579-A817-41432758A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4CDE36-E3BB-4EF7-BAEF-654A4EF4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E2F848-1E45-4AC1-9B06-D9C12ADE4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53C5B9-890E-46F6-A15E-917448F4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5CCDB40-9988-452A-8BAA-1D5277C7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DFDE49-9C84-435A-987A-F87853B7E3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EC8A9-6386-4F61-B61A-CBD7358DB2B1}" type="datetimeFigureOut">
              <a:rPr lang="en-US" smtClean="0"/>
              <a:t>12/23/2023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B7C6F3-DA55-44DF-B5CD-7768880712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033A30-CA73-4D1D-81D1-B10CD14FB6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BA38-1D26-44E0-B4FD-42168CA778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0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u.wikipedia.org/wiki/%D0%93%D0%BB%D0%B8%D0%BA%D0%BE%D0%B7%D0%B8%D0%BB%D0%B8%D1%80%D0%BE%D0%B2%D0%B0%D0%BD%D0%B8%D0%B5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119D35-D19B-42EC-857D-89B63D938A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Этапы </a:t>
            </a:r>
            <a:r>
              <a:rPr lang="ru-RU" dirty="0" err="1">
                <a:latin typeface="Comic Sans MS" panose="030F0702030302020204" pitchFamily="66" charset="0"/>
              </a:rPr>
              <a:t>посттрансляционной</a:t>
            </a:r>
            <a:r>
              <a:rPr lang="ru-RU" dirty="0">
                <a:latin typeface="Comic Sans MS" panose="030F0702030302020204" pitchFamily="66" charset="0"/>
              </a:rPr>
              <a:t> чуши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19E6B3-2E58-428F-99C3-6B270F6D0D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>
                <a:latin typeface="Comic Sans MS" panose="030F0702030302020204" pitchFamily="66" charset="0"/>
              </a:rPr>
              <a:t>Подзаголовок слайда</a:t>
            </a:r>
            <a:endParaRPr lang="en-US" b="1" dirty="0">
              <a:latin typeface="Comic Sans MS" panose="030F0702030302020204" pitchFamily="66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74F122D-341E-4476-BC9B-A7E4993E6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0589"/>
            <a:ext cx="1916931" cy="178849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22E2F4E-F639-4884-9B61-58852057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41" y="356870"/>
            <a:ext cx="1895740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95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A85C5-B050-425C-8C01-B3D048B2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Созревание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08B7AFC-229C-4C86-A513-E45F58B6E9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3801" y="-82640"/>
            <a:ext cx="5298199" cy="694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478496-5F7D-4016-9FA5-F8A3F6199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85" y="1690688"/>
            <a:ext cx="5586547" cy="460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638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A85C5-B050-425C-8C01-B3D048B2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Созревание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A3E0CE9-49C6-4294-8201-B3DB67A404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3" y="1806964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Организация клетки. ЭР и аппарат Гольджи / Синтез белка и его созревание">
            <a:extLst>
              <a:ext uri="{FF2B5EF4-FFF2-40B4-BE49-F238E27FC236}">
                <a16:creationId xmlns:a16="http://schemas.microsoft.com/office/drawing/2014/main" id="{363BF91C-5C8C-4416-A639-BC8246399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457" y="0"/>
            <a:ext cx="46148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54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A85C5-B050-425C-8C01-B3D048B2F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Созревание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6FE741-082A-4C1B-BB5D-1483CBFFCF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37201"/>
            <a:ext cx="10515600" cy="332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29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1E4BE-37C5-4CB6-A140-6FAE0EC2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Транспорт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6D93DAA-D60D-4798-947E-69D7CA1A18A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8183" y="1357970"/>
            <a:ext cx="7342935" cy="550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98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1E4BE-37C5-4CB6-A140-6FAE0EC2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Транспорт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3CDAC-A76F-4062-9301-E26B7230A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9" y="1684928"/>
            <a:ext cx="4609322" cy="506661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ru-RU" dirty="0">
                <a:latin typeface="Comic Sans MS" panose="030F0702030302020204" pitchFamily="66" charset="0"/>
              </a:rPr>
              <a:t>ЭПР-</a:t>
            </a:r>
            <a:r>
              <a:rPr lang="ru-RU" dirty="0" err="1">
                <a:latin typeface="Comic Sans MS" panose="030F0702030302020204" pitchFamily="66" charset="0"/>
              </a:rPr>
              <a:t>транслокон</a:t>
            </a:r>
            <a:r>
              <a:rPr lang="ru-RU" dirty="0">
                <a:latin typeface="Comic Sans MS" panose="030F0702030302020204" pitchFamily="66" charset="0"/>
              </a:rPr>
              <a:t>. Синтез белка осуществляется на рибосоме (светло-жёлтый и светло-голубой). </a:t>
            </a:r>
          </a:p>
          <a:p>
            <a:pPr algn="ctr"/>
            <a:r>
              <a:rPr lang="ru-RU" dirty="0">
                <a:latin typeface="Comic Sans MS" panose="030F0702030302020204" pitchFamily="66" charset="0"/>
              </a:rPr>
              <a:t>Через канал </a:t>
            </a:r>
            <a:r>
              <a:rPr lang="ru-RU" dirty="0" err="1">
                <a:latin typeface="Comic Sans MS" panose="030F0702030302020204" pitchFamily="66" charset="0"/>
              </a:rPr>
              <a:t>транслокона</a:t>
            </a:r>
            <a:r>
              <a:rPr lang="ru-RU" dirty="0">
                <a:latin typeface="Comic Sans MS" panose="030F0702030302020204" pitchFamily="66" charset="0"/>
              </a:rPr>
              <a:t> (зелёный: Sec61, голубой: TRAP комплекс и красный: </a:t>
            </a:r>
            <a:r>
              <a:rPr lang="ru-RU" dirty="0" err="1">
                <a:latin typeface="Comic Sans MS" panose="030F0702030302020204" pitchFamily="66" charset="0"/>
              </a:rPr>
              <a:t>олигосахарилтрансферазный</a:t>
            </a:r>
            <a:r>
              <a:rPr lang="ru-RU" dirty="0">
                <a:latin typeface="Comic Sans MS" panose="030F0702030302020204" pitchFamily="66" charset="0"/>
              </a:rPr>
              <a:t> комплекс) синтезируемый белок транспортируется через мембрану (серый) во внутреннее пространство ЭПР. </a:t>
            </a:r>
          </a:p>
          <a:p>
            <a:pPr algn="ctr"/>
            <a:r>
              <a:rPr lang="ru-RU" dirty="0">
                <a:latin typeface="Comic Sans MS" panose="030F0702030302020204" pitchFamily="66" charset="0"/>
              </a:rPr>
              <a:t>Белок Sec61 образует стенки канала, а </a:t>
            </a:r>
            <a:r>
              <a:rPr lang="ru-RU" dirty="0" err="1">
                <a:latin typeface="Comic Sans MS" panose="030F0702030302020204" pitchFamily="66" charset="0"/>
              </a:rPr>
              <a:t>олигосахарилтрансфераза</a:t>
            </a:r>
            <a:r>
              <a:rPr lang="ru-RU" dirty="0">
                <a:latin typeface="Comic Sans MS" panose="030F0702030302020204" pitchFamily="66" charset="0"/>
              </a:rPr>
              <a:t> производит первичное гликозилирование, насаживая молекулы олигосахаридов на </a:t>
            </a:r>
            <a:r>
              <a:rPr lang="ru-RU" dirty="0" err="1">
                <a:latin typeface="Comic Sans MS" panose="030F0702030302020204" pitchFamily="66" charset="0"/>
              </a:rPr>
              <a:t>транслоцируемый</a:t>
            </a:r>
            <a:r>
              <a:rPr lang="ru-RU" dirty="0">
                <a:latin typeface="Comic Sans MS" panose="030F0702030302020204" pitchFamily="66" charset="0"/>
              </a:rPr>
              <a:t> белок.</a:t>
            </a:r>
            <a:br>
              <a:rPr lang="ru-RU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F24EB80F-E713-4528-BFF9-DF4872DA32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210" y="987040"/>
            <a:ext cx="5097591" cy="4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7650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1E4BE-37C5-4CB6-A140-6FAE0EC2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Транспорт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0407818-91C2-4747-90F3-94AECDFD44A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070" y="1690688"/>
            <a:ext cx="4513290" cy="4513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624A12C-40C0-48E3-AF53-DAADBF9CE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955" y="1690688"/>
            <a:ext cx="42862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8528B-FA67-43D4-BD34-87ACF297A497}"/>
              </a:ext>
            </a:extLst>
          </p:cNvPr>
          <p:cNvSpPr txBox="1"/>
          <p:nvPr/>
        </p:nvSpPr>
        <p:spPr>
          <a:xfrm>
            <a:off x="5901230" y="3429001"/>
            <a:ext cx="562791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Схема строения липидного </a:t>
            </a:r>
            <a:r>
              <a:rPr lang="ru-RU" dirty="0" err="1">
                <a:latin typeface="Comic Sans MS" panose="030F0702030302020204" pitchFamily="66" charset="0"/>
              </a:rPr>
              <a:t>рафта</a:t>
            </a:r>
            <a:r>
              <a:rPr lang="ru-RU" dirty="0">
                <a:latin typeface="Comic Sans MS" panose="030F0702030302020204" pitchFamily="66" charset="0"/>
              </a:rPr>
              <a:t>. 1 — мембрана вне </a:t>
            </a:r>
            <a:r>
              <a:rPr lang="ru-RU" dirty="0" err="1">
                <a:latin typeface="Comic Sans MS" panose="030F0702030302020204" pitchFamily="66" charset="0"/>
              </a:rPr>
              <a:t>рафта</a:t>
            </a:r>
            <a:r>
              <a:rPr lang="ru-RU" dirty="0">
                <a:latin typeface="Comic Sans MS" panose="030F0702030302020204" pitchFamily="66" charset="0"/>
              </a:rPr>
              <a:t>; 2 — липидный </a:t>
            </a:r>
            <a:r>
              <a:rPr lang="ru-RU" dirty="0" err="1">
                <a:latin typeface="Comic Sans MS" panose="030F0702030302020204" pitchFamily="66" charset="0"/>
              </a:rPr>
              <a:t>рафт</a:t>
            </a:r>
            <a:r>
              <a:rPr lang="ru-RU" dirty="0">
                <a:latin typeface="Comic Sans MS" panose="030F0702030302020204" pitchFamily="66" charset="0"/>
              </a:rPr>
              <a:t>; 3 — трансмембранный белок, ассоциированный с </a:t>
            </a:r>
            <a:r>
              <a:rPr lang="ru-RU" dirty="0" err="1">
                <a:latin typeface="Comic Sans MS" panose="030F0702030302020204" pitchFamily="66" charset="0"/>
              </a:rPr>
              <a:t>рафтом</a:t>
            </a:r>
            <a:r>
              <a:rPr lang="ru-RU" dirty="0">
                <a:latin typeface="Comic Sans MS" panose="030F0702030302020204" pitchFamily="66" charset="0"/>
              </a:rPr>
              <a:t>; 4 — не-</a:t>
            </a:r>
            <a:r>
              <a:rPr lang="ru-RU" dirty="0" err="1">
                <a:latin typeface="Comic Sans MS" panose="030F0702030302020204" pitchFamily="66" charset="0"/>
              </a:rPr>
              <a:t>рафтовый</a:t>
            </a:r>
            <a:r>
              <a:rPr lang="ru-RU" dirty="0">
                <a:latin typeface="Comic Sans MS" panose="030F0702030302020204" pitchFamily="66" charset="0"/>
              </a:rPr>
              <a:t> мембранный белок; 5 — модификации гликолипидов или гликопротеинов путём </a:t>
            </a:r>
            <a:r>
              <a:rPr lang="ru-RU" dirty="0">
                <a:latin typeface="Comic Sans MS" panose="030F0702030302020204" pitchFamily="66" charset="0"/>
                <a:hlinkClick r:id="rId4" tooltip="Гликозилирование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гликозилирования</a:t>
            </a:r>
            <a:r>
              <a:rPr lang="ru-RU" dirty="0">
                <a:latin typeface="Comic Sans MS" panose="030F0702030302020204" pitchFamily="66" charset="0"/>
              </a:rPr>
              <a:t>; 6 — GPI-заякоренный белок; 7 — холестерин; 8 — гликолипид</a:t>
            </a:r>
            <a:br>
              <a:rPr lang="ru-RU" dirty="0">
                <a:latin typeface="Comic Sans MS" panose="030F0702030302020204" pitchFamily="66" charset="0"/>
              </a:rPr>
            </a:b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346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66005A-37DC-4A75-B600-5BF1BCCE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Распад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BCC6E72C-40E8-4CEA-B6F8-0C488D69FE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985" y="458431"/>
            <a:ext cx="9256015" cy="124030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144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0.00573 -0.7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-35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128</Words>
  <Application>Microsoft Office PowerPoint</Application>
  <PresentationFormat>Широкоэкранный</PresentationFormat>
  <Paragraphs>13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Comic Sans MS</vt:lpstr>
      <vt:lpstr>Тема Office</vt:lpstr>
      <vt:lpstr>Этапы посттрансляционной чуши</vt:lpstr>
      <vt:lpstr>Созревание</vt:lpstr>
      <vt:lpstr>Созревание</vt:lpstr>
      <vt:lpstr>Созревание</vt:lpstr>
      <vt:lpstr>Транспорт</vt:lpstr>
      <vt:lpstr>Транспорт</vt:lpstr>
      <vt:lpstr>Транспорт</vt:lpstr>
      <vt:lpstr>Распад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Этапы посттрансляционной чуши</dc:title>
  <dc:creator>Thu Nguen</dc:creator>
  <cp:lastModifiedBy>Thu Nguen</cp:lastModifiedBy>
  <cp:revision>4</cp:revision>
  <dcterms:created xsi:type="dcterms:W3CDTF">2023-12-22T21:44:43Z</dcterms:created>
  <dcterms:modified xsi:type="dcterms:W3CDTF">2023-12-22T22:17:23Z</dcterms:modified>
</cp:coreProperties>
</file>