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B391B-97AF-4B9D-B60F-C79CA430A72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20206-DE42-4610-82CC-4DEDC881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Comic Sans MS" panose="030F0702030302020204" pitchFamily="66" charset="0"/>
              </a:rPr>
              <a:t>Ростик молодец, нашёл отличную картинку,  тут буквально всё написано, жаль, что он сам этого не понял 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0206-DE42-4610-82CC-4DEDC88147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Comic Sans MS" panose="030F0702030302020204" pitchFamily="66" charset="0"/>
              </a:rPr>
              <a:t>Типа с помощью этой штуки можно </a:t>
            </a:r>
            <a:r>
              <a:rPr lang="ru-RU" dirty="0" err="1">
                <a:latin typeface="Comic Sans MS" panose="030F0702030302020204" pitchFamily="66" charset="0"/>
              </a:rPr>
              <a:t>таргетно</a:t>
            </a:r>
            <a:r>
              <a:rPr lang="ru-RU" dirty="0">
                <a:latin typeface="Comic Sans MS" panose="030F0702030302020204" pitchFamily="66" charset="0"/>
              </a:rPr>
              <a:t> лечить ткани аж на уровне отдельных генов, белков как минимум тремя способами. Короче очередные пять ложек эликсира, если вы понимаете о чём я…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0206-DE42-4610-82CC-4DEDC88147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6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35608-471F-44FA-B907-CE74FA00E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62A711-8153-4D5F-A2D7-59A04C20A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F7558-9614-429C-97D5-59A68591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7FB-F6B2-464D-81A6-9A8967BC2D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CE6A5-D384-4FF7-80C3-50B096E9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FBF2A-2355-4972-B5CC-DC002105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5163-2D10-4A73-872C-10B05CAC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7DA0A-B173-41DB-8649-D83A59AB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88CE92-8718-47CA-968D-43CAB06BB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09CF2-ACD9-425C-A0CC-8D7FC7C9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7FB-F6B2-464D-81A6-9A8967BC2D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8C14E6-971C-4B95-A1BC-72F55AF8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886881-6EA2-4205-BB5B-33D77845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5163-2D10-4A73-872C-10B05CAC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1F4E1F-1BA1-49EF-9F23-1A5EEE027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A49EC2-9545-46B9-87B2-0C0590AB1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5014FF-6FFC-4100-B354-DCD07990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7FB-F6B2-464D-81A6-9A8967BC2D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FA8164-A7AB-4396-A4D2-C880B9AA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15EDC-16E3-43E4-A8D5-C7064F0D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5163-2D10-4A73-872C-10B05CAC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62F74-0589-4E36-8CE0-0F16338C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C0D05-D722-4602-9BCA-3742D6D9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D05537-ADB0-4D55-856B-5A3C153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7FB-F6B2-464D-81A6-9A8967BC2D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077EF5-D887-4429-B537-F9A8DEDE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AD63B7-A0EB-4FA5-A5C3-D9433C4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5163-2D10-4A73-872C-10B05CAC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ECC1D-26EB-4554-A6F9-E93B41ED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652374-32DE-4025-A579-83916BF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AA7E86-DB09-4880-95A7-5B7F31EF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7FB-F6B2-464D-81A6-9A8967BC2D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D02660-FECE-4B9B-B9C3-A07285B5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8E858-8C2E-4209-AF43-3E09316D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5163-2D10-4A73-872C-10B05CAC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3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171F3-C01A-40E3-855A-C9F2B75D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C424-1E81-4F9F-8B9A-131027CBB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A19C7C-29CE-412E-AF9A-66938C04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D5CA3B-9357-4319-914E-7057CE46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7FB-F6B2-464D-81A6-9A8967BC2D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4C43B8-F206-4C14-824C-8B475255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E6196F-0431-467D-BFEE-6523B86F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5163-2D10-4A73-872C-10B05CAC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AE6B4-B0E7-412C-9937-3715DCB2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74F8F-FEAC-4A96-B682-559AB775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9EF44A-E73A-493D-A795-133FD3B16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FBD6F9-B533-4743-8BF3-330592C6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5ABE3C-5F6C-4FCB-BEC4-C38DAD00D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50CC0D-3880-49D0-BBF3-02F2F5B6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7FB-F6B2-464D-81A6-9A8967BC2D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47E0D6-FEF5-4D00-BA75-0DF73336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912BD5-0F21-4BA6-AF98-2BB67458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5163-2D10-4A73-872C-10B05CAC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CDAFE-B0E2-49D4-BDB5-7C4FEFFE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BBB75F-1DC2-4B97-AE15-45E517D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7FB-F6B2-464D-81A6-9A8967BC2D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37CF2D-DC6A-4B6C-95BE-28F35E5A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9FA98A-1F06-497F-8C8C-AE3C8250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5163-2D10-4A73-872C-10B05CAC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2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10AE6E-2119-43A0-87C8-C2B410CC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7FB-F6B2-464D-81A6-9A8967BC2D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0BAA37-7D87-497D-8DFC-F9784E21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A4E8D7-80F7-4049-B593-D1D5D8FD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5163-2D10-4A73-872C-10B05CAC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1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BC76D-4503-47B6-83AC-65A0800F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1F56A-1F19-4079-947F-DDB5AFD3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2F06FA-A2F3-47B0-9517-42394481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C56885-2B77-489E-B5C6-E2E12E7B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7FB-F6B2-464D-81A6-9A8967BC2D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4FF730-E963-44B3-9746-D9186AD4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1FB8D2-61C5-41D7-8E5D-ED5E1C27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5163-2D10-4A73-872C-10B05CAC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2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BED6-B306-487F-9390-7DF0623D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54DCF4-D610-453E-928E-CE69D39A0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9C1E04-4B9D-4C31-AA25-72CFD16E7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0490C4-C97E-4947-8A73-DFC0B039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7FB-F6B2-464D-81A6-9A8967BC2D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A6CBF6-B1C2-4DB3-BB66-45578BF7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8FD855-F5E4-47D4-8A49-9DFA2E3A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5163-2D10-4A73-872C-10B05CAC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5F5DD-E62C-40A0-B201-50FB489D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935766-C756-436D-8E7C-9127EC2B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DBDA3-6B02-4570-8A87-5CBEA17A1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C7FB-F6B2-464D-81A6-9A8967BC2D9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36DD4E-B11F-4E2A-A315-E39D5B119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5E9B89-A793-4917-A55C-E21FAE14B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5163-2D10-4A73-872C-10B05CACC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5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A41-EAE3-4753-B91B-C07DBD134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latin typeface="Comic Sans MS" panose="030F0702030302020204" pitchFamily="66" charset="0"/>
              </a:rPr>
              <a:t>Вопрос № Экстра: Внеклеточные </a:t>
            </a:r>
            <a:r>
              <a:rPr lang="ru-RU" dirty="0">
                <a:latin typeface="Comic Sans MS" panose="030F0702030302020204" pitchFamily="66" charset="0"/>
              </a:rPr>
              <a:t>везикулы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FB7119-DA92-4D2B-BD36-706914A69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2373D9-2A76-4FD2-9CEE-01132ED7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593" y="270590"/>
            <a:ext cx="1774664" cy="165576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648F9A-603C-46F0-86F9-84771E7D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1736"/>
            <a:ext cx="2671349" cy="24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2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67F1A-8846-4362-B760-7FFD4283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Попытаюсь объяснить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6F9F35-7D79-4221-9EA7-5673A1A5A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83" y="2286558"/>
            <a:ext cx="8478433" cy="3372321"/>
          </a:xfrm>
        </p:spPr>
      </p:pic>
    </p:spTree>
    <p:extLst>
      <p:ext uri="{BB962C8B-B14F-4D97-AF65-F5344CB8AC3E}">
        <p14:creationId xmlns:p14="http://schemas.microsoft.com/office/powerpoint/2010/main" val="342114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69620-BFBD-46EE-AC91-192B993C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3645" cy="1165095"/>
          </a:xfrm>
        </p:spPr>
        <p:txBody>
          <a:bodyPr>
            <a:normAutofit/>
          </a:bodyPr>
          <a:lstStyle/>
          <a:p>
            <a:r>
              <a:rPr lang="ru-RU" b="1" i="1" dirty="0">
                <a:effectLst/>
                <a:latin typeface="Comic Sans MS" panose="030F0702030302020204" pitchFamily="66" charset="0"/>
              </a:rPr>
              <a:t>Она уже в раю, она ангел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A5D738-4A34-465C-A75F-688DA8AFF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44" y="1314453"/>
            <a:ext cx="7366839" cy="55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0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69620-BFBD-46EE-AC91-192B993C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3645" cy="1165095"/>
          </a:xfrm>
        </p:spPr>
        <p:txBody>
          <a:bodyPr>
            <a:normAutofit/>
          </a:bodyPr>
          <a:lstStyle/>
          <a:p>
            <a:r>
              <a:rPr lang="ru-RU" b="1" i="1" dirty="0">
                <a:effectLst/>
                <a:latin typeface="Comic Sans MS" panose="030F0702030302020204" pitchFamily="66" charset="0"/>
              </a:rPr>
              <a:t>Ну вот какая разница?!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418CCB-5506-4F85-B99E-CA2486927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9" y="1530220"/>
            <a:ext cx="58093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Характеристики экзосом, микровезикул и апоптозных телец">
            <a:extLst>
              <a:ext uri="{FF2B5EF4-FFF2-40B4-BE49-F238E27FC236}">
                <a16:creationId xmlns:a16="http://schemas.microsoft.com/office/drawing/2014/main" id="{69E81BE9-D05F-47F7-9810-E655B202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44" y="4662779"/>
            <a:ext cx="5715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5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Образование экзосом и эктосом, передача их от клетки-отправителя к адресату. Внизу — «обобщенная» экзосома в увеличенном виде">
            <a:extLst>
              <a:ext uri="{FF2B5EF4-FFF2-40B4-BE49-F238E27FC236}">
                <a16:creationId xmlns:a16="http://schemas.microsoft.com/office/drawing/2014/main" id="{769418E3-AACB-43B8-AD06-C651F0FF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96764" l="10000" r="98667">
                        <a14:foregroundMark x1="69167" y1="50809" x2="67642" y2="51514"/>
                        <a14:foregroundMark x1="57547" y1="60463" x2="42833" y2="80906"/>
                        <a14:foregroundMark x1="42833" y1="80906" x2="43667" y2="93851"/>
                        <a14:foregroundMark x1="43667" y1="93851" x2="49000" y2="99353"/>
                        <a14:foregroundMark x1="49000" y1="99353" x2="93333" y2="98382"/>
                        <a14:foregroundMark x1="93333" y1="98382" x2="99333" y2="88350"/>
                        <a14:foregroundMark x1="99333" y1="88350" x2="98000" y2="6149"/>
                        <a14:foregroundMark x1="98000" y1="6149" x2="80167" y2="2913"/>
                        <a14:foregroundMark x1="80167" y1="2913" x2="72167" y2="19417"/>
                        <a14:foregroundMark x1="72167" y1="19417" x2="69990" y2="32663"/>
                        <a14:foregroundMark x1="52667" y1="77994" x2="46167" y2="91586"/>
                        <a14:foregroundMark x1="56833" y1="76052" x2="51333" y2="91586"/>
                        <a14:foregroundMark x1="58000" y1="90615" x2="53333" y2="97087"/>
                        <a14:foregroundMark x1="62000" y1="91909" x2="71333" y2="77670"/>
                        <a14:foregroundMark x1="86167" y1="83819" x2="62167" y2="79935"/>
                        <a14:foregroundMark x1="75000" y1="84142" x2="68833" y2="91909"/>
                        <a14:foregroundMark x1="68833" y1="91586" x2="68167" y2="71197"/>
                        <a14:foregroundMark x1="68167" y1="71197" x2="66167" y2="84790"/>
                        <a14:foregroundMark x1="66167" y1="84790" x2="60000" y2="97411"/>
                        <a14:foregroundMark x1="60000" y1="97411" x2="54167" y2="94822"/>
                        <a14:foregroundMark x1="54167" y1="94822" x2="47500" y2="80906"/>
                        <a14:foregroundMark x1="47500" y1="80906" x2="58000" y2="72816"/>
                        <a14:foregroundMark x1="62000" y1="88673" x2="58333" y2="74434"/>
                        <a14:foregroundMark x1="58833" y1="77670" x2="56500" y2="71521"/>
                        <a14:foregroundMark x1="61667" y1="75405" x2="57167" y2="71845"/>
                        <a14:foregroundMark x1="72500" y1="66990" x2="86833" y2="42718"/>
                        <a14:foregroundMark x1="87167" y1="79935" x2="95000" y2="47249"/>
                        <a14:foregroundMark x1="90833" y1="86408" x2="98000" y2="50162"/>
                        <a14:foregroundMark x1="91333" y1="86408" x2="87167" y2="56311"/>
                        <a14:foregroundMark x1="94333" y1="83495" x2="88000" y2="69903"/>
                        <a14:foregroundMark x1="88000" y1="69903" x2="84167" y2="74110"/>
                        <a14:foregroundMark x1="86167" y1="85113" x2="95167" y2="68932"/>
                        <a14:foregroundMark x1="93167" y1="78641" x2="87833" y2="38835"/>
                        <a14:foregroundMark x1="87833" y1="38835" x2="83833" y2="26537"/>
                        <a14:foregroundMark x1="83833" y1="26537" x2="82000" y2="28803"/>
                        <a14:foregroundMark x1="86167" y1="37864" x2="78000" y2="22006"/>
                        <a14:foregroundMark x1="84333" y1="34628" x2="77333" y2="11003"/>
                        <a14:foregroundMark x1="80500" y1="22654" x2="78167" y2="22977"/>
                        <a14:foregroundMark x1="79500" y1="18770" x2="87667" y2="42071"/>
                        <a14:foregroundMark x1="87667" y1="42071" x2="94833" y2="44660"/>
                        <a14:foregroundMark x1="94833" y1="44660" x2="87000" y2="32039"/>
                        <a14:foregroundMark x1="87000" y1="32039" x2="78667" y2="31392"/>
                        <a14:foregroundMark x1="78667" y1="31392" x2="78333" y2="33333"/>
                        <a14:foregroundMark x1="91833" y1="67638" x2="87500" y2="55987"/>
                        <a14:foregroundMark x1="87500" y1="55987" x2="89833" y2="38835"/>
                        <a14:foregroundMark x1="89833" y1="38835" x2="95500" y2="47896"/>
                        <a14:foregroundMark x1="95500" y1="47896" x2="95667" y2="62136"/>
                        <a14:foregroundMark x1="95667" y1="62136" x2="90500" y2="68932"/>
                        <a14:foregroundMark x1="90500" y1="68932" x2="91833" y2="66343"/>
                        <a14:foregroundMark x1="98667" y1="70227" x2="89833" y2="55016"/>
                        <a14:foregroundMark x1="89833" y1="55016" x2="93167" y2="65372"/>
                        <a14:foregroundMark x1="93167" y1="65372" x2="93167" y2="65372"/>
                        <a14:foregroundMark x1="92000" y1="54045" x2="91000" y2="51133"/>
                        <a14:foregroundMark x1="92333" y1="52427" x2="90500" y2="50485"/>
                        <a14:foregroundMark x1="68333" y1="51456" x2="63000" y2="59871"/>
                        <a14:foregroundMark x1="63000" y1="59871" x2="64667" y2="74110"/>
                        <a14:foregroundMark x1="64667" y1="74110" x2="73667" y2="70874"/>
                        <a14:foregroundMark x1="73667" y1="70874" x2="72000" y2="58900"/>
                        <a14:foregroundMark x1="72000" y1="58900" x2="67833" y2="51456"/>
                        <a14:backgroundMark x1="43667" y1="41424" x2="30667" y2="54693"/>
                        <a14:backgroundMark x1="30667" y1="54693" x2="14667" y2="56311"/>
                        <a14:backgroundMark x1="46833" y1="31068" x2="29833" y2="31715"/>
                        <a14:backgroundMark x1="29833" y1="31715" x2="32333" y2="75405"/>
                        <a14:backgroundMark x1="32333" y1="75405" x2="41214" y2="74848"/>
                        <a14:backgroundMark x1="49833" y1="21359" x2="43167" y2="14239"/>
                        <a14:backgroundMark x1="43167" y1="14239" x2="13000" y2="11650"/>
                        <a14:backgroundMark x1="13000" y1="11650" x2="3833" y2="56958"/>
                        <a14:backgroundMark x1="3833" y1="56958" x2="39874" y2="90415"/>
                        <a14:backgroundMark x1="45409" y1="69020" x2="53000" y2="19741"/>
                        <a14:backgroundMark x1="53000" y1="19741" x2="48000" y2="11974"/>
                        <a14:backgroundMark x1="48000" y1="11974" x2="44833" y2="15210"/>
                        <a14:backgroundMark x1="52333" y1="9709" x2="34333" y2="7443"/>
                        <a14:backgroundMark x1="34333" y1="7443" x2="9333" y2="54369"/>
                        <a14:backgroundMark x1="9333" y1="54369" x2="32667" y2="99676"/>
                        <a14:backgroundMark x1="86263" y1="84129" x2="86374" y2="84097"/>
                        <a14:backgroundMark x1="32667" y1="99676" x2="42213" y2="96907"/>
                        <a14:backgroundMark x1="73867" y1="5929" x2="73333" y2="4531"/>
                        <a14:backgroundMark x1="73333" y1="4531" x2="56167" y2="8091"/>
                        <a14:backgroundMark x1="56167" y1="8091" x2="46500" y2="4531"/>
                        <a14:backgroundMark x1="50500" y1="53398" x2="60601" y2="54907"/>
                        <a14:backgroundMark x1="68256" y1="48406" x2="70000" y2="38511"/>
                        <a14:backgroundMark x1="70000" y1="38511" x2="62667" y2="26537"/>
                        <a14:backgroundMark x1="62667" y1="26537" x2="53333" y2="28155"/>
                        <a14:backgroundMark x1="53333" y1="28155" x2="49167" y2="42718"/>
                        <a14:backgroundMark x1="49167" y1="42718" x2="51333" y2="53398"/>
                        <a14:backgroundMark x1="66809" y1="45820" x2="70500" y2="40129"/>
                        <a14:backgroundMark x1="65888" y1="47240" x2="66638" y2="46084"/>
                        <a14:backgroundMark x1="70500" y1="40129" x2="64000" y2="46278"/>
                        <a14:backgroundMark x1="64000" y1="46278" x2="68000" y2="36246"/>
                        <a14:backgroundMark x1="68000" y1="36246" x2="71333" y2="41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39" y="2655218"/>
            <a:ext cx="7451761" cy="38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69620-BFBD-46EE-AC91-192B993C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3645" cy="1165095"/>
          </a:xfrm>
        </p:spPr>
        <p:txBody>
          <a:bodyPr>
            <a:normAutofit/>
          </a:bodyPr>
          <a:lstStyle/>
          <a:p>
            <a:r>
              <a:rPr lang="ru-RU" b="1" i="1" dirty="0">
                <a:effectLst/>
                <a:latin typeface="Comic Sans MS" panose="030F0702030302020204" pitchFamily="66" charset="0"/>
              </a:rPr>
              <a:t>Ну вот какая разница?!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0EC47-E8AA-4260-8C83-5816862B6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30220"/>
            <a:ext cx="7098108" cy="500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0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5FE6A-FDAC-47DF-8CF7-BF6F3C1D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НУ ЭТО ЖЕ КРУТО!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 descr="Иммунотерапия">
            <a:extLst>
              <a:ext uri="{FF2B5EF4-FFF2-40B4-BE49-F238E27FC236}">
                <a16:creationId xmlns:a16="http://schemas.microsoft.com/office/drawing/2014/main" id="{047DA713-67CC-44EF-9046-C83F591A62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06" y="1690688"/>
            <a:ext cx="5715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Лекарственная терапия">
            <a:extLst>
              <a:ext uri="{FF2B5EF4-FFF2-40B4-BE49-F238E27FC236}">
                <a16:creationId xmlns:a16="http://schemas.microsoft.com/office/drawing/2014/main" id="{8453E766-4EF1-489C-9061-676ADDA8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06" y="4228420"/>
            <a:ext cx="571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Терапия интерферирующими РНК">
            <a:extLst>
              <a:ext uri="{FF2B5EF4-FFF2-40B4-BE49-F238E27FC236}">
                <a16:creationId xmlns:a16="http://schemas.microsoft.com/office/drawing/2014/main" id="{7CCF43B9-9404-4525-B7C0-9DBD6CAC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412" y="3551202"/>
            <a:ext cx="5000628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C942AD-81B1-499F-989A-B76545286111}"/>
              </a:ext>
            </a:extLst>
          </p:cNvPr>
          <p:cNvSpPr txBox="1"/>
          <p:nvPr/>
        </p:nvSpPr>
        <p:spPr>
          <a:xfrm>
            <a:off x="7128777" y="1415573"/>
            <a:ext cx="4535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Типа с помощью этой штуки можно </a:t>
            </a:r>
            <a:r>
              <a:rPr lang="ru-RU" dirty="0" err="1">
                <a:latin typeface="Comic Sans MS" panose="030F0702030302020204" pitchFamily="66" charset="0"/>
              </a:rPr>
              <a:t>таргетно</a:t>
            </a:r>
            <a:r>
              <a:rPr lang="ru-RU" dirty="0">
                <a:latin typeface="Comic Sans MS" panose="030F0702030302020204" pitchFamily="66" charset="0"/>
              </a:rPr>
              <a:t> лечить ткани аж на уровне отдельных генов, белков как минимум тремя способами. Короче очередные пять ложек эликсира, если вы понимаете о чём я…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1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A7789-EB83-4635-A3B1-B9EEF0F0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2399199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Я – великий грешник и у всех прошу прощения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94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132</Words>
  <Application>Microsoft Office PowerPoint</Application>
  <PresentationFormat>Широкоэкранный</PresentationFormat>
  <Paragraphs>13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Тема Office</vt:lpstr>
      <vt:lpstr>Вопрос № Экстра: Внеклеточные везикулы</vt:lpstr>
      <vt:lpstr>Попытаюсь объяснить</vt:lpstr>
      <vt:lpstr>Она уже в раю, она ангел</vt:lpstr>
      <vt:lpstr>Ну вот какая разница?!</vt:lpstr>
      <vt:lpstr>Ну вот какая разница?!</vt:lpstr>
      <vt:lpstr>НУ ЭТО ЖЕ КРУТО!</vt:lpstr>
      <vt:lpstr>Я – великий грешник и у всех прошу прощения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Thu Nguen</dc:creator>
  <cp:lastModifiedBy>Thu Nguen</cp:lastModifiedBy>
  <cp:revision>6</cp:revision>
  <dcterms:created xsi:type="dcterms:W3CDTF">2023-12-22T20:56:39Z</dcterms:created>
  <dcterms:modified xsi:type="dcterms:W3CDTF">2023-12-23T17:43:17Z</dcterms:modified>
</cp:coreProperties>
</file>