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7DA00-1871-40BF-9A6D-DA0B22FD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23DE7-7B5F-49C7-BB8F-5264AC77E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E77097-8A5C-4DF7-BEB4-41BA806E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C7C65-F913-4B24-9FE8-FA4A2749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16244B-B4A8-45EC-B3A9-F4B7FE09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4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20585-F983-4325-A186-737048044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EDA736-1824-4B64-A20C-F83DBA3A4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20E80-698C-402F-876A-EE84DE6C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ACADD-FC73-43BC-BF10-95DB33B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083B4B-BEB2-4EEA-A12B-F3AB8429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6F5E60-5AA9-4B40-8697-C430982B1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D9CA69E-BE9A-44D1-9BDD-1FC816FDB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5AD1C-7D75-4C2B-B02F-5BA963816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76E505-31E3-45C0-9DC8-DF755925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0C8EF6-9C8B-4158-9F74-ECDCB4A8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8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30CA-DF1E-493D-82B8-B723502B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1701B-DDB4-4655-B23E-ABEB3E57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E4D226-5C6C-4E4F-B90A-D30F81FD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AA354B-6D80-4DD3-BCD4-E40DC395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B4473-8963-48B0-8719-F2DB35DB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A75CA-8E5C-4782-946D-7D7D658A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C21C6-62F2-47FE-96A1-61116E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BFE07-5910-4A13-835B-95B59B2A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97E25-03BD-46D6-97BF-B2F2BDCC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BBCE17-581B-49F9-AE44-80B6E9E5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6FE8B-AA0B-4AAE-B1A8-9B3DA232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026B0-44DE-4AE4-9536-E473DB0B4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716444-DD7A-4C9E-B72E-6952B09E8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78000-2379-4E45-906B-63F23518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1EE65B-1767-4CE9-9C7C-676C9499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0A8BFB-1FD6-47A8-B009-05633851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9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B55308-F260-404B-BC0B-7CFDC99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3EA48D-F689-48AC-9124-934870A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39F26E-28A1-4E54-A41F-C3FC2A2A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E275B9-D660-4A85-8B2C-CE5749E7D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183C22-0829-4B40-8CD5-893E28FB6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754C48-7F99-47D9-9133-587810CE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D5F3F8-1AFB-489D-A534-0A3A85E9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9D7ED2-50A3-4FFA-96B7-E2303022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7884A-E452-49A0-A267-9C850A8D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74EE65-F67D-42D2-8AD9-26909E6D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9B9E1F-4673-4907-B677-7A525835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BC9EB7-4F6C-4D14-BF60-5BDDB978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92195E-3940-46CC-B5F6-A62D4FE55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FC15D3-528F-4670-A71B-1F60D3D7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1DF07E-B92E-4A46-A4A4-19181B96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3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6BCE1-F342-4156-9E93-4B59DF70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8D7BC2-76C1-4CE8-A4AA-20DCA0C21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A2069-D8B0-4D8C-A2B1-D9F0A4209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DAA842-DA29-4E5C-9C63-49D291D9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4D47E0-857D-4DA8-919F-1FED1211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3CB969-57BE-4691-B5BC-5B166D4D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5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6E790-FC91-43AE-A72B-58F658EF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1A681E2-48A4-4CFC-9A05-73AEEF478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A4CEBC-06A6-493C-8C14-8D996FB4A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F674D1-47E3-4F47-99A6-A7FAAA8D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A31655-4F9C-49A4-9A09-FE52269C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D93D8-5518-48D1-859B-ED7B1AE5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7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B83F3-41AF-43E1-BC5E-28272A1A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E93DD-A241-4E51-A61E-B226A625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FBBFEE-72A3-4784-B1A9-A3F255173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B070-1D0E-4EED-837B-3F2F480CFBAD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1D814-3527-4D1E-9A56-260DACD9A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8598B-2DBB-4D95-AB7A-1331ACB5C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9655-4910-466A-B4AF-AE69C6FD5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533DD-522F-4B25-8841-3E196A316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Лизосомы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010DF6-2A71-43EE-801B-E1BEF9BF6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F23BC1-1DF1-498A-864B-BCBE7F8D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593" y="270590"/>
            <a:ext cx="1774664" cy="16557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5E528-FAEE-46A7-90CC-319F0F2110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66630" y="360667"/>
            <a:ext cx="1714739" cy="1676634"/>
          </a:xfrm>
          <a:prstGeom prst="roundRect">
            <a:avLst>
              <a:gd name="adj" fmla="val 1332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50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Строение, функции, ко-ко-ко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3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99CFEE-ECE9-4274-9595-C8B217B2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374468" y="643967"/>
            <a:ext cx="4840740" cy="6810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9285A7-4E09-4B7F-8300-FF9C10189EA0}"/>
              </a:ext>
            </a:extLst>
          </p:cNvPr>
          <p:cNvSpPr txBox="1"/>
          <p:nvPr/>
        </p:nvSpPr>
        <p:spPr>
          <a:xfrm>
            <a:off x="8994711" y="2034073"/>
            <a:ext cx="28620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0F0F0F"/>
                </a:solidFill>
                <a:effectLst/>
                <a:latin typeface="Comic Sans MS" panose="030F0702030302020204" pitchFamily="66" charset="0"/>
              </a:rPr>
              <a:t>• Ферменты синтезируются в аппарате Гольджи и транспортируются в лизосомы с помощью рецепторов. </a:t>
            </a:r>
            <a:endParaRPr lang="en-US" b="0" i="0" dirty="0">
              <a:solidFill>
                <a:srgbClr val="0F0F0F"/>
              </a:solidFill>
              <a:effectLst/>
              <a:latin typeface="Comic Sans MS" panose="030F0702030302020204" pitchFamily="66" charset="0"/>
            </a:endParaRPr>
          </a:p>
          <a:p>
            <a:r>
              <a:rPr lang="ru-RU" b="0" i="0" dirty="0">
                <a:solidFill>
                  <a:srgbClr val="0F0F0F"/>
                </a:solidFill>
                <a:effectLst/>
                <a:latin typeface="Comic Sans MS" panose="030F0702030302020204" pitchFamily="66" charset="0"/>
              </a:rPr>
              <a:t>• В лизосомах ферменты покрываются белком клатрином, который защищает их от разрушения. </a:t>
            </a:r>
            <a:br>
              <a:rPr lang="ru-RU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43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4C550-54A0-47F4-A479-1B508DB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Строение, функции, ко-ко-ко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4EC73-D313-43FB-9920-7FBA08191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Лизосомы были открыты в 1955 году бельгийским психологом и биохимиком Кристианом де </a:t>
            </a:r>
            <a:r>
              <a:rPr lang="ru-RU" dirty="0" err="1">
                <a:latin typeface="Comic Sans MS" panose="030F0702030302020204" pitchFamily="66" charset="0"/>
              </a:rPr>
              <a:t>Дюффе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Они содержат гидролитические ферменты, которые расщепляют молекулы на более простые компоненты.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Лизосомы участвуют в энергетическом обмене, поддержании структуры цитоплазматической мембраны, защите клетки от патогенов и регуляции клеточного цикла.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60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r>
              <a:rPr lang="ru-RU" dirty="0">
                <a:latin typeface="Comic Sans MS" panose="030F0702030302020204" pitchFamily="66" charset="0"/>
              </a:rPr>
              <a:t>: </a:t>
            </a:r>
            <a:r>
              <a:rPr lang="ru-RU" dirty="0" err="1">
                <a:latin typeface="Comic Sans MS" panose="030F0702030302020204" pitchFamily="66" charset="0"/>
              </a:rPr>
              <a:t>кококок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Лизосомы особенно важны для нервной системы, так как нейроны имеют длинные отростки и долгоживущие клетки.</a:t>
            </a:r>
          </a:p>
          <a:p>
            <a:r>
              <a:rPr lang="ru-RU" dirty="0">
                <a:latin typeface="Comic Sans MS" panose="030F0702030302020204" pitchFamily="66" charset="0"/>
              </a:rPr>
              <a:t>Они обеспечивают процесс, который поддерживает гомеостаз нейронов на протяжении многих лет.</a:t>
            </a:r>
          </a:p>
          <a:p>
            <a:r>
              <a:rPr lang="ru-RU" dirty="0">
                <a:latin typeface="Comic Sans MS" panose="030F0702030302020204" pitchFamily="66" charset="0"/>
              </a:rPr>
              <a:t>Процесс </a:t>
            </a:r>
            <a:r>
              <a:rPr lang="ru-RU" dirty="0" err="1">
                <a:latin typeface="Comic Sans MS" panose="030F0702030302020204" pitchFamily="66" charset="0"/>
              </a:rPr>
              <a:t>лизосомной</a:t>
            </a:r>
            <a:r>
              <a:rPr lang="ru-RU" dirty="0">
                <a:latin typeface="Comic Sans MS" panose="030F0702030302020204" pitchFamily="66" charset="0"/>
              </a:rPr>
              <a:t> деградации состоит из нескольких стадий: инициация, созревание, слияние и деградация.</a:t>
            </a:r>
          </a:p>
          <a:p>
            <a:r>
              <a:rPr lang="ru-RU" dirty="0">
                <a:latin typeface="Comic Sans MS" panose="030F0702030302020204" pitchFamily="66" charset="0"/>
              </a:rPr>
              <a:t>Нарушение лизосом может привести к некрозу/апоптозу/</a:t>
            </a:r>
            <a:r>
              <a:rPr lang="ru-RU" dirty="0" err="1">
                <a:latin typeface="Comic Sans MS" panose="030F0702030302020204" pitchFamily="66" charset="0"/>
              </a:rPr>
              <a:t>многобукв</a:t>
            </a:r>
            <a:endParaRPr lang="ru-RU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Хотя может произойти к окислительному стрессу</a:t>
            </a:r>
          </a:p>
          <a:p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r>
              <a:rPr lang="ru-RU" dirty="0">
                <a:latin typeface="Comic Sans MS" panose="030F0702030302020204" pitchFamily="66" charset="0"/>
              </a:rPr>
              <a:t> – часть экспрессии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endParaRPr lang="ru-RU" dirty="0">
              <a:latin typeface="Comic Sans MS" panose="030F0702030302020204" pitchFamily="66" charset="0"/>
            </a:endParaRPr>
          </a:p>
          <a:p>
            <a:endParaRPr lang="ru-RU" dirty="0">
              <a:latin typeface="Comic Sans MS" panose="030F0702030302020204" pitchFamily="66" charset="0"/>
            </a:endParaRPr>
          </a:p>
          <a:p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4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r>
              <a:rPr lang="ru-RU" dirty="0">
                <a:latin typeface="Comic Sans MS" panose="030F0702030302020204" pitchFamily="66" charset="0"/>
              </a:rPr>
              <a:t>: </a:t>
            </a:r>
            <a:r>
              <a:rPr lang="ru-RU" dirty="0" err="1">
                <a:latin typeface="Comic Sans MS" panose="030F0702030302020204" pitchFamily="66" charset="0"/>
              </a:rPr>
              <a:t>кококок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 err="1">
                <a:latin typeface="Comic Sans MS" panose="030F0702030302020204" pitchFamily="66" charset="0"/>
              </a:rPr>
              <a:t>Макроаутофагия</a:t>
            </a:r>
            <a:endParaRPr lang="ru-RU" dirty="0">
              <a:latin typeface="Comic Sans MS" panose="030F0702030302020204" pitchFamily="66" charset="0"/>
            </a:endParaRPr>
          </a:p>
          <a:p>
            <a:pPr marL="514350" indent="-514350">
              <a:buAutoNum type="arabicPeriod"/>
            </a:pPr>
            <a:r>
              <a:rPr lang="ru-RU" dirty="0" err="1">
                <a:latin typeface="Comic Sans MS" panose="030F0702030302020204" pitchFamily="66" charset="0"/>
              </a:rPr>
              <a:t>Микроаутофагия</a:t>
            </a:r>
            <a:endParaRPr lang="ru-RU" dirty="0">
              <a:latin typeface="Comic Sans MS" panose="030F0702030302020204" pitchFamily="66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Comic Sans MS" panose="030F0702030302020204" pitchFamily="66" charset="0"/>
              </a:rPr>
              <a:t>Селективная </a:t>
            </a:r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endParaRPr lang="ru-RU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2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Макроаутофагия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5776" cy="4667250"/>
          </a:xfrm>
        </p:spPr>
        <p:txBody>
          <a:bodyPr>
            <a:norm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Макроаутофагия</a:t>
            </a:r>
            <a:r>
              <a:rPr lang="ru-RU" dirty="0">
                <a:latin typeface="Comic Sans MS" panose="030F0702030302020204" pitchFamily="66" charset="0"/>
              </a:rPr>
              <a:t> играют ключевую роль в процессе </a:t>
            </a:r>
            <a:r>
              <a:rPr lang="ru-RU" dirty="0" err="1">
                <a:latin typeface="Comic Sans MS" panose="030F0702030302020204" pitchFamily="66" charset="0"/>
              </a:rPr>
              <a:t>лизосомной</a:t>
            </a:r>
            <a:r>
              <a:rPr lang="ru-RU" dirty="0">
                <a:latin typeface="Comic Sans MS" panose="030F0702030302020204" pitchFamily="66" charset="0"/>
              </a:rPr>
              <a:t> деградации, перерабатывая компоненты клетки и используя энергию или оставшиеся элементы для строительства новых белков.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r>
              <a:rPr lang="ru-RU" dirty="0">
                <a:latin typeface="Comic Sans MS" panose="030F0702030302020204" pitchFamily="66" charset="0"/>
              </a:rPr>
              <a:t> - процесс, при котором клетка изолирует и переваривает свои собственные компоненты.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Формирование </a:t>
            </a:r>
            <a:r>
              <a:rPr lang="ru-RU" dirty="0" err="1">
                <a:latin typeface="Comic Sans MS" panose="030F0702030302020204" pitchFamily="66" charset="0"/>
              </a:rPr>
              <a:t>аутофагосомы</a:t>
            </a:r>
            <a:r>
              <a:rPr lang="ru-RU" dirty="0">
                <a:latin typeface="Comic Sans MS" panose="030F0702030302020204" pitchFamily="66" charset="0"/>
              </a:rPr>
              <a:t> - мембрана, окружающая субстрат, который нужно переработать.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Инициация </a:t>
            </a:r>
            <a:r>
              <a:rPr lang="ru-RU" dirty="0" err="1">
                <a:latin typeface="Comic Sans MS" panose="030F0702030302020204" pitchFamily="66" charset="0"/>
              </a:rPr>
              <a:t>аутофагии</a:t>
            </a:r>
            <a:r>
              <a:rPr lang="ru-RU" dirty="0">
                <a:latin typeface="Comic Sans MS" panose="030F0702030302020204" pitchFamily="66" charset="0"/>
              </a:rPr>
              <a:t> происходит при взаимодействии сигнальной прокладки и сигнального каскада.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2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Макроаутофагия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073344E-50C6-4AAC-818C-44857CC035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9" y="302934"/>
            <a:ext cx="10515600" cy="625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9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Микроаутофагия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0290" cy="432324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Микроаутофагия</a:t>
            </a:r>
            <a:r>
              <a:rPr lang="ru-RU" dirty="0">
                <a:latin typeface="Comic Sans MS" panose="030F0702030302020204" pitchFamily="66" charset="0"/>
              </a:rPr>
              <a:t> - процесс, при котором </a:t>
            </a:r>
            <a:r>
              <a:rPr lang="ru-RU" dirty="0" err="1">
                <a:latin typeface="Comic Sans MS" panose="030F0702030302020204" pitchFamily="66" charset="0"/>
              </a:rPr>
              <a:t>аутофагосома</a:t>
            </a:r>
            <a:r>
              <a:rPr lang="ru-RU" dirty="0">
                <a:latin typeface="Comic Sans MS" panose="030F0702030302020204" pitchFamily="66" charset="0"/>
              </a:rPr>
              <a:t> формирует выпуклости и захватывает небольшие объекты.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059D1D0-8DFD-4015-88A6-830A6414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658" y="1894114"/>
            <a:ext cx="4917595" cy="425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0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38B6-640E-4180-8A77-52B900FD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111844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Селективная </a:t>
            </a:r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CD45D0-8C9E-42BA-A1F7-DE603219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6739" cy="4575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Селективная </a:t>
            </a:r>
            <a:r>
              <a:rPr lang="ru-RU" dirty="0" err="1">
                <a:latin typeface="Comic Sans MS" panose="030F0702030302020204" pitchFamily="66" charset="0"/>
              </a:rPr>
              <a:t>аутофагия</a:t>
            </a:r>
            <a:r>
              <a:rPr lang="ru-RU" dirty="0">
                <a:latin typeface="Comic Sans MS" panose="030F0702030302020204" pitchFamily="66" charset="0"/>
              </a:rPr>
              <a:t> - процесс, при котором клетка избирательно захватывает и переваривает определенные белки.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Шапероны</a:t>
            </a:r>
            <a:r>
              <a:rPr lang="ru-RU" dirty="0">
                <a:latin typeface="Comic Sans MS" panose="030F0702030302020204" pitchFamily="66" charset="0"/>
              </a:rPr>
              <a:t> - белки, которые помогают другим белкам принимать правильную информацию.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Белки теплового шока - белки, которые помогают клетке справляться с изменением температуры.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BE7BFA-D67A-45EF-A903-8F1BD5313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0"/>
            <a:ext cx="63261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5232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296</Words>
  <Application>Microsoft Office PowerPoint</Application>
  <PresentationFormat>Широкоэкранный</PresentationFormat>
  <Paragraphs>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Тема Office</vt:lpstr>
      <vt:lpstr>Лизосомы</vt:lpstr>
      <vt:lpstr>Строение, функции, ко-ко-ко</vt:lpstr>
      <vt:lpstr>Строение, функции, ко-ко-ко</vt:lpstr>
      <vt:lpstr>Аутофагия: кококок</vt:lpstr>
      <vt:lpstr>Аутофагия: кококок</vt:lpstr>
      <vt:lpstr>Макроаутофагия</vt:lpstr>
      <vt:lpstr>Макроаутофагия</vt:lpstr>
      <vt:lpstr>Микроаутофагия</vt:lpstr>
      <vt:lpstr>Селективная аутофагия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Лизосомы</dc:title>
  <dc:creator>Thu Nguen</dc:creator>
  <cp:lastModifiedBy>Thu Nguen</cp:lastModifiedBy>
  <cp:revision>4</cp:revision>
  <dcterms:created xsi:type="dcterms:W3CDTF">2023-12-22T11:56:00Z</dcterms:created>
  <dcterms:modified xsi:type="dcterms:W3CDTF">2023-12-22T12:17:50Z</dcterms:modified>
</cp:coreProperties>
</file>