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58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03443E-2237-47AB-A625-D78FE2397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023110-FAB6-4A01-9D02-260A68ABA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CFACE-62F5-465E-8FD0-FBEF8D10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382E74-FE5B-4E02-BA3C-726FE214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381FF-4710-443E-B0EF-18B3BAA3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3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CA661-DFCA-43DA-B83A-9D71E0FAE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54AC2A-337A-463D-8ACF-108063B2F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14BFB-0A39-49CE-9E1B-48D4F73C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E3A475-C10A-4B91-A892-F2EA4B39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E732FE-9C86-4227-85C1-DFEF0FF8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6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9E33622-1552-4FF6-AC91-264A4383A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E12A65-4CC6-422C-A03E-9C2196E45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44C2ED-BC40-4D13-AA82-A0AD9B90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40343-0A34-4E8E-985D-CB61EB1E6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92CAF9-8660-46BB-9237-40767B1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5549DD-7C7E-42A9-86DE-E9D09C72D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8A5E3-6D66-4E93-BA36-177EBB74F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2A2FFC-0CD0-4FE4-8A94-F280EF37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BA8F5B-D3FA-41B4-9027-EAB13FF8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07775-B29D-4E1C-8E28-DA21B5FD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5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6D844-667E-4AD8-A9CD-9E00A087C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AD273-A51F-44BC-932A-CA95C5DA8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8BBFA0-1CD2-4325-B538-F20D4FFCD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8CAA41-14A5-41AD-BBD4-DFF6397A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A883F-C194-4499-949F-C2D3E7ED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E1F92-EA03-4740-97A9-4D186461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EC7C6E-C7B2-4914-8C59-72C5D448B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9457B4-70AF-4160-8A63-891E26B41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A175A5-C241-45C6-B8A9-14CC97DC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202797-C408-45A3-B63E-900FB5719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71E675-928F-4A5B-9513-2EF1169D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88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FCB9F6-7E42-4049-B164-3B28F10A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B105AF-CB98-4AC0-B22C-103E0D43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741E4F-E729-4468-B9F1-97E9CCE31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9DEF3C-C38B-49B6-9326-9D3D75AA02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F4709B-7529-4D35-AF27-C11F8DC9E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9F554D-5F3F-47C1-BD56-1D467C8D2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76EDD5-F1AC-4BA6-8ADA-4B61DDE4A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DC309C-DBD9-4019-BE41-4245F3CB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89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758A37-2FAA-4B0F-B20C-A3D31B8E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C2DA9D2-D64B-4A30-A5C2-B304278F2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FA337C5-C059-4A64-8218-9CF93E43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D4F85C-0BFF-4355-8239-4BF048282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59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28FCD2-370F-427A-8CE5-8E0E47F7F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223DA3-E58B-4143-8A75-85373200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FDFD59-2D48-47BC-9732-F27F273B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98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9FD1C-110B-462F-A29B-4B7E9FCD5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D60439-D045-4ED1-A614-5AAC69583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6775B03-B592-44EC-9BF1-5BDDE7591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C7E493-799B-47AF-BC5A-7A8AA6A3C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3F5BD-1FFC-46A5-BBD2-8E3D6EAD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20E70F-4D81-420D-9355-4E087B75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2CDFDD-B7D9-431F-8A54-7FAE3217E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469ED3-3523-49A1-8B89-A15750FF1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190B55-9CE6-4AFE-80AD-AC8394DB8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EBEA8-C8BC-4D0E-A7B0-225CDD25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1FB0A9-4E00-4AE2-9415-9270CEFC9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1A50417-4C6B-4CBA-95D2-02E69C9C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9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E81C86-2DB0-4B57-BAC2-5718F3226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5AE8DE-03A0-4176-8550-3D9BBF5E7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46543C-DA17-4E51-B24C-915E9F85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CBF60-C8BF-4518-A772-9A2D44DA8881}" type="datetimeFigureOut">
              <a:rPr lang="en-US" smtClean="0"/>
              <a:t>12/14/2023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5274C-4FB1-4B49-9302-83366166C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4D3AAA-7863-448B-AC45-EE287AC493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7327C-A861-403A-A879-A39923110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30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872A2-67DB-4DB8-8DC0-02547CDF4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Bubblegum Sans" panose="02000506000000020004" pitchFamily="2" charset="0"/>
              </a:rPr>
              <a:t>3. </a:t>
            </a:r>
            <a:r>
              <a:rPr lang="ru-RU" b="1" dirty="0">
                <a:latin typeface="Comic Sans MS" panose="030F0702030302020204" pitchFamily="66" charset="0"/>
              </a:rPr>
              <a:t>Синаптические везикулы</a:t>
            </a:r>
            <a:endParaRPr lang="en-US" b="1" dirty="0">
              <a:latin typeface="Bubblegum Sans" panose="02000506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2A4D08-FC61-4209-81B8-BF86967DA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Bubblegum Sans" panose="02000506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2643F3-8C89-42EF-996F-5DFF5C01F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3270" y="185309"/>
            <a:ext cx="2009460" cy="187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5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Синаптические везикулы. 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5304E7-A5ED-46AC-9624-02E1C26A18E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21" y="1446684"/>
            <a:ext cx="43809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E915FE-1DC2-4CE7-BF34-6622CCEFE36A}"/>
              </a:ext>
            </a:extLst>
          </p:cNvPr>
          <p:cNvSpPr txBox="1"/>
          <p:nvPr/>
        </p:nvSpPr>
        <p:spPr>
          <a:xfrm>
            <a:off x="5670323" y="1216024"/>
            <a:ext cx="63074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Тонкое строение синаптических везикул является ключом к пониманию работы внутриклеточного мембранного транспорта</a:t>
            </a:r>
          </a:p>
          <a:p>
            <a:pPr algn="l"/>
            <a:endParaRPr lang="ru-RU" b="1" dirty="0">
              <a:solidFill>
                <a:srgbClr val="000000"/>
              </a:solidFill>
              <a:latin typeface="Comic Sans MS" panose="030F0702030302020204" pitchFamily="66" charset="0"/>
            </a:endParaRPr>
          </a:p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Синаптические везикулы — это маленькие мембранные пузырьки, находящиеся в синаптических окончаниях нейронов (особые расширения на концах нейронных отростков, обеспечивающие связь между нейронами). Синаптические везикулы заполнены медиаторами — химическими веществами, которые изменяю работу нейронов. Когда везикулы сливаются с мембраной синаптического окончания, медиатор попадает в щель между синаптическими окончаниями двух нейронов и таким образом передает сигнал от одного нейрона к другому. Благодаря тому, что все синаптические везикулы сконцентрированы в синаптических окончаниях, их легко выделять из изучаемых тканей для анализа. Поэтому именно судьба синаптических везикул — это один из самых хорошо изученных сейчас клеточных путей.</a:t>
            </a: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  <a:p>
            <a:pPr algn="l"/>
            <a:endParaRPr lang="ru-RU" b="0" i="0" dirty="0">
              <a:solidFill>
                <a:srgbClr val="000000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08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Строение. 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925AD-7121-44B3-8B25-AC1E756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Одиночная синаптическая везикула содержит ~5000 молекул </a:t>
            </a:r>
            <a:r>
              <a:rPr lang="ru-RU" dirty="0" err="1">
                <a:latin typeface="Comic Sans MS" panose="030F0702030302020204" pitchFamily="66" charset="0"/>
              </a:rPr>
              <a:t>нейропередатчика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 Синаптические везикулы имеют одинаковые размеры (40-50 </a:t>
            </a:r>
            <a:r>
              <a:rPr lang="ru-RU" dirty="0" err="1">
                <a:latin typeface="Comic Sans MS" panose="030F0702030302020204" pitchFamily="66" charset="0"/>
              </a:rPr>
              <a:t>нм</a:t>
            </a:r>
            <a:r>
              <a:rPr lang="ru-RU" dirty="0">
                <a:latin typeface="Comic Sans MS" panose="030F0702030302020204" pitchFamily="66" charset="0"/>
              </a:rPr>
              <a:t>) 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 Квантовое высвобождение приводит к небольшому постсинаптическому сигналу (миниатюрному ВПСП/Т или ТПСП/Т)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ru-RU" dirty="0">
                <a:latin typeface="Comic Sans MS" panose="030F0702030302020204" pitchFamily="66" charset="0"/>
              </a:rPr>
              <a:t> Спонтанное квантовое высвобождение происходит не часто, но синхронизуется и ускоряется при приходе ПД в </a:t>
            </a:r>
            <a:r>
              <a:rPr lang="ru-RU" dirty="0" err="1">
                <a:latin typeface="Comic Sans MS" panose="030F0702030302020204" pitchFamily="66" charset="0"/>
              </a:rPr>
              <a:t>пресинаптическую</a:t>
            </a:r>
            <a:r>
              <a:rPr lang="ru-RU" dirty="0">
                <a:latin typeface="Comic Sans MS" panose="030F0702030302020204" pitchFamily="66" charset="0"/>
              </a:rPr>
              <a:t> </a:t>
            </a:r>
            <a:r>
              <a:rPr lang="ru-RU" dirty="0" err="1">
                <a:latin typeface="Comic Sans MS" panose="030F0702030302020204" pitchFamily="66" charset="0"/>
              </a:rPr>
              <a:t>терминаль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9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Строение. </a:t>
            </a:r>
            <a:endParaRPr lang="en-US" sz="5400" dirty="0">
              <a:latin typeface="Comic Sans MS" panose="030F0702030302020204" pitchFamily="66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6E7CEE-40B2-4E1E-AA3D-4AD4E2C27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81" y="1690689"/>
            <a:ext cx="4803747" cy="20113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216A92C-2FB7-4B01-8E53-D08B13DDD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017" y="1690688"/>
            <a:ext cx="580178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150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CC8AC1-BC84-49CF-8C16-7E3CEBEB3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771" y="481761"/>
            <a:ext cx="6735115" cy="601111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Белки синаптических везикул.</a:t>
            </a:r>
            <a:endParaRPr lang="en-US" sz="60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925AD-7121-44B3-8B25-AC1E75687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29216" cy="4550615"/>
          </a:xfrm>
        </p:spPr>
        <p:txBody>
          <a:bodyPr>
            <a:normAutofit fontScale="85000" lnSpcReduction="20000"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Первые открытые белки синаптической везикулы: </a:t>
            </a:r>
            <a:r>
              <a:rPr lang="ru-RU" sz="2400" dirty="0" err="1">
                <a:latin typeface="Comic Sans MS" panose="030F0702030302020204" pitchFamily="66" charset="0"/>
              </a:rPr>
              <a:t>синапсин</a:t>
            </a:r>
            <a:r>
              <a:rPr lang="ru-RU" sz="2400" dirty="0">
                <a:latin typeface="Comic Sans MS" panose="030F0702030302020204" pitchFamily="66" charset="0"/>
              </a:rPr>
              <a:t> I, </a:t>
            </a:r>
            <a:r>
              <a:rPr lang="ru-RU" sz="2400" dirty="0" err="1">
                <a:latin typeface="Comic Sans MS" panose="030F0702030302020204" pitchFamily="66" charset="0"/>
              </a:rPr>
              <a:t>синаптофизин</a:t>
            </a:r>
            <a:r>
              <a:rPr lang="ru-RU" sz="2400" dirty="0">
                <a:latin typeface="Comic Sans MS" panose="030F0702030302020204" pitchFamily="66" charset="0"/>
              </a:rPr>
              <a:t> и </a:t>
            </a:r>
            <a:r>
              <a:rPr lang="ru-RU" sz="2400" dirty="0" err="1">
                <a:latin typeface="Comic Sans MS" panose="030F0702030302020204" pitchFamily="66" charset="0"/>
              </a:rPr>
              <a:t>синаптобревин</a:t>
            </a:r>
            <a:r>
              <a:rPr lang="ru-RU" sz="2400" dirty="0">
                <a:latin typeface="Comic Sans MS" panose="030F0702030302020204" pitchFamily="66" charset="0"/>
              </a:rPr>
              <a:t> (VAMP1)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 </a:t>
            </a:r>
            <a:r>
              <a:rPr lang="ru-RU" sz="2400" dirty="0" err="1">
                <a:latin typeface="Comic Sans MS" panose="030F0702030302020204" pitchFamily="66" charset="0"/>
              </a:rPr>
              <a:t>Синапсин</a:t>
            </a:r>
            <a:r>
              <a:rPr lang="ru-RU" sz="2400" dirty="0">
                <a:latin typeface="Comic Sans MS" panose="030F0702030302020204" pitchFamily="66" charset="0"/>
              </a:rPr>
              <a:t> связывает везикулу с </a:t>
            </a:r>
            <a:r>
              <a:rPr lang="ru-RU" sz="2400" dirty="0" err="1">
                <a:latin typeface="Comic Sans MS" panose="030F0702030302020204" pitchFamily="66" charset="0"/>
              </a:rPr>
              <a:t>актиновым</a:t>
            </a:r>
            <a:r>
              <a:rPr lang="ru-RU" sz="2400" dirty="0">
                <a:latin typeface="Comic Sans MS" panose="030F0702030302020204" pitchFamily="66" charset="0"/>
              </a:rPr>
              <a:t> цитоскелетом 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Протонный насос окисляет просвет везикулы и создает градиент для загрузки </a:t>
            </a:r>
            <a:r>
              <a:rPr lang="ru-RU" sz="2400" dirty="0" err="1">
                <a:latin typeface="Comic Sans MS" panose="030F0702030302020204" pitchFamily="66" charset="0"/>
              </a:rPr>
              <a:t>нейропередатчика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</a:p>
          <a:p>
            <a:r>
              <a:rPr lang="ru-RU" sz="2400" dirty="0" err="1">
                <a:latin typeface="Comic Sans MS" panose="030F0702030302020204" pitchFamily="66" charset="0"/>
              </a:rPr>
              <a:t>Синаптотагмин</a:t>
            </a:r>
            <a:r>
              <a:rPr lang="ru-RU" sz="2400" dirty="0">
                <a:latin typeface="Comic Sans MS" panose="030F0702030302020204" pitchFamily="66" charset="0"/>
              </a:rPr>
              <a:t> связывается с кальцием и фосфолипидами </a:t>
            </a:r>
          </a:p>
          <a:p>
            <a:r>
              <a:rPr lang="ru-RU" sz="2400" dirty="0" err="1">
                <a:latin typeface="Comic Sans MS" panose="030F0702030302020204" pitchFamily="66" charset="0"/>
              </a:rPr>
              <a:t>Синаптобревин</a:t>
            </a:r>
            <a:r>
              <a:rPr lang="ru-RU" sz="2400" dirty="0">
                <a:latin typeface="Comic Sans MS" panose="030F0702030302020204" pitchFamily="66" charset="0"/>
              </a:rPr>
              <a:t> связывает </a:t>
            </a:r>
            <a:r>
              <a:rPr lang="ru-RU" sz="2400" dirty="0" err="1">
                <a:latin typeface="Comic Sans MS" panose="030F0702030302020204" pitchFamily="66" charset="0"/>
              </a:rPr>
              <a:t>синтаксин</a:t>
            </a:r>
            <a:r>
              <a:rPr lang="ru-RU" sz="2400" dirty="0">
                <a:latin typeface="Comic Sans MS" panose="030F0702030302020204" pitchFamily="66" charset="0"/>
              </a:rPr>
              <a:t> </a:t>
            </a:r>
          </a:p>
          <a:p>
            <a:r>
              <a:rPr lang="ru-RU" sz="2400" dirty="0">
                <a:latin typeface="Comic Sans MS" panose="030F0702030302020204" pitchFamily="66" charset="0"/>
              </a:rPr>
              <a:t>Функции SV2 и </a:t>
            </a:r>
            <a:r>
              <a:rPr lang="ru-RU" sz="2400" dirty="0" err="1">
                <a:latin typeface="Comic Sans MS" panose="030F0702030302020204" pitchFamily="66" charset="0"/>
              </a:rPr>
              <a:t>синаптофизина</a:t>
            </a:r>
            <a:r>
              <a:rPr lang="ru-RU" sz="2400" dirty="0">
                <a:latin typeface="Comic Sans MS" panose="030F0702030302020204" pitchFamily="66" charset="0"/>
              </a:rPr>
              <a:t> не известны</a:t>
            </a:r>
            <a:endParaRPr lang="en-US" sz="2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0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Экзоцитоз, формирование SNARE-комплекса.</a:t>
            </a:r>
            <a:b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0925AD-7121-44B3-8B25-AC1E7568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Известно, что он состоит из трех этапов. 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Сначала пузырек прикрепляется к специальному участку синаптической мембраны — активной зоне (этот этап называется 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докинг</a:t>
            </a:r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). 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Потом он подготавливается к слиянию с синаптической мембраной (</a:t>
            </a:r>
            <a:r>
              <a:rPr lang="ru-RU" b="0" i="1" dirty="0" err="1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прайминг</a:t>
            </a:r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) и, в конце концов, сливается с ней, высвобождая медиатор в синаптическую щель (</a:t>
            </a:r>
            <a:r>
              <a:rPr lang="ru-RU" b="0" i="1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экзоцитоз</a:t>
            </a:r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).</a:t>
            </a:r>
          </a:p>
          <a:p>
            <a:pPr algn="l"/>
            <a:r>
              <a:rPr lang="ru-RU" b="0" i="0" dirty="0">
                <a:solidFill>
                  <a:srgbClr val="111111"/>
                </a:solidFill>
                <a:effectLst/>
                <a:latin typeface="Comic Sans MS" panose="030F0702030302020204" pitchFamily="66" charset="0"/>
              </a:rPr>
              <a:t> Параллельно на синаптической мембране происходит эндоцитоз с образованием пузырька, который постепенно обеспечивается всеми необходимыми молекулами и медиатором для восполнения запаса везикул.</a:t>
            </a:r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5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2CC381-01D5-45BD-A590-0D968B3E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b="1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Экзоцитоз, формирование SNARE-комплекса.</a:t>
            </a:r>
            <a:br>
              <a:rPr lang="en-US" sz="24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400" dirty="0">
              <a:latin typeface="Comic Sans MS" panose="030F0702030302020204" pitchFamily="66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D093679-0D9A-40FD-B27F-921372777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854" y="1825625"/>
            <a:ext cx="9836292" cy="4351338"/>
          </a:xfrm>
        </p:spPr>
      </p:pic>
    </p:spTree>
    <p:extLst>
      <p:ext uri="{BB962C8B-B14F-4D97-AF65-F5344CB8AC3E}">
        <p14:creationId xmlns:p14="http://schemas.microsoft.com/office/powerpoint/2010/main" val="1639653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7B8400-19F5-4EF3-B483-9BD6273D5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8940" y="2353239"/>
            <a:ext cx="10174120" cy="3296110"/>
          </a:xfrm>
        </p:spPr>
      </p:pic>
    </p:spTree>
    <p:extLst>
      <p:ext uri="{BB962C8B-B14F-4D97-AF65-F5344CB8AC3E}">
        <p14:creationId xmlns:p14="http://schemas.microsoft.com/office/powerpoint/2010/main" val="324504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ABC22B-C70C-4B8A-9259-A46E776EB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4" y="1037891"/>
            <a:ext cx="8145012" cy="478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499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328</Words>
  <Application>Microsoft Office PowerPoint</Application>
  <PresentationFormat>Широкоэкранный</PresentationFormat>
  <Paragraphs>25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Bubblegum Sans</vt:lpstr>
      <vt:lpstr>Calibri</vt:lpstr>
      <vt:lpstr>Calibri Light</vt:lpstr>
      <vt:lpstr>Comic Sans MS</vt:lpstr>
      <vt:lpstr>Тема Office</vt:lpstr>
      <vt:lpstr>3. Синаптические везикулы</vt:lpstr>
      <vt:lpstr>Синаптические везикулы. </vt:lpstr>
      <vt:lpstr>Строение. </vt:lpstr>
      <vt:lpstr>Строение. </vt:lpstr>
      <vt:lpstr>Белки синаптических везикул.</vt:lpstr>
      <vt:lpstr>Экзоцитоз, формирование SNARE-комплекса. </vt:lpstr>
      <vt:lpstr>Экзоцитоз, формирование SNARE-комплекса.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Синаптические везикулы</dc:title>
  <dc:creator>Thu Nguen</dc:creator>
  <cp:lastModifiedBy>Thu Nguen</cp:lastModifiedBy>
  <cp:revision>4</cp:revision>
  <dcterms:created xsi:type="dcterms:W3CDTF">2023-12-14T00:45:42Z</dcterms:created>
  <dcterms:modified xsi:type="dcterms:W3CDTF">2023-12-14T01:20:21Z</dcterms:modified>
</cp:coreProperties>
</file>