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D077D-EA58-464D-9070-33CFB2ECB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CF4682-1C2A-4437-92DC-105A51C87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7B854-EE38-4E56-A642-C07FFF08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EA9189-2E06-4D22-B91B-460780DB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355916-E22A-474B-946D-B3BFC0DD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A952-943A-4C9E-BC87-82525C9D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E261EC-F344-42FB-8D8E-3F07C8F4B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A6FB93-4E2C-449A-A1BA-4489FFAF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DF38E9-F40B-44A6-BBFC-74EE5FE0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265249-B4FD-4905-AB7A-6C44F963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4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0003F49-C755-474C-81A9-E1BB9E356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706C8B-89A2-4E52-A722-0307069B5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F9D05A-256D-4030-ACA2-03467912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FD25E-B19B-4D9F-9A0D-455B50B77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802AA1-A990-46AA-AA70-4D35461F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71541-3CC1-474E-B764-424C4693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3CA2F-6094-45D4-8A20-0500FD852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45A29-9FA8-43B5-BC74-660DCC2D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57D81-84D5-407B-A76B-276E90CC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7014C9-A0A3-4EED-AD90-3B9406FE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AFD04-071B-4BD9-8676-E7E11751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A7B1F6-747C-4A48-8E01-BC18A062E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CE529E-E759-4B20-9844-D152AA69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ED4B7C-A042-499E-B28B-A47196CD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4DEE5C-7961-41B1-9F9B-8635BE23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426D6-A13A-4557-B474-0E5CA9DAA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5782F-EE7D-4609-B509-D23976B87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5D520C-0596-4FA2-AC65-805184A5F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40B858-CC0E-4BAD-94C6-475C2023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4375EC-B1C7-44B7-897A-EF9AC11BD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881E69-6712-4CFD-BB51-CA238D6F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2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EC95C5-A3C2-4715-B4F1-117E454E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38B56C-2349-4CC6-853A-8D362A61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7B44E6-3037-4884-99A5-091339C1C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D7EE7C9-A98F-4F84-B6E5-889F8C155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7412B8-1FD8-42DD-9340-EFC2FC99C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3D4777-26EB-478B-BE87-0A4A575A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755733-A6DD-4D6A-AF63-9F2C95E2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4EFACC9-B27D-4767-8CB9-A73BD01E4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1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1173-9B5B-4731-B9CB-946C4047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86A9D3D-2AB0-4123-AD4A-335EAF54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8AF91E-636D-4712-8038-5C7C0B922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934CAF-D416-4632-84FE-535EBB93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EC9463-A9E6-4045-BE82-FB06C980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439132-E1AE-42C1-B056-F71AB250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3E1032-7665-4D83-BBD2-2B77B674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3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2A267-09C4-42F7-B2B6-4014FAF5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49B899-43B9-4DEB-9384-10F116F8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305392-38BE-446F-912C-C15EC9A8E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C84F6E-26DE-451D-99AB-CF67C933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45F5A3-1973-4E4E-8EF5-384537C8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A0BD42-3AE9-454B-BF24-E0BEC645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8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DC41B4-422B-420E-B7CF-2BE020C1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7EEA6E-2740-4360-AE98-1C3E85C40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3B9DF5-51C8-4107-AA9B-9DCA4530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C09173-99B0-4C4A-A176-867D97E8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5E2401-D5B1-471F-AAAF-E3AFE2F4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D197F7-ECF0-495E-9FF9-1A9D2A1D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C71E3-4D5B-4C21-ADEC-DAE7DA02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23A299-92C6-4EE7-A012-A25B3A19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106DD-5360-4941-A7C0-6A1B8048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F2602-E66B-49F8-B85C-536CFA3CC205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F4317E-16E2-4CD2-A06C-27267D6B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4607FA-C966-47A4-9D56-6D293A22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C9142-CB66-46EB-BCBA-AD054E460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26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067B9-8011-4081-80CF-26425F1053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Цитоскелет: Промежуточные </a:t>
            </a:r>
            <a:r>
              <a:rPr lang="ru-RU" dirty="0" err="1">
                <a:latin typeface="Comic Sans MS" panose="030F0702030302020204" pitchFamily="66" charset="0"/>
              </a:rPr>
              <a:t>филаменты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9D5F11-B6CE-48AE-8A3D-989655937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CE0EEE-8BCF-43AF-9CE4-229EE6E42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3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93E8C-ABB2-4167-B8C7-8937E56F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Белки промежуточных </a:t>
            </a:r>
            <a:r>
              <a:rPr lang="ru-RU" dirty="0" err="1">
                <a:latin typeface="Comic Sans MS" panose="030F0702030302020204" pitchFamily="66" charset="0"/>
              </a:rPr>
              <a:t>филаментов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8B4008-B271-4A45-9382-C4002FD1B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072" y="1910264"/>
            <a:ext cx="9173855" cy="4182059"/>
          </a:xfrm>
        </p:spPr>
      </p:pic>
    </p:spTree>
    <p:extLst>
      <p:ext uri="{BB962C8B-B14F-4D97-AF65-F5344CB8AC3E}">
        <p14:creationId xmlns:p14="http://schemas.microsoft.com/office/powerpoint/2010/main" val="965388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Who is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Promezhuto4nye </a:t>
            </a:r>
            <a:r>
              <a:rPr lang="en-US" dirty="0" err="1">
                <a:latin typeface="Comic Sans MS" panose="030F0702030302020204" pitchFamily="66" charset="0"/>
              </a:rPr>
              <a:t>Fillaments</a:t>
            </a:r>
            <a:r>
              <a:rPr lang="en-US" dirty="0">
                <a:latin typeface="Comic Sans MS" panose="030F0702030302020204" pitchFamily="66" charset="0"/>
              </a:rPr>
              <a:t>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IF, по размеру где-то между микротрубочками и </a:t>
            </a:r>
            <a:r>
              <a:rPr lang="ru-RU" dirty="0" err="1">
                <a:latin typeface="Comic Sans MS" panose="030F0702030302020204" pitchFamily="66" charset="0"/>
              </a:rPr>
              <a:t>микрофиламентами</a:t>
            </a:r>
            <a:r>
              <a:rPr lang="ru-RU" dirty="0">
                <a:latin typeface="Comic Sans MS" panose="030F0702030302020204" pitchFamily="66" charset="0"/>
              </a:rPr>
              <a:t>, вносят значительный вклад в клеточную структуру, обеспечивая механическую стабильность и влияя на различные физиологические процессы. 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25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Types of IF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Нейрональные IF преимущественно подразделяются на III и IV типы. 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IF III типа включают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ru-RU" dirty="0" err="1">
                <a:latin typeface="Comic Sans MS" panose="030F0702030302020204" pitchFamily="66" charset="0"/>
              </a:rPr>
              <a:t>виментин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ru-RU" dirty="0">
                <a:latin typeface="Comic Sans MS" panose="030F0702030302020204" pitchFamily="66" charset="0"/>
              </a:rPr>
              <a:t>глиальный фибриллярный кислый белок (GFAP)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ru-RU" dirty="0">
                <a:latin typeface="Comic Sans MS" panose="030F0702030302020204" pitchFamily="66" charset="0"/>
              </a:rPr>
              <a:t>и </a:t>
            </a:r>
            <a:r>
              <a:rPr lang="ru-RU" dirty="0" err="1">
                <a:latin typeface="Comic Sans MS" panose="030F0702030302020204" pitchFamily="66" charset="0"/>
              </a:rPr>
              <a:t>периферин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в то время как IV тип включает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ru-RU" dirty="0" err="1">
                <a:latin typeface="Comic Sans MS" panose="030F0702030302020204" pitchFamily="66" charset="0"/>
              </a:rPr>
              <a:t>нейрофиламенты</a:t>
            </a:r>
            <a:r>
              <a:rPr lang="ru-RU" dirty="0">
                <a:latin typeface="Comic Sans MS" panose="030F0702030302020204" pitchFamily="66" charset="0"/>
              </a:rPr>
              <a:t>,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ru-RU" dirty="0">
                <a:latin typeface="Comic Sans MS" panose="030F0702030302020204" pitchFamily="66" charset="0"/>
              </a:rPr>
              <a:t>α-</a:t>
            </a:r>
            <a:r>
              <a:rPr lang="ru-RU" dirty="0" err="1">
                <a:latin typeface="Comic Sans MS" panose="030F0702030302020204" pitchFamily="66" charset="0"/>
              </a:rPr>
              <a:t>интернексин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endParaRPr lang="en-US" dirty="0">
              <a:latin typeface="Comic Sans MS" panose="030F0702030302020204" pitchFamily="66" charset="0"/>
            </a:endParaRPr>
          </a:p>
          <a:p>
            <a:pPr lvl="1"/>
            <a:r>
              <a:rPr lang="ru-RU" dirty="0" err="1">
                <a:latin typeface="Comic Sans MS" panose="030F0702030302020204" pitchFamily="66" charset="0"/>
              </a:rPr>
              <a:t>нестин</a:t>
            </a:r>
            <a:r>
              <a:rPr lang="ru-RU" dirty="0">
                <a:latin typeface="Comic Sans MS" panose="030F0702030302020204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297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Type III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Виментин</a:t>
            </a:r>
            <a:r>
              <a:rPr lang="ru-RU" dirty="0">
                <a:latin typeface="Comic Sans MS" panose="030F0702030302020204" pitchFamily="66" charset="0"/>
              </a:rPr>
              <a:t> и GFAP: </a:t>
            </a:r>
            <a:r>
              <a:rPr lang="ru-RU" dirty="0" err="1">
                <a:latin typeface="Comic Sans MS" panose="030F0702030302020204" pitchFamily="66" charset="0"/>
              </a:rPr>
              <a:t>Виментин</a:t>
            </a:r>
            <a:r>
              <a:rPr lang="ru-RU" dirty="0">
                <a:latin typeface="Comic Sans MS" panose="030F0702030302020204" pitchFamily="66" charset="0"/>
              </a:rPr>
              <a:t>, в большом количестве присутствующий на ранних стадиях развития, обнаруживается в различных клетках, включая </a:t>
            </a:r>
            <a:r>
              <a:rPr lang="ru-RU" dirty="0" err="1">
                <a:latin typeface="Comic Sans MS" panose="030F0702030302020204" pitchFamily="66" charset="0"/>
              </a:rPr>
              <a:t>глиобласты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нейробласты</a:t>
            </a:r>
            <a:r>
              <a:rPr lang="ru-RU" dirty="0">
                <a:latin typeface="Comic Sans MS" panose="030F0702030302020204" pitchFamily="66" charset="0"/>
              </a:rPr>
              <a:t>. GFAP служит маркером </a:t>
            </a:r>
            <a:r>
              <a:rPr lang="ru-RU" dirty="0" err="1">
                <a:latin typeface="Comic Sans MS" panose="030F0702030302020204" pitchFamily="66" charset="0"/>
              </a:rPr>
              <a:t>астроцитов</a:t>
            </a:r>
            <a:r>
              <a:rPr lang="ru-RU" dirty="0">
                <a:latin typeface="Comic Sans MS" panose="030F0702030302020204" pitchFamily="66" charset="0"/>
              </a:rPr>
              <a:t> и </a:t>
            </a:r>
            <a:r>
              <a:rPr lang="ru-RU" dirty="0" err="1">
                <a:latin typeface="Comic Sans MS" panose="030F0702030302020204" pitchFamily="66" charset="0"/>
              </a:rPr>
              <a:t>шванновских</a:t>
            </a:r>
            <a:r>
              <a:rPr lang="ru-RU" dirty="0">
                <a:latin typeface="Comic Sans MS" panose="030F0702030302020204" pitchFamily="66" charset="0"/>
              </a:rPr>
              <a:t> клеток.</a:t>
            </a:r>
          </a:p>
          <a:p>
            <a:r>
              <a:rPr lang="ru-RU" dirty="0" err="1">
                <a:latin typeface="Comic Sans MS" panose="030F0702030302020204" pitchFamily="66" charset="0"/>
              </a:rPr>
              <a:t>Периферин</a:t>
            </a:r>
            <a:r>
              <a:rPr lang="ru-RU" dirty="0">
                <a:latin typeface="Comic Sans MS" panose="030F0702030302020204" pitchFamily="66" charset="0"/>
              </a:rPr>
              <a:t>: Уникальный для нейронов, </a:t>
            </a:r>
            <a:r>
              <a:rPr lang="ru-RU" dirty="0" err="1">
                <a:latin typeface="Comic Sans MS" panose="030F0702030302020204" pitchFamily="66" charset="0"/>
              </a:rPr>
              <a:t>периферин</a:t>
            </a:r>
            <a:r>
              <a:rPr lang="ru-RU" dirty="0">
                <a:latin typeface="Comic Sans MS" panose="030F0702030302020204" pitchFamily="66" charset="0"/>
              </a:rPr>
              <a:t> экспрессируется на определенных стадиях развития и регенерации, потенциально объединяясь с субъединицами </a:t>
            </a:r>
            <a:r>
              <a:rPr lang="ru-RU" dirty="0" err="1">
                <a:latin typeface="Comic Sans MS" panose="030F0702030302020204" pitchFamily="66" charset="0"/>
              </a:rPr>
              <a:t>нейрофиламентов</a:t>
            </a:r>
            <a:r>
              <a:rPr lang="ru-RU" dirty="0">
                <a:latin typeface="Comic Sans MS" panose="030F0702030302020204" pitchFamily="66" charset="0"/>
              </a:rPr>
              <a:t> IV типа.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2A6D11-CC04-4D42-95B9-83891138B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CBEA3A7-E63A-4E9F-9E21-C46F94F45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732" y="41923"/>
            <a:ext cx="1783702" cy="17837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0EDC226-CC8F-4516-9CBC-4C875835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531" y="20"/>
            <a:ext cx="1980274" cy="182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0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Нейрофиламенты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368282" cy="3660775"/>
          </a:xfrm>
        </p:spPr>
        <p:txBody>
          <a:bodyPr>
            <a:normAutofit fontScale="77500" lnSpcReduction="20000"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Нейрофиламенты</a:t>
            </a:r>
            <a:r>
              <a:rPr lang="ru-RU" dirty="0">
                <a:latin typeface="Comic Sans MS" panose="030F0702030302020204" pitchFamily="66" charset="0"/>
              </a:rPr>
              <a:t>, состоящие из субъединиц NF-L, NF-M и NF-H, обладают отличительными характеристиками, включая боковые ветви, обширное фосфорилирование и область, богатую глутаматом. Эти особенности способствуют их роли в определении калибра аксонов.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2A6D11-CC04-4D42-95B9-83891138B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15B8ADA-CE53-4BCA-BE24-219A9F22A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607" y="1690687"/>
            <a:ext cx="6621534" cy="424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98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latin typeface="Comic Sans MS" panose="030F0702030302020204" pitchFamily="66" charset="0"/>
              </a:rPr>
              <a:t>Нейрофиламенты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41506" cy="4444547"/>
          </a:xfrm>
        </p:spPr>
        <p:txBody>
          <a:bodyPr>
            <a:normAutofit/>
          </a:bodyPr>
          <a:lstStyle/>
          <a:p>
            <a:pPr algn="just"/>
            <a:r>
              <a:rPr lang="ru-RU" sz="2400" dirty="0" err="1">
                <a:latin typeface="Comic Sans MS" panose="030F0702030302020204" pitchFamily="66" charset="0"/>
              </a:rPr>
              <a:t>Нейрофиламенты</a:t>
            </a:r>
            <a:r>
              <a:rPr lang="ru-RU" sz="2400" dirty="0">
                <a:latin typeface="Comic Sans MS" panose="030F0702030302020204" pitchFamily="66" charset="0"/>
              </a:rPr>
              <a:t> играют критическую роль в стабилизации морфологии нейронов и необходимы для правильного функционирования аксонов. Их боковые ветви и паттерны фосфорилирования способствуют регуляции взаимодействий </a:t>
            </a:r>
            <a:r>
              <a:rPr lang="ru-RU" sz="2400" dirty="0" err="1">
                <a:latin typeface="Comic Sans MS" panose="030F0702030302020204" pitchFamily="66" charset="0"/>
              </a:rPr>
              <a:t>нейрофиламентов</a:t>
            </a:r>
            <a:endParaRPr lang="ru-RU" sz="2400" dirty="0">
              <a:latin typeface="Comic Sans MS" panose="030F0702030302020204" pitchFamily="66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2A6D11-CC04-4D42-95B9-83891138B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B70139-5501-4C7D-85E4-DA89A365D9D5}"/>
              </a:ext>
            </a:extLst>
          </p:cNvPr>
          <p:cNvSpPr txBox="1"/>
          <p:nvPr/>
        </p:nvSpPr>
        <p:spPr>
          <a:xfrm>
            <a:off x="6096000" y="1825625"/>
            <a:ext cx="5445967" cy="4537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Comic Sans MS" panose="030F0702030302020204" pitchFamily="66" charset="0"/>
              </a:rPr>
              <a:t>Нарушение организации </a:t>
            </a:r>
            <a:r>
              <a:rPr lang="ru-RU" sz="2400" dirty="0" err="1">
                <a:latin typeface="Comic Sans MS" panose="030F0702030302020204" pitchFamily="66" charset="0"/>
              </a:rPr>
              <a:t>нейрофиламентов</a:t>
            </a:r>
            <a:r>
              <a:rPr lang="ru-RU" sz="2400" dirty="0">
                <a:latin typeface="Comic Sans MS" panose="030F0702030302020204" pitchFamily="66" charset="0"/>
              </a:rPr>
              <a:t> связано с различными невропатологиями, включая боковой амиотрофический склероз. Измененные уровни экспрессии или мутации в генах </a:t>
            </a:r>
            <a:r>
              <a:rPr lang="ru-RU" sz="2400" dirty="0" err="1">
                <a:latin typeface="Comic Sans MS" panose="030F0702030302020204" pitchFamily="66" charset="0"/>
              </a:rPr>
              <a:t>нейрофиламентов</a:t>
            </a:r>
            <a:r>
              <a:rPr lang="ru-RU" sz="2400" dirty="0">
                <a:latin typeface="Comic Sans MS" panose="030F0702030302020204" pitchFamily="66" charset="0"/>
              </a:rPr>
              <a:t> способствуют патологическому накоплению и указывают на определенные нейродегенеративные заболевания.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7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Type IV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239273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α-</a:t>
            </a:r>
            <a:r>
              <a:rPr lang="ru-RU" dirty="0" err="1">
                <a:latin typeface="Comic Sans MS" panose="030F0702030302020204" pitchFamily="66" charset="0"/>
              </a:rPr>
              <a:t>интернексин</a:t>
            </a:r>
            <a:r>
              <a:rPr lang="ru-RU" dirty="0">
                <a:latin typeface="Comic Sans MS" panose="030F0702030302020204" pitchFamily="66" charset="0"/>
              </a:rPr>
              <a:t>: Преимущественно экспрессируемый на ранних стадиях развития, α-</a:t>
            </a:r>
            <a:r>
              <a:rPr lang="ru-RU" dirty="0" err="1">
                <a:latin typeface="Comic Sans MS" panose="030F0702030302020204" pitchFamily="66" charset="0"/>
              </a:rPr>
              <a:t>интернексин</a:t>
            </a:r>
            <a:r>
              <a:rPr lang="ru-RU" dirty="0">
                <a:latin typeface="Comic Sans MS" panose="030F0702030302020204" pitchFamily="66" charset="0"/>
              </a:rPr>
              <a:t> объединяется с триплетными субъединицами </a:t>
            </a:r>
            <a:r>
              <a:rPr lang="ru-RU" dirty="0" err="1">
                <a:latin typeface="Comic Sans MS" panose="030F0702030302020204" pitchFamily="66" charset="0"/>
              </a:rPr>
              <a:t>нейрофиламента</a:t>
            </a:r>
            <a:r>
              <a:rPr lang="ru-RU" dirty="0">
                <a:latin typeface="Comic Sans MS" panose="030F0702030302020204" pitchFamily="66" charset="0"/>
              </a:rPr>
              <a:t> и образует </a:t>
            </a:r>
            <a:r>
              <a:rPr lang="ru-RU" dirty="0" err="1">
                <a:latin typeface="Comic Sans MS" panose="030F0702030302020204" pitchFamily="66" charset="0"/>
              </a:rPr>
              <a:t>гомополимерные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филаменты</a:t>
            </a:r>
            <a:r>
              <a:rPr lang="ru-RU" dirty="0">
                <a:latin typeface="Comic Sans MS" panose="030F0702030302020204" pitchFamily="66" charset="0"/>
              </a:rPr>
              <a:t>. Его уникальные особенности способствуют его отличным свойствам сборки.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2A6D11-CC04-4D42-95B9-83891138B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AEBC01A-50A8-4F2F-98B3-7D0978AD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6189"/>
            <a:ext cx="5922837" cy="431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37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F12598-AC00-4061-8D19-0C36432C3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Type IV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42A9B7-CBD2-498F-A828-FB99A22BA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562600" cy="4239273"/>
          </a:xfrm>
        </p:spPr>
        <p:txBody>
          <a:bodyPr>
            <a:normAutofit lnSpcReduction="10000"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Нестин</a:t>
            </a:r>
            <a:r>
              <a:rPr lang="ru-RU" dirty="0">
                <a:latin typeface="Comic Sans MS" panose="030F0702030302020204" pitchFamily="66" charset="0"/>
              </a:rPr>
              <a:t>: Экспрессируется временно во время раннего развития, </a:t>
            </a:r>
            <a:r>
              <a:rPr lang="ru-RU" dirty="0" err="1">
                <a:latin typeface="Comic Sans MS" panose="030F0702030302020204" pitchFamily="66" charset="0"/>
              </a:rPr>
              <a:t>нестин</a:t>
            </a:r>
            <a:r>
              <a:rPr lang="ru-RU" dirty="0">
                <a:latin typeface="Comic Sans MS" panose="030F0702030302020204" pitchFamily="66" charset="0"/>
              </a:rPr>
              <a:t> обнаруживается в предшественниках нейроглии. Как самая крупная субъединица IF, его физиологические функции и свойства сборки остаются областями продолжающихся исследований.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D92A6D11-CC04-4D42-95B9-83891138BC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864355-BAF0-488D-99F6-E7F0148C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9" y="1710579"/>
            <a:ext cx="5959151" cy="446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9864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302</Words>
  <Application>Microsoft Office PowerPoint</Application>
  <PresentationFormat>Широкоэкранный</PresentationFormat>
  <Paragraphs>27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Comic Sans MS</vt:lpstr>
      <vt:lpstr>Тема Office</vt:lpstr>
      <vt:lpstr>Цитоскелет: Промежуточные филаменты</vt:lpstr>
      <vt:lpstr>Белки промежуточных филаментов</vt:lpstr>
      <vt:lpstr>Who is Promezhuto4nye Fillaments? </vt:lpstr>
      <vt:lpstr>Types of IF</vt:lpstr>
      <vt:lpstr>Type III</vt:lpstr>
      <vt:lpstr>Нейрофиламенты</vt:lpstr>
      <vt:lpstr>Нейрофиламенты</vt:lpstr>
      <vt:lpstr>Type IV</vt:lpstr>
      <vt:lpstr>Type IV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Thu Nguen</dc:creator>
  <cp:lastModifiedBy>Thu Nguen</cp:lastModifiedBy>
  <cp:revision>6</cp:revision>
  <dcterms:created xsi:type="dcterms:W3CDTF">2023-12-17T20:52:52Z</dcterms:created>
  <dcterms:modified xsi:type="dcterms:W3CDTF">2023-12-18T07:33:32Z</dcterms:modified>
</cp:coreProperties>
</file>