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201EA-B035-4AB1-BFBD-B87C373C8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946B9B-6F6F-41FB-B7CB-76921FC30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53EE7-387A-43D3-8429-EF5DAD4A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7B112A-D889-4B58-B4B8-2BC5F855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09019-09F1-4E8C-9776-83FC387F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5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338AB-5D10-41DF-A0DD-BCA686E5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4FC57C-24E8-4F4F-B5DB-6806FF71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F1B318-71C5-4D71-8C47-3E86480B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EC9C9-387D-4B14-8556-005F6FB4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B00236-CFA8-4537-8F68-95C01E38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B569FD-68BF-400D-86C8-B1E2471BC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9A6025-0B42-4795-9D29-FDE58070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B0BA6C-70B9-418F-822B-4DB0F563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70E63-8494-42B8-BE76-64B25B0F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E5897E-FF1C-473E-B04F-5759504A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2FC80-64CE-4E06-A9C0-5841EFA5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EF00E-52EF-4273-954B-C8598882E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461420-A852-42AE-975E-EE66F763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C7A37-41F2-4EE8-9DC6-E88F7B89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C1DE6-E14E-4655-B95F-615E1A08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A30F5-BD26-404A-94D2-E19725F4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292D5B-3DA2-4987-8BF9-9285226C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4C429-8E19-48E2-8D60-631C8A5D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1D675D-A235-42D7-AA71-49D2620B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6DDE7-2E4D-4C1F-A124-EDD56342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EFE9A-B5D6-4D70-A374-6B3E10D0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656BF-E4F0-4357-96DE-A49C9CC0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D45E2E-657A-47DD-AFAF-D0C1C2D1E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E9124C-76CD-48E9-8302-2A89BFC9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C65A89-A5B3-4CAB-BD72-43155571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FC819B-EA44-4F3E-8EC9-C86041BC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C508A-001A-4357-A152-B39508A7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41F273-6C08-4ED6-9E12-EDAC20CC2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AACCA1-940E-48D5-A4DC-705F1C629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1CA9DA-AB6C-4B6E-AC31-7850C7B0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F1A077-ABAD-485D-90FE-B46E03E53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FA2DDC-6CA2-48ED-8CC4-9BC6EE7E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C64809-E7E8-4160-8A75-5714D50C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267567-A12E-4FD8-A605-FEEC5C02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7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A497F-FE9D-436B-86A7-14BE5844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9B9427-BDC3-4078-8EC0-E45406B37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B28226-8902-4C59-BD7F-0AF67588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90EE42-FE90-422C-9CBC-0E93CAF3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B6C282-CAA9-4B23-B3EB-3DCDC89E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CF81AE-0024-450A-88E4-F6DB0815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2E6368-98DB-407B-95E0-2655FD39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6313E-8CD4-46F6-997F-D3046694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993C6-E251-48F4-ABA4-C7B24268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16E853-E002-4DE7-B1AD-3FE790055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085130-899F-4382-9F73-92D4DD4A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C949DE-A06F-4A81-A46A-3950119A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8DA014-6FB5-4BD6-B206-9C94C214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DF891-4EB0-4909-ABCD-930FE74C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97F178-9163-4B86-8D00-2284E3232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97F1EB-10A3-4827-B971-980569D69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0C78D3-78C2-4793-A750-DA675919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EEA7BE-E437-43A3-A408-8A51FBF9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F4854-BB3C-414B-8D82-47DF125D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2E4F0-6D1B-4E17-A46B-BA0B2924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FB223-4749-426F-8BB3-68E0B8A4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66480-76CA-4380-8FF7-BDBD4149D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33C57-F198-40AF-971E-B6209AE76744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E30E5-F54A-43EF-B6F0-A261FD263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563E5-0117-4C5A-9240-4F2FAA1AF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A7A0-0EF9-4BC1-AF08-FF1D383EE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1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0%B5%D1%80%D0%B4%D0%B5%D1%87%D0%BD%D1%8B%D0%B9_%D1%86%D0%B8%D0%BA%D0%BB" TargetMode="External"/><Relationship Id="rId13" Type="http://schemas.openxmlformats.org/officeDocument/2006/relationships/hyperlink" Target="https://ru.wikipedia.org/wiki/%D0%A1%D1%82%D0%B2%D0%BE%D0%BB_%D0%BC%D0%BE%D0%B7%D0%B3%D0%B0" TargetMode="External"/><Relationship Id="rId18" Type="http://schemas.openxmlformats.org/officeDocument/2006/relationships/hyperlink" Target="https://ru.wikipedia.org/wiki/%D0%90%D0%BD%D0%B0%D0%BB%D1%8C%D0%B3%D0%B5%D0%B7%D0%B8%D1%8F" TargetMode="External"/><Relationship Id="rId3" Type="http://schemas.openxmlformats.org/officeDocument/2006/relationships/hyperlink" Target="https://ru.wikipedia.org/wiki/%D0%90%D1%82%D1%80%D0%BE%D0%BF%D0%B8%D0%BD" TargetMode="External"/><Relationship Id="rId7" Type="http://schemas.openxmlformats.org/officeDocument/2006/relationships/hyperlink" Target="https://ru.wikipedia.org/wiki/%D0%93%D0%BB%D0%B0%D0%B4%D0%BA%D0%B8%D0%B5_%D0%BC%D1%8B%D1%88%D1%86%D1%8B" TargetMode="External"/><Relationship Id="rId12" Type="http://schemas.openxmlformats.org/officeDocument/2006/relationships/hyperlink" Target="https://ru.wikipedia.org/wiki/%D0%9C%D0%BE%D0%B7%D0%B3" TargetMode="External"/><Relationship Id="rId17" Type="http://schemas.openxmlformats.org/officeDocument/2006/relationships/hyperlink" Target="https://ru.wikipedia.org/wiki/%D0%9F%D0%B0%D0%BC%D1%8F%D1%82%D1%8C" TargetMode="External"/><Relationship Id="rId2" Type="http://schemas.openxmlformats.org/officeDocument/2006/relationships/hyperlink" Target="https://ru.wikipedia.org/wiki/%D0%9C%D1%83%D1%81%D0%BA%D0%B0%D1%80%D0%B8%D0%BD" TargetMode="External"/><Relationship Id="rId16" Type="http://schemas.openxmlformats.org/officeDocument/2006/relationships/hyperlink" Target="https://ru.wikipedia.org/wiki/%D0%A1%D0%BE%D0%B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3%D0%B0%D0%BD%D0%B3%D0%BB%D0%B8%D0%B9" TargetMode="External"/><Relationship Id="rId11" Type="http://schemas.openxmlformats.org/officeDocument/2006/relationships/hyperlink" Target="https://ru.wiktionary.org/wiki/%D1%85%D0%BE%D0%BB%D0%B8%D0%BD%D0%B5%D1%80%D0%B3%D0%B8%D1%87%D0%B5%D1%81%D0%BA%D0%B8%D0%B9" TargetMode="External"/><Relationship Id="rId5" Type="http://schemas.openxmlformats.org/officeDocument/2006/relationships/hyperlink" Target="https://ru.wikipedia.org/wiki/%D0%9A%D1%83%D1%80%D0%B0%D1%80%D0%B5" TargetMode="External"/><Relationship Id="rId15" Type="http://schemas.openxmlformats.org/officeDocument/2006/relationships/hyperlink" Target="https://ru.wikipedia.org/wiki/%D0%A1%D1%82%D1%80%D0%B8%D0%B0%D1%82%D1%83%D0%BC" TargetMode="External"/><Relationship Id="rId10" Type="http://schemas.openxmlformats.org/officeDocument/2006/relationships/hyperlink" Target="https://ru.wikipedia.org/wiki/%D0%A6%D0%9D%D0%A1" TargetMode="External"/><Relationship Id="rId19" Type="http://schemas.openxmlformats.org/officeDocument/2006/relationships/hyperlink" Target="https://ru.wikipedia.org/wiki/%D0%A1%D0%B8%D0%BD%D0%B0%D0%BF%D1%81" TargetMode="External"/><Relationship Id="rId4" Type="http://schemas.openxmlformats.org/officeDocument/2006/relationships/hyperlink" Target="https://ru.wikipedia.org/wiki/%D0%9D%D0%B8%D0%BA%D0%BE%D1%82%D0%B8%D0%BD" TargetMode="External"/><Relationship Id="rId9" Type="http://schemas.openxmlformats.org/officeDocument/2006/relationships/hyperlink" Target="https://ru.wikipedia.org/wiki/%D0%96%D0%B5%D0%BB%D0%B5%D0%B7%D0%B0" TargetMode="External"/><Relationship Id="rId14" Type="http://schemas.openxmlformats.org/officeDocument/2006/relationships/hyperlink" Target="https://ru.wikipedia.org/wiki/%D0%93%D0%B8%D0%BF%D0%BF%D0%BE%D0%BA%D0%B0%D0%BC%D0%B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DB454-32AB-408A-9670-708911BD6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Холинэргические рецепторы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AE0810-556F-49AD-A594-C9A16543D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E4F8B6-A181-4AE8-83AC-588C004C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0589"/>
            <a:ext cx="1916931" cy="17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1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ABD9F-FE15-4DBF-819C-10CEBEDD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Ионотропные</a:t>
            </a:r>
            <a:r>
              <a:rPr lang="ru-RU" dirty="0">
                <a:latin typeface="Comic Sans MS" panose="030F0702030302020204" pitchFamily="66" charset="0"/>
              </a:rPr>
              <a:t> рецепторы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00E9F-A4D8-4815-8442-1965704F2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nAChR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(никотиновый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ацетилхолиновый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рецептор) служит моделью структуры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ионотропных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рецепторов. Эти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мембраносвязанные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белковые комплексы имеют общую архитектуру, происходящую от двух наследственных генов, которые образуют различные семейства. </a:t>
            </a:r>
          </a:p>
          <a:p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Одно семейство включает 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nAChR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ГАМК-рецепторы, глициновые рецепторы и некоторые серотониновые рецепторы;</a:t>
            </a:r>
          </a:p>
          <a:p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Другое включает различные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ионотропные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глутаматные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рецепторы. Достижения в области молекулярных подходов и структурной биологии позволили получить детальное представление об их структурах и функциях, достигнув атомарного разрешения для 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nAChR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 кристаллических структур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глутаматных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-рецепторов.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0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96B20-017B-4496-ADE7-91037D32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4"/>
            <a:ext cx="10515600" cy="1325563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Работа </a:t>
            </a:r>
            <a:r>
              <a:rPr lang="en-US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nAChR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F950C-787C-4AA6-B2A4-6D306844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54478" cy="439789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поры канала определяет ионную селективность и протекание тока. Модель 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nAChR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состоит из цилиндрических субъединиц с сегментами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2, содержащими отрицательно заряженные аминокислоты, что создает селективный фильтр для катионов. Рецептор проницаем для таких катионов, как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⁺,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⁺ и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2⁺. Во внеклеточном домене существуют два сайта связывания ацетилхолина (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ACh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), каждый из которых обладает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кооперативностью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усиливающей связывание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лиганда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Связывание 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ACh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вызывает согласованные конформационные изменения, быстро открывая ионную пору за счет вращения сегментов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TM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D6ADDE-8D51-4EE2-9433-6DEE851AE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0" y="1681357"/>
            <a:ext cx="10332099" cy="499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6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9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96B20-017B-4496-ADE7-91037D32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Строение никотинового АЦХ-рецептора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F950C-787C-4AA6-B2A4-6D306844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nAChR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представляет собой гетеромерный белковый комплекс с отличительной архитектурой. Очищенный </a:t>
            </a:r>
            <a:r>
              <a:rPr lang="en-US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nAChR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из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Torpedo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состоит из пяти субъединиц (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1,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α</a:t>
            </a:r>
            <a:r>
              <a:rPr lang="ru-RU" sz="18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γ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δ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 с нативной молекулярной массой приблизительно 290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кДа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). Каждая субъединица содержит четыре трансмембранных домена (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1,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2,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3,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4), причем домены </a:t>
            </a:r>
            <a:r>
              <a:rPr lang="en-US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2 образуют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ионопроницаемую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пору. Эти рецепторы могут быть как гетеромерными, так и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гомомерными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с различными изоформами субъединиц. Высота составляет приблизительно 10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а диаметр - около 8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нм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Состав субъединиц может варьироваться в зависимости от типов клеток и контактов.  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B4251A-AF0B-4F5C-B449-66EFE6C3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32" y="3692284"/>
            <a:ext cx="4248743" cy="29817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A5E793-1B46-48FF-81D0-0B8BA27D7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25" y="4077851"/>
            <a:ext cx="2429271" cy="241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0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96B20-017B-4496-ADE7-91037D32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Роль  </a:t>
            </a:r>
            <a:r>
              <a:rPr lang="ru-RU" dirty="0" err="1">
                <a:latin typeface="Comic Sans MS" panose="030F0702030302020204" pitchFamily="66" charset="0"/>
              </a:rPr>
              <a:t>нАЦХ</a:t>
            </a:r>
            <a:r>
              <a:rPr lang="ru-RU" dirty="0">
                <a:latin typeface="Comic Sans MS" panose="030F0702030302020204" pitchFamily="66" charset="0"/>
              </a:rPr>
              <a:t>-рецептора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F950C-787C-4AA6-B2A4-6D306844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Никотиновые холиновые рецепторы играют разнообразные роли, включая участие в апоптозе, регуляции миграции и дифференцировки клеток и участие в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онкотрансформации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Нейрональные никотиновые рецепторы участвуют в сокращении мышц, распознавании звуковых сигналов и формировании памяти. Нарушение регуляции холинергической передачи связано с такими состояниями, как аутизм, шизофрения, синдром хронической боли и </a:t>
            </a:r>
            <a:r>
              <a:rPr lang="ru-RU" sz="18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миастенические</a:t>
            </a:r>
            <a:r>
              <a:rPr lang="ru-RU" sz="18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синдромы.</a:t>
            </a:r>
            <a:endParaRPr lang="en-US" sz="18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A6D0C1-8C5D-4BF8-B990-32778AF7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838" y="1361828"/>
            <a:ext cx="4305746" cy="49500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A7CF98-880E-40E8-A8D5-BF5E7844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20" y="1537064"/>
            <a:ext cx="4428598" cy="495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9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9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9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96B20-017B-4496-ADE7-91037D32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latin typeface="Comic Sans MS" panose="030F0702030302020204" pitchFamily="66" charset="0"/>
              </a:rPr>
              <a:t>Как отличить М и Н на практике?</a:t>
            </a:r>
            <a:endParaRPr lang="en-US" sz="4800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E3A140-20F1-4BFD-8431-653543D64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285" y="1560059"/>
            <a:ext cx="4527777" cy="529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50032670-F5B2-4EFD-B7BB-4A45B364E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0970" y="2239347"/>
            <a:ext cx="5913034" cy="4077576"/>
          </a:xfrm>
        </p:spPr>
      </p:pic>
    </p:spTree>
    <p:extLst>
      <p:ext uri="{BB962C8B-B14F-4D97-AF65-F5344CB8AC3E}">
        <p14:creationId xmlns:p14="http://schemas.microsoft.com/office/powerpoint/2010/main" val="414441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96B20-017B-4496-ADE7-91037D32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>
                <a:latin typeface="Comic Sans MS" panose="030F0702030302020204" pitchFamily="66" charset="0"/>
              </a:rPr>
              <a:t>Как отличить М и Н?</a:t>
            </a:r>
            <a:endParaRPr lang="en-US" sz="4800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F950C-787C-4AA6-B2A4-6D306844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0" i="0" dirty="0" err="1">
                <a:effectLst/>
                <a:latin typeface="Comic Sans MS" panose="030F0702030302020204" pitchFamily="66" charset="0"/>
              </a:rPr>
              <a:t>Мускариновые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 рецепторы активируются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2" tooltip="Мускари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мускарином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 и блокируются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3" tooltip="Атропи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атропином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, в то время как никотиновые рецепторы активируются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4" tooltip="Никоти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никотином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 и блокируются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5" tooltip="Курар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кураре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;</a:t>
            </a:r>
          </a:p>
          <a:p>
            <a:pPr algn="l"/>
            <a:r>
              <a:rPr lang="ru-RU" sz="1600" b="0" i="0" dirty="0" err="1">
                <a:effectLst/>
                <a:latin typeface="Comic Sans MS" panose="030F0702030302020204" pitchFamily="66" charset="0"/>
              </a:rPr>
              <a:t>Мускариновые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 рецепторы несут целый набор разнообразных физиологических функций. В частности, они представлены в автономных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6" tooltip="Гангли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ганглиях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 и </a:t>
            </a:r>
            <a:r>
              <a:rPr lang="ru-RU" sz="1600" b="0" i="0" dirty="0" err="1">
                <a:effectLst/>
                <a:latin typeface="Comic Sans MS" panose="030F0702030302020204" pitchFamily="66" charset="0"/>
              </a:rPr>
              <a:t>постганглиозных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 волокнах, которые отходят от этих ганглиев к органам-мишеням. Таким образом, эти рецепторы принимают участие в передаче и модуляции таких парасимпатических эффектов, как сокращение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7" tooltip="Гладкие мышцы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гладкой мускулатуры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, расширение сосудов, снижение частоты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8" tooltip="Сердечный цикл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сердечных сокращений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 и повышение секреции в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9" tooltip="Желез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железах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ru-RU" sz="1600" b="0" i="0" dirty="0">
                <a:effectLst/>
                <a:latin typeface="Comic Sans MS" panose="030F0702030302020204" pitchFamily="66" charset="0"/>
              </a:rPr>
              <a:t>В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0" tooltip="ЦН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ЦНС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1" tooltip="wikt:холинергически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холинергические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 волокна, в состав которых входят </a:t>
            </a:r>
            <a:r>
              <a:rPr lang="ru-RU" sz="1600" b="0" i="0" dirty="0" err="1">
                <a:effectLst/>
                <a:latin typeface="Comic Sans MS" panose="030F0702030302020204" pitchFamily="66" charset="0"/>
              </a:rPr>
              <a:t>интернейроны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 с </a:t>
            </a:r>
            <a:r>
              <a:rPr lang="ru-RU" sz="1600" b="0" i="0" dirty="0" err="1">
                <a:effectLst/>
                <a:latin typeface="Comic Sans MS" panose="030F0702030302020204" pitchFamily="66" charset="0"/>
              </a:rPr>
              <a:t>мускариновыми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 синапсами, локализованы в коре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2" tooltip="Мозг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головного мозга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, ядрах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3" tooltip="Ствол мозга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ствола мозга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,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4" tooltip="Гиппокамп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гиппокампе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,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5" tooltip="Стриату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стриатуме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 и в меньшем количестве — во многих других регионах. Центральные </a:t>
            </a:r>
            <a:r>
              <a:rPr lang="ru-RU" sz="1600" b="0" i="0" dirty="0" err="1">
                <a:effectLst/>
                <a:latin typeface="Comic Sans MS" panose="030F0702030302020204" pitchFamily="66" charset="0"/>
              </a:rPr>
              <a:t>мускариновые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 рецепторы оказывают влияние на регуляцию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6" tooltip="Сон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сна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, внимания, обучение и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7" tooltip="Памят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памяти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. Менее важными функциональными характеристиками данных рецепторов является участие в регуляции движений конечностей,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8" tooltip="Анальгез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анальгезии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 и регуляции температуры тела.</a:t>
            </a:r>
          </a:p>
          <a:p>
            <a:pPr algn="l"/>
            <a:r>
              <a:rPr lang="ru-RU" sz="1600" b="0" i="0" dirty="0">
                <a:effectLst/>
                <a:latin typeface="Comic Sans MS" panose="030F0702030302020204" pitchFamily="66" charset="0"/>
              </a:rPr>
              <a:t>Рецепторы типа М2 и М4 могут встречаться на </a:t>
            </a:r>
            <a:r>
              <a:rPr lang="ru-RU" sz="1600" b="0" i="0" dirty="0" err="1">
                <a:effectLst/>
                <a:latin typeface="Comic Sans MS" panose="030F0702030302020204" pitchFamily="66" charset="0"/>
              </a:rPr>
              <a:t>пресинаптических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 мембранах и регулируют высвобождение медиатора в </a:t>
            </a:r>
            <a:r>
              <a:rPr lang="ru-RU" sz="1600" b="0" i="0" strike="noStrike" dirty="0">
                <a:effectLst/>
                <a:latin typeface="Comic Sans MS" panose="030F0702030302020204" pitchFamily="66" charset="0"/>
                <a:hlinkClick r:id="rId19" tooltip="Синап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синапсе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; но в основном </a:t>
            </a:r>
            <a:r>
              <a:rPr lang="ru-RU" sz="1600" b="0" i="0" dirty="0" err="1">
                <a:effectLst/>
                <a:latin typeface="Comic Sans MS" panose="030F0702030302020204" pitchFamily="66" charset="0"/>
              </a:rPr>
              <a:t>мускариновые</a:t>
            </a:r>
            <a:r>
              <a:rPr lang="ru-RU" sz="1600" b="0" i="0" dirty="0">
                <a:effectLst/>
                <a:latin typeface="Comic Sans MS" panose="030F0702030302020204" pitchFamily="66" charset="0"/>
              </a:rPr>
              <a:t> рецепторы типов М2 и М4 являются постсинаптическими.</a:t>
            </a:r>
          </a:p>
        </p:txBody>
      </p:sp>
    </p:spTree>
    <p:extLst>
      <p:ext uri="{BB962C8B-B14F-4D97-AF65-F5344CB8AC3E}">
        <p14:creationId xmlns:p14="http://schemas.microsoft.com/office/powerpoint/2010/main" val="1076058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552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Тема Office</vt:lpstr>
      <vt:lpstr>Холинэргические рецепторы </vt:lpstr>
      <vt:lpstr>Ионотропные рецепторы</vt:lpstr>
      <vt:lpstr>Работа nAChR</vt:lpstr>
      <vt:lpstr>Строение никотинового АЦХ-рецептора</vt:lpstr>
      <vt:lpstr>Роль  нАЦХ-рецептора</vt:lpstr>
      <vt:lpstr>Как отличить М и Н на практике?</vt:lpstr>
      <vt:lpstr>Как отличить М и Н?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285-295 </dc:title>
  <dc:creator>Thu Nguen</dc:creator>
  <cp:lastModifiedBy>Thu Nguen</cp:lastModifiedBy>
  <cp:revision>6</cp:revision>
  <dcterms:created xsi:type="dcterms:W3CDTF">2023-12-17T21:29:57Z</dcterms:created>
  <dcterms:modified xsi:type="dcterms:W3CDTF">2023-12-18T08:29:42Z</dcterms:modified>
</cp:coreProperties>
</file>