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4D6B80-FD6C-403A-AF0D-E34E63C75C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0467F6C-2F0F-4D70-8DEF-040EA642DD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F8D4466-8233-4E49-A1A5-14DC2D0A2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AF3AD-E09B-48C2-A413-1EF04AF9434C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0E723FC-C522-4721-9BA2-5983FCCB9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A9E3C97-C1F3-40DC-828E-1DC3AFA23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DE846-6E63-4B64-9867-5B0867A13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467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8A55C8-FA0A-4BC3-AAD4-36D579427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29E4D1C-15A2-4083-B0C6-04D861FD5C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D5B34CF-5FD4-4314-AD86-ACAD0EB9B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AF3AD-E09B-48C2-A413-1EF04AF9434C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D20B7DD-4CA1-489A-8A92-BA962DAAF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23D8F58-89C3-4FA6-B2B7-1AE85A670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DE846-6E63-4B64-9867-5B0867A13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057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B88AA64-1D00-4A25-9045-B83E41F33A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16C2889-4C3D-48C5-B519-A2F76B36DC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969C963-3379-428A-B636-0FFDB9BED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AF3AD-E09B-48C2-A413-1EF04AF9434C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7638F1B-A9FD-4F7A-AE77-E86B823B9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D54C66-2EBF-4E3F-AECC-66F71DD6C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DE846-6E63-4B64-9867-5B0867A13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387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43357C-70A0-483C-8E75-2AB8060B6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451C9A-0C30-45DA-8C17-53F687184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D7DDAC7-0297-40C0-A3AC-A231691A8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AF3AD-E09B-48C2-A413-1EF04AF9434C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19AC95B-5663-4B53-8226-FAF08DC1D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7F90A51-6B70-446E-B4FD-86712B0BE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DE846-6E63-4B64-9867-5B0867A13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131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4D3DBE-C915-4677-B426-AB8A0F334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DCEBEA7-45D5-44BB-AB00-8141E26D16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2CD4791-0DC8-455B-9679-B9D65D531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AF3AD-E09B-48C2-A413-1EF04AF9434C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464A9C4-C20A-464D-B590-69B4890C0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DF1D879-E09D-4780-B6E5-C698B347B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DE846-6E63-4B64-9867-5B0867A13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293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CF7182-DCEB-41EB-A55A-E7B9E9593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35720F-1899-43B1-8CDB-80AE77AB8E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E409796-B712-467C-B78B-0D0F3BB3A9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9F1271A-3670-4E76-B01E-026AF0E9F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AF3AD-E09B-48C2-A413-1EF04AF9434C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6DA7D85-0BB3-4F02-A0EC-91F7356FC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07AD9A6-427B-4CF9-A18F-3AF6D9B65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DE846-6E63-4B64-9867-5B0867A13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823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9C1C1F-D7C8-4920-B951-2DFA6E2B4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7772BD4-B5B0-47BF-B565-A59899421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C1EC0CF-6286-497E-B044-5E011B0574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6EC2AF7-9C73-4040-AE48-549583F53B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89526D8-E3E1-4A90-8D86-DE0E5B3B68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004C8FE-2C3B-4B5F-BB61-54FE3F046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AF3AD-E09B-48C2-A413-1EF04AF9434C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9A33293-C209-451C-9C29-AB6BBBA6F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890AA8F-08C1-401C-9CF0-38A4E6F42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DE846-6E63-4B64-9867-5B0867A13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418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E9BB50-ACFC-409F-9DD8-BA953674D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2B6FBFA-8565-43CD-B2B5-090B2FF90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AF3AD-E09B-48C2-A413-1EF04AF9434C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61778C0-2372-4BA1-9497-97F5E5BDC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7486054-BD66-41E9-8FE5-F7EC56652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DE846-6E63-4B64-9867-5B0867A13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613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DBFD5D3-782A-4C8E-A624-D48469562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AF3AD-E09B-48C2-A413-1EF04AF9434C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D39007F-E756-4535-9BD5-A7B1854B5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E6BF246-1DEB-4109-A265-BFF5B695D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DE846-6E63-4B64-9867-5B0867A13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766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6AB366-1DDB-4A10-A180-550224B6A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74577C-8828-4D9B-BB8B-31D8B1087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3739A6D-DE02-4680-BC7B-4B11497B64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6AD80F9-56C2-4E96-84A1-612AC9C3C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AF3AD-E09B-48C2-A413-1EF04AF9434C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6247037-8515-49F3-BD7C-6384337F4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8430BE3-50EB-4C5F-944E-CAA65E355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DE846-6E63-4B64-9867-5B0867A13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423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CE4216-0D5F-4C3A-B43F-C4FC35EAE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5884D14-513F-4250-8C52-F9BC4F6005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62CC0C9-19CD-4DF3-B5B1-BFC6BF0BC7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5303473-F2C3-43F3-B813-CF33F57D1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AF3AD-E09B-48C2-A413-1EF04AF9434C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D446917-2791-40DB-B62F-45D1B8D74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151BA88-DA83-4511-A6F7-45938703C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DE846-6E63-4B64-9867-5B0867A13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64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80F58-17E8-4712-913C-A6B6038C7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710649F-2E17-43AA-9353-0D023196B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D78DD32-097D-46FC-B256-5888DE14D5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1AF3AD-E09B-48C2-A413-1EF04AF9434C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5965F56-671C-49B0-AC76-76D4746F2D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10D15A8-484D-4D19-B859-C4FE2B42DD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1DE846-6E63-4B64-9867-5B0867A13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345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ru.wikipedia.org/wiki/%D0%9C%D0%B5%D0%B6%D0%B4%D1%83%D0%BD%D0%B0%D1%80%D0%BE%D0%B4%D0%BD%D0%B0%D1%8F_%D0%BA%D0%BE%D1%81%D0%BC%D0%B8%D1%87%D0%B5%D1%81%D0%BA%D0%B0%D1%8F_%D1%81%D1%82%D0%B0%D0%BD%D1%86%D0%B8%D1%8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13DA25-E108-4EFB-B083-1058C27C2F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latin typeface="EoSD" pitchFamily="2" charset="0"/>
              </a:rPr>
              <a:t>Дозы в радиобиологии</a:t>
            </a:r>
            <a:endParaRPr lang="en-US" dirty="0">
              <a:latin typeface="EoSD" pitchFamily="2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CF3A27C-A240-4917-93AD-944686F6C9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>
                <a:latin typeface="EoSD" pitchFamily="2" charset="0"/>
              </a:rPr>
              <a:t>Единицы измерения</a:t>
            </a:r>
            <a:endParaRPr lang="en-US" dirty="0">
              <a:latin typeface="EoS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3032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26DFBC-02EF-4864-A366-0A4A8CDA1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EoSD" pitchFamily="2" charset="0"/>
              </a:rPr>
              <a:t>Таблица переводов единиц измерения</a:t>
            </a:r>
            <a:endParaRPr lang="en-US" dirty="0">
              <a:latin typeface="EoSD" pitchFamily="2" charset="0"/>
            </a:endParaRPr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635B3736-7C1A-42C1-91C5-E3EC1F39AB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9513372"/>
              </p:ext>
            </p:extLst>
          </p:nvPr>
        </p:nvGraphicFramePr>
        <p:xfrm>
          <a:off x="838200" y="2401094"/>
          <a:ext cx="10515600" cy="2377440"/>
        </p:xfrm>
        <a:graphic>
          <a:graphicData uri="http://schemas.openxmlformats.org/drawingml/2006/table">
            <a:tbl>
              <a:tblPr/>
              <a:tblGrid>
                <a:gridCol w="2628900">
                  <a:extLst>
                    <a:ext uri="{9D8B030D-6E8A-4147-A177-3AD203B41FA5}">
                      <a16:colId xmlns:a16="http://schemas.microsoft.com/office/drawing/2014/main" val="300420714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29483552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47106968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31723144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  <a:latin typeface="EoSD" pitchFamily="2" charset="0"/>
                        </a:rPr>
                        <a:t>Физическая величина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  <a:latin typeface="EoSD" pitchFamily="2" charset="0"/>
                        </a:rPr>
                        <a:t>Внесистемная единица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  <a:latin typeface="EoSD" pitchFamily="2" charset="0"/>
                        </a:rPr>
                        <a:t>Единица СИ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  <a:latin typeface="EoSD" pitchFamily="2" charset="0"/>
                        </a:rPr>
                        <a:t>Переход от внесистемной единицы к единице СИ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482544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  <a:latin typeface="EoSD" pitchFamily="2" charset="0"/>
                        </a:rPr>
                        <a:t>Активность нуклида в радиоактивном источнике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  <a:latin typeface="EoSD" pitchFamily="2" charset="0"/>
                        </a:rPr>
                        <a:t>Кюри (Ки)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  <a:latin typeface="EoSD" pitchFamily="2" charset="0"/>
                        </a:rPr>
                        <a:t>Беккерель (Бк)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  <a:latin typeface="EoSD" pitchFamily="2" charset="0"/>
                        </a:rPr>
                        <a:t>1 Ки = 3.7⋅10</a:t>
                      </a:r>
                      <a:r>
                        <a:rPr lang="ru-RU" baseline="30000">
                          <a:effectLst/>
                          <a:latin typeface="EoSD" pitchFamily="2" charset="0"/>
                        </a:rPr>
                        <a:t>10</a:t>
                      </a:r>
                      <a:r>
                        <a:rPr lang="ru-RU">
                          <a:effectLst/>
                          <a:latin typeface="EoSD" pitchFamily="2" charset="0"/>
                        </a:rPr>
                        <a:t> Бк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947175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  <a:latin typeface="EoSD" pitchFamily="2" charset="0"/>
                        </a:rPr>
                        <a:t>Экспозиционная доза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  <a:latin typeface="EoSD" pitchFamily="2" charset="0"/>
                        </a:rPr>
                        <a:t>Рентген (Р)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  <a:latin typeface="EoSD" pitchFamily="2" charset="0"/>
                        </a:rPr>
                        <a:t>Кулон/килограмм (Кл/кг)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  <a:latin typeface="EoSD" pitchFamily="2" charset="0"/>
                        </a:rPr>
                        <a:t>1 Р = 2,58⋅10</a:t>
                      </a:r>
                      <a:r>
                        <a:rPr lang="ru-RU" baseline="30000">
                          <a:effectLst/>
                          <a:latin typeface="EoSD" pitchFamily="2" charset="0"/>
                        </a:rPr>
                        <a:t>−4</a:t>
                      </a:r>
                      <a:r>
                        <a:rPr lang="ru-RU">
                          <a:effectLst/>
                          <a:latin typeface="EoSD" pitchFamily="2" charset="0"/>
                        </a:rPr>
                        <a:t> Кл/кг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353439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  <a:latin typeface="EoSD" pitchFamily="2" charset="0"/>
                        </a:rPr>
                        <a:t>Поглощенная доза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  <a:latin typeface="EoSD" pitchFamily="2" charset="0"/>
                        </a:rPr>
                        <a:t>Рад (рад)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  <a:latin typeface="EoSD" pitchFamily="2" charset="0"/>
                        </a:rPr>
                        <a:t>Грей (Дж/кг)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  <a:latin typeface="EoSD" pitchFamily="2" charset="0"/>
                        </a:rPr>
                        <a:t>1 рад = 0,01 Гр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09656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  <a:latin typeface="EoSD" pitchFamily="2" charset="0"/>
                        </a:rPr>
                        <a:t>Эквивалентная доза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  <a:latin typeface="EoSD" pitchFamily="2" charset="0"/>
                        </a:rPr>
                        <a:t>Бэр (бэр)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  <a:latin typeface="EoSD" pitchFamily="2" charset="0"/>
                        </a:rPr>
                        <a:t>Зиверт (Зв)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  <a:latin typeface="EoSD" pitchFamily="2" charset="0"/>
                        </a:rPr>
                        <a:t>1 бэр = 0,01 Зв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52018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8665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39A208-FA41-4179-B289-524323331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EoSD" pitchFamily="2" charset="0"/>
              </a:rPr>
              <a:t>Виды доз </a:t>
            </a:r>
            <a:r>
              <a:rPr lang="ru-RU" dirty="0">
                <a:solidFill>
                  <a:schemeClr val="bg1">
                    <a:lumMod val="95000"/>
                  </a:schemeClr>
                </a:solidFill>
                <a:latin typeface="EoSD" pitchFamily="2" charset="0"/>
              </a:rPr>
              <a:t>не Этих, других</a:t>
            </a:r>
            <a:endParaRPr lang="en-US" dirty="0">
              <a:solidFill>
                <a:schemeClr val="bg1">
                  <a:lumMod val="95000"/>
                </a:schemeClr>
              </a:solidFill>
              <a:latin typeface="EoSD" pitchFamily="2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A44A15-EAF8-453E-9C20-6C657C324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EoSD" pitchFamily="2" charset="0"/>
              </a:rPr>
              <a:t>Экспозиционная доза</a:t>
            </a:r>
          </a:p>
          <a:p>
            <a:r>
              <a:rPr lang="ru-RU" dirty="0">
                <a:latin typeface="EoSD" pitchFamily="2" charset="0"/>
              </a:rPr>
              <a:t>Поглощённая доза</a:t>
            </a:r>
          </a:p>
          <a:p>
            <a:r>
              <a:rPr lang="ru-RU" dirty="0">
                <a:latin typeface="EoSD" pitchFamily="2" charset="0"/>
              </a:rPr>
              <a:t>Эквивалентная доза (биологическая доза)</a:t>
            </a:r>
          </a:p>
          <a:p>
            <a:r>
              <a:rPr lang="ru-RU" dirty="0">
                <a:latin typeface="EoSD" pitchFamily="2" charset="0"/>
              </a:rPr>
              <a:t>Эффективная доза</a:t>
            </a:r>
          </a:p>
          <a:p>
            <a:pPr marL="0" indent="0">
              <a:buNone/>
            </a:pPr>
            <a:endParaRPr lang="ru-RU" dirty="0">
              <a:latin typeface="EoSD" pitchFamily="2" charset="0"/>
            </a:endParaRPr>
          </a:p>
          <a:p>
            <a:pPr marL="0" indent="0">
              <a:buNone/>
            </a:pPr>
            <a:r>
              <a:rPr lang="ru-RU" dirty="0">
                <a:latin typeface="EoSD" pitchFamily="2" charset="0"/>
              </a:rPr>
              <a:t>+ Мощность дозы</a:t>
            </a:r>
            <a:endParaRPr lang="en-US" dirty="0">
              <a:latin typeface="EoS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2902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2788D6-1200-46C3-B684-35FF3736D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EoSD" pitchFamily="2" charset="0"/>
              </a:rPr>
              <a:t>Экспозиционная доза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4769CA7-E87C-4494-AAC9-162F43564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EoSD" pitchFamily="2" charset="0"/>
              </a:rPr>
              <a:t>Основная характеристика взаимодействия ионизирующего излучения со средой — это ионизационный эффект. </a:t>
            </a:r>
          </a:p>
          <a:p>
            <a:r>
              <a:rPr lang="ru-RU" dirty="0">
                <a:latin typeface="EoSD" pitchFamily="2" charset="0"/>
              </a:rPr>
              <a:t>Количественная мера, основанная на величине ионизации сухого воздуха при нормальном атмосферном давлении, достаточно легко поддающаяся измерению, получила название экспозиционная доза</a:t>
            </a:r>
          </a:p>
          <a:p>
            <a:endParaRPr lang="ru-RU" dirty="0">
              <a:latin typeface="EoSD" pitchFamily="2" charset="0"/>
            </a:endParaRPr>
          </a:p>
          <a:p>
            <a:r>
              <a:rPr lang="ru-RU" dirty="0">
                <a:latin typeface="EoSD" pitchFamily="2" charset="0"/>
              </a:rPr>
              <a:t>Основная единица:  </a:t>
            </a:r>
            <a:r>
              <a:rPr lang="ru-RU" dirty="0">
                <a:solidFill>
                  <a:srgbClr val="FFC000"/>
                </a:solidFill>
                <a:latin typeface="EoSD" pitchFamily="2" charset="0"/>
              </a:rPr>
              <a:t>Кл/кг</a:t>
            </a:r>
            <a:r>
              <a:rPr lang="ru-RU" dirty="0">
                <a:latin typeface="EoSD" pitchFamily="2" charset="0"/>
              </a:rPr>
              <a:t> (СИ) или </a:t>
            </a:r>
            <a:r>
              <a:rPr lang="ru-RU" dirty="0">
                <a:solidFill>
                  <a:srgbClr val="FFC000"/>
                </a:solidFill>
                <a:latin typeface="EoSD" pitchFamily="2" charset="0"/>
              </a:rPr>
              <a:t>Рад</a:t>
            </a:r>
            <a:r>
              <a:rPr lang="ru-RU" dirty="0">
                <a:latin typeface="EoSD" pitchFamily="2" charset="0"/>
              </a:rPr>
              <a:t> (не СИ) </a:t>
            </a:r>
            <a:endParaRPr lang="en-US" dirty="0">
              <a:latin typeface="EoS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8405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15F6D1-24FA-42D8-9023-2988A666F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EoSD" pitchFamily="2" charset="0"/>
              </a:rPr>
              <a:t>Поглощённая доза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F98106-B7DA-4494-8F60-76CC90DA7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b="0" i="0" dirty="0">
                <a:solidFill>
                  <a:srgbClr val="202122"/>
                </a:solidFill>
                <a:effectLst/>
                <a:latin typeface="EoSD" pitchFamily="2" charset="0"/>
              </a:rPr>
              <a:t>При расширении круга известных видов ионизирующего излучения и сфер его приложения оказалось, что мера воздействия ионизирующего излучения на вещество не поддаётся простому определению из-за сложности и многообразности протекающих при этом процессов. Важным из них, дающим начало физико-химическим изменениям в облучаемом веществе и приводящим к определённому радиационному эффекту, является поглощение энергии ионизирующего излучения веществом. В результате этого возникло понятие </a:t>
            </a:r>
            <a:r>
              <a:rPr lang="ru-RU" b="1" i="0" dirty="0">
                <a:solidFill>
                  <a:srgbClr val="202122"/>
                </a:solidFill>
                <a:effectLst/>
                <a:latin typeface="EoSD" pitchFamily="2" charset="0"/>
              </a:rPr>
              <a:t>поглощённая доза</a:t>
            </a:r>
            <a:r>
              <a:rPr lang="ru-RU" b="0" i="0" dirty="0">
                <a:solidFill>
                  <a:srgbClr val="202122"/>
                </a:solidFill>
                <a:effectLst/>
                <a:latin typeface="EoSD" pitchFamily="2" charset="0"/>
              </a:rPr>
              <a:t>. </a:t>
            </a:r>
          </a:p>
          <a:p>
            <a:endParaRPr lang="ru-RU" dirty="0">
              <a:solidFill>
                <a:srgbClr val="202122"/>
              </a:solidFill>
              <a:latin typeface="EoSD" pitchFamily="2" charset="0"/>
            </a:endParaRPr>
          </a:p>
          <a:p>
            <a:pPr algn="l"/>
            <a:r>
              <a:rPr lang="ru-RU" b="0" i="0" dirty="0">
                <a:solidFill>
                  <a:srgbClr val="202122"/>
                </a:solidFill>
                <a:effectLst/>
                <a:latin typeface="EoSD" pitchFamily="2" charset="0"/>
              </a:rPr>
              <a:t>За единицу измерения поглощённой дозы в системе СИ принят </a:t>
            </a:r>
            <a:r>
              <a:rPr lang="ru-RU" b="0" i="0" strike="noStrike" dirty="0">
                <a:solidFill>
                  <a:srgbClr val="FFC000"/>
                </a:solidFill>
                <a:effectLst/>
                <a:latin typeface="EoSD" pitchFamily="2" charset="0"/>
              </a:rPr>
              <a:t>грей</a:t>
            </a:r>
            <a:r>
              <a:rPr lang="ru-RU" b="0" i="0" u="sng" dirty="0">
                <a:solidFill>
                  <a:srgbClr val="FFC000"/>
                </a:solidFill>
                <a:effectLst/>
                <a:latin typeface="EoSD" pitchFamily="2" charset="0"/>
              </a:rPr>
              <a:t> </a:t>
            </a:r>
            <a:r>
              <a:rPr lang="ru-RU" b="0" i="0" dirty="0">
                <a:solidFill>
                  <a:srgbClr val="202122"/>
                </a:solidFill>
                <a:effectLst/>
                <a:latin typeface="EoSD" pitchFamily="2" charset="0"/>
              </a:rPr>
              <a:t>(Гр). 1 Гр — это такая доза, при которой массе 1 кг передаётся энергия ионизирующего излучения в 1 </a:t>
            </a:r>
            <a:r>
              <a:rPr lang="ru-RU" b="0" i="0" strike="noStrike" dirty="0">
                <a:solidFill>
                  <a:srgbClr val="FFC000"/>
                </a:solidFill>
                <a:effectLst/>
                <a:latin typeface="EoSD" pitchFamily="2" charset="0"/>
              </a:rPr>
              <a:t>джоуль</a:t>
            </a:r>
            <a:r>
              <a:rPr lang="ru-RU" b="0" i="0" dirty="0">
                <a:solidFill>
                  <a:srgbClr val="202122"/>
                </a:solidFill>
                <a:effectLst/>
                <a:latin typeface="EoSD" pitchFamily="2" charset="0"/>
              </a:rPr>
              <a:t>. Внесистемной единицей поглощённой дозы является</a:t>
            </a:r>
            <a:r>
              <a:rPr lang="ru-RU" b="0" i="0" dirty="0">
                <a:solidFill>
                  <a:srgbClr val="FFC000"/>
                </a:solidFill>
                <a:effectLst/>
                <a:latin typeface="EoSD" pitchFamily="2" charset="0"/>
              </a:rPr>
              <a:t> </a:t>
            </a:r>
            <a:r>
              <a:rPr lang="ru-RU" b="0" i="0" strike="noStrike" dirty="0">
                <a:solidFill>
                  <a:srgbClr val="FFC000"/>
                </a:solidFill>
                <a:effectLst/>
                <a:latin typeface="EoSD" pitchFamily="2" charset="0"/>
              </a:rPr>
              <a:t>рад</a:t>
            </a:r>
            <a:r>
              <a:rPr lang="ru-RU" b="0" i="0" dirty="0">
                <a:solidFill>
                  <a:srgbClr val="FFC000"/>
                </a:solidFill>
                <a:effectLst/>
                <a:latin typeface="EoSD" pitchFamily="2" charset="0"/>
              </a:rPr>
              <a:t>. </a:t>
            </a:r>
            <a:r>
              <a:rPr lang="ru-RU" b="0" i="0" dirty="0">
                <a:solidFill>
                  <a:srgbClr val="202122"/>
                </a:solidFill>
                <a:effectLst/>
                <a:latin typeface="EoSD" pitchFamily="2" charset="0"/>
              </a:rPr>
              <a:t>1 Гр = 100 рад.</a:t>
            </a:r>
          </a:p>
          <a:p>
            <a:pPr marL="0" indent="0">
              <a:buNone/>
            </a:pPr>
            <a:endParaRPr lang="en-US" dirty="0">
              <a:latin typeface="EoS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2560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3B91F0-120D-4B52-9292-216E9858F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EoSD" pitchFamily="2" charset="0"/>
              </a:rPr>
              <a:t>Эквивалентная доза (биологическая доза)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4F353B-F9B7-4D07-99BD-43C949411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EoSD" pitchFamily="2" charset="0"/>
              </a:rPr>
              <a:t>Эквивалентная доза характеризует биологический эффект облучения организма ионизирующим излучением.</a:t>
            </a:r>
          </a:p>
          <a:p>
            <a:r>
              <a:rPr lang="ru-RU" dirty="0">
                <a:latin typeface="EoSD" pitchFamily="2" charset="0"/>
              </a:rPr>
              <a:t>Измеряют в </a:t>
            </a:r>
            <a:r>
              <a:rPr lang="ru-RU" dirty="0">
                <a:solidFill>
                  <a:srgbClr val="FFC000"/>
                </a:solidFill>
                <a:latin typeface="EoSD" pitchFamily="2" charset="0"/>
              </a:rPr>
              <a:t>зивертах</a:t>
            </a:r>
            <a:r>
              <a:rPr lang="ru-RU" dirty="0">
                <a:latin typeface="EoSD" pitchFamily="2" charset="0"/>
              </a:rPr>
              <a:t>, Зв (СИ) или </a:t>
            </a:r>
            <a:r>
              <a:rPr lang="ru-RU" dirty="0">
                <a:solidFill>
                  <a:srgbClr val="FFC000"/>
                </a:solidFill>
                <a:latin typeface="EoSD" pitchFamily="2" charset="0"/>
              </a:rPr>
              <a:t>бэрах</a:t>
            </a:r>
            <a:r>
              <a:rPr lang="ru-RU" dirty="0">
                <a:latin typeface="EoSD" pitchFamily="2" charset="0"/>
              </a:rPr>
              <a:t>, бэр (не-СИ). 1 Зв = 100 бэр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5DCED19-4E63-465F-84FB-BD04BFF5E1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2626" y="3788228"/>
            <a:ext cx="6878838" cy="198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193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A6C3CF-4097-4F8B-95DB-1ABCD0B14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EoSD" pitchFamily="2" charset="0"/>
              </a:rPr>
              <a:t>Эффективная доза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167202-0A83-4503-B772-45EAD04B6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EoSD" pitchFamily="2" charset="0"/>
              </a:rPr>
              <a:t>Эффективная доза (E) — величина, используемая как мера риска возникновения отдалённых последствий облучения всего тела человека и отдельных его органов и тканей с учётом их радиочувствительности. Она представляет сумму произведений эквивалентной дозы в органах и тканях на соответствующие взвешивающие коэффициенты.</a:t>
            </a:r>
          </a:p>
          <a:p>
            <a:r>
              <a:rPr lang="ru-RU" dirty="0">
                <a:latin typeface="EoSD" pitchFamily="2" charset="0"/>
              </a:rPr>
              <a:t>Измеряют тоже в Зв или бэрах</a:t>
            </a:r>
          </a:p>
          <a:p>
            <a:endParaRPr lang="ru-RU" dirty="0">
              <a:latin typeface="EoSD" pitchFamily="2" charset="0"/>
            </a:endParaRPr>
          </a:p>
          <a:p>
            <a:endParaRPr lang="en-US" dirty="0">
              <a:latin typeface="EoSD" pitchFamily="2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3178688-C3BA-4ADA-BC36-43D99664EA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02303" y="4963007"/>
            <a:ext cx="5172797" cy="144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917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5B14EE-D2AF-41CC-8F19-FDE7727C5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EoSD" pitchFamily="2" charset="0"/>
              </a:rPr>
              <a:t>Мощность дозы</a:t>
            </a:r>
            <a:endParaRPr lang="en-US" dirty="0">
              <a:latin typeface="EoSD" pitchFamily="2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6DB17B-24A5-4C58-9560-85B4DB21C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EoSD" pitchFamily="2" charset="0"/>
              </a:rPr>
              <a:t>Мощность дозы (интенсивность облучения) — приращение соответствующей дозы под воздействием данного излучения за единицу времени. Имеет размерность соответствующей дозы (поглощённой, экспозиционной и т. п.), делённую на единицу времени. Допускается использование различных специальных единиц (например: Зв/час, бэр/мин, </a:t>
            </a:r>
            <a:r>
              <a:rPr lang="ru-RU" dirty="0" err="1">
                <a:latin typeface="EoSD" pitchFamily="2" charset="0"/>
              </a:rPr>
              <a:t>мЗв</a:t>
            </a:r>
            <a:r>
              <a:rPr lang="ru-RU" dirty="0">
                <a:latin typeface="EoSD" pitchFamily="2" charset="0"/>
              </a:rPr>
              <a:t>/год и др.).</a:t>
            </a:r>
            <a:endParaRPr lang="en-US" dirty="0">
              <a:latin typeface="EoS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8496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000509-4282-41DD-B234-8BAF593E5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EoSD" pitchFamily="2" charset="0"/>
              </a:rPr>
              <a:t>Нормы допустимой дозы</a:t>
            </a:r>
            <a:endParaRPr lang="en-US" dirty="0">
              <a:latin typeface="EoSD" pitchFamily="2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6DCDB3-BDDE-48A8-8D01-9C9459748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>
                <a:latin typeface="EoSD" pitchFamily="2" charset="0"/>
              </a:rPr>
              <a:t>Среднемировая доза облучения от естественных источников, накопленная на душу населения за год, равна 2,4 </a:t>
            </a:r>
            <a:r>
              <a:rPr lang="ru-RU" dirty="0" err="1">
                <a:latin typeface="EoSD" pitchFamily="2" charset="0"/>
              </a:rPr>
              <a:t>мЗв</a:t>
            </a:r>
            <a:r>
              <a:rPr lang="ru-RU" dirty="0">
                <a:latin typeface="EoSD" pitchFamily="2" charset="0"/>
              </a:rPr>
              <a:t>, с разбросом от 1 до 10 </a:t>
            </a:r>
            <a:r>
              <a:rPr lang="ru-RU" dirty="0" err="1">
                <a:latin typeface="EoSD" pitchFamily="2" charset="0"/>
              </a:rPr>
              <a:t>мЗв</a:t>
            </a:r>
            <a:r>
              <a:rPr lang="ru-RU" dirty="0">
                <a:latin typeface="EoSD" pitchFamily="2" charset="0"/>
              </a:rPr>
              <a:t>. Основные компоненты:</a:t>
            </a:r>
          </a:p>
          <a:p>
            <a:endParaRPr lang="ru-RU" dirty="0">
              <a:latin typeface="EoSD" pitchFamily="2" charset="0"/>
            </a:endParaRPr>
          </a:p>
          <a:p>
            <a:r>
              <a:rPr lang="ru-RU" dirty="0">
                <a:latin typeface="EoSD" pitchFamily="2" charset="0"/>
              </a:rPr>
              <a:t>0,4 </a:t>
            </a:r>
            <a:r>
              <a:rPr lang="ru-RU" dirty="0" err="1">
                <a:latin typeface="EoSD" pitchFamily="2" charset="0"/>
              </a:rPr>
              <a:t>мЗв</a:t>
            </a:r>
            <a:r>
              <a:rPr lang="ru-RU" dirty="0">
                <a:latin typeface="EoSD" pitchFamily="2" charset="0"/>
              </a:rPr>
              <a:t> от космических лучей (от 0,3 до 1,0 </a:t>
            </a:r>
            <a:r>
              <a:rPr lang="ru-RU" dirty="0" err="1">
                <a:latin typeface="EoSD" pitchFamily="2" charset="0"/>
              </a:rPr>
              <a:t>мЗв</a:t>
            </a:r>
            <a:r>
              <a:rPr lang="ru-RU" dirty="0">
                <a:latin typeface="EoSD" pitchFamily="2" charset="0"/>
              </a:rPr>
              <a:t>, в зависимости от высоты над уровнем моря);</a:t>
            </a:r>
          </a:p>
          <a:p>
            <a:r>
              <a:rPr lang="ru-RU" dirty="0">
                <a:latin typeface="EoSD" pitchFamily="2" charset="0"/>
              </a:rPr>
              <a:t>0,5 </a:t>
            </a:r>
            <a:r>
              <a:rPr lang="ru-RU" dirty="0" err="1">
                <a:latin typeface="EoSD" pitchFamily="2" charset="0"/>
              </a:rPr>
              <a:t>мЗв</a:t>
            </a:r>
            <a:r>
              <a:rPr lang="ru-RU" dirty="0">
                <a:latin typeface="EoSD" pitchFamily="2" charset="0"/>
              </a:rPr>
              <a:t> от внешнего гамма-излучения (от 0,3 до 0,6 </a:t>
            </a:r>
            <a:r>
              <a:rPr lang="ru-RU" dirty="0" err="1">
                <a:latin typeface="EoSD" pitchFamily="2" charset="0"/>
              </a:rPr>
              <a:t>мЗв</a:t>
            </a:r>
            <a:r>
              <a:rPr lang="ru-RU" dirty="0">
                <a:latin typeface="EoSD" pitchFamily="2" charset="0"/>
              </a:rPr>
              <a:t>, в зависимости от радионуклидного состава окружения — почвы, стройматериалов и т. п.);</a:t>
            </a:r>
          </a:p>
          <a:p>
            <a:r>
              <a:rPr lang="ru-RU" dirty="0">
                <a:latin typeface="EoSD" pitchFamily="2" charset="0"/>
              </a:rPr>
              <a:t>1,2 </a:t>
            </a:r>
            <a:r>
              <a:rPr lang="ru-RU" dirty="0" err="1">
                <a:latin typeface="EoSD" pitchFamily="2" charset="0"/>
              </a:rPr>
              <a:t>мЗв</a:t>
            </a:r>
            <a:r>
              <a:rPr lang="ru-RU" dirty="0">
                <a:latin typeface="EoSD" pitchFamily="2" charset="0"/>
              </a:rPr>
              <a:t> внутреннего облучения от </a:t>
            </a:r>
            <a:r>
              <a:rPr lang="ru-RU" dirty="0" err="1">
                <a:latin typeface="EoSD" pitchFamily="2" charset="0"/>
              </a:rPr>
              <a:t>ингалируемых</a:t>
            </a:r>
            <a:r>
              <a:rPr lang="ru-RU" dirty="0">
                <a:latin typeface="EoSD" pitchFamily="2" charset="0"/>
              </a:rPr>
              <a:t> атмосферных радионуклидов, главным образом радона (от 0,2 до 10 </a:t>
            </a:r>
            <a:r>
              <a:rPr lang="ru-RU" dirty="0" err="1">
                <a:latin typeface="EoSD" pitchFamily="2" charset="0"/>
              </a:rPr>
              <a:t>мЗв</a:t>
            </a:r>
            <a:r>
              <a:rPr lang="ru-RU" dirty="0">
                <a:latin typeface="EoSD" pitchFamily="2" charset="0"/>
              </a:rPr>
              <a:t>, в зависимости от местной концентрации радона в воздухе);</a:t>
            </a:r>
          </a:p>
          <a:p>
            <a:r>
              <a:rPr lang="ru-RU" dirty="0">
                <a:latin typeface="EoSD" pitchFamily="2" charset="0"/>
              </a:rPr>
              <a:t>0,3 </a:t>
            </a:r>
            <a:r>
              <a:rPr lang="ru-RU" dirty="0" err="1">
                <a:latin typeface="EoSD" pitchFamily="2" charset="0"/>
              </a:rPr>
              <a:t>мЗв</a:t>
            </a:r>
            <a:r>
              <a:rPr lang="ru-RU" dirty="0">
                <a:latin typeface="EoSD" pitchFamily="2" charset="0"/>
              </a:rPr>
              <a:t> внутреннего облучения от инкорпорированных радионуклидов (от 0,2 до 0,8 </a:t>
            </a:r>
            <a:r>
              <a:rPr lang="ru-RU" dirty="0" err="1">
                <a:latin typeface="EoSD" pitchFamily="2" charset="0"/>
              </a:rPr>
              <a:t>мЗв</a:t>
            </a:r>
            <a:r>
              <a:rPr lang="ru-RU" dirty="0">
                <a:latin typeface="EoSD" pitchFamily="2" charset="0"/>
              </a:rPr>
              <a:t>, в зависимости от радионуклидного состава пищевых продуктов и воды).</a:t>
            </a:r>
          </a:p>
          <a:p>
            <a:endParaRPr lang="en-US" dirty="0">
              <a:latin typeface="EoS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1172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000509-4282-41DD-B234-8BAF593E5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EoSD" pitchFamily="2" charset="0"/>
              </a:rPr>
              <a:t>Fun fact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6DCDB3-BDDE-48A8-8D01-9C9459748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202122"/>
                </a:solidFill>
                <a:effectLst/>
                <a:latin typeface="EoSD" pitchFamily="2" charset="0"/>
              </a:rPr>
              <a:t>5-10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EoSD" pitchFamily="2" charset="0"/>
              </a:rPr>
              <a:t>мЗв</a:t>
            </a:r>
            <a:r>
              <a:rPr lang="ru-RU" b="0" i="0" dirty="0">
                <a:solidFill>
                  <a:srgbClr val="202122"/>
                </a:solidFill>
                <a:effectLst/>
                <a:latin typeface="EoSD" pitchFamily="2" charset="0"/>
              </a:rPr>
              <a:t>/год — средняя доза, получаемая персоналом на АЭС с реакторами ВВЭР-1000, работающие с источниками ионизирующих излучений.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202122"/>
                </a:solidFill>
                <a:effectLst/>
                <a:latin typeface="EoSD" pitchFamily="2" charset="0"/>
              </a:rPr>
              <a:t>20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EoSD" pitchFamily="2" charset="0"/>
              </a:rPr>
              <a:t>мЗв</a:t>
            </a:r>
            <a:r>
              <a:rPr lang="ru-RU" b="0" i="0" dirty="0">
                <a:solidFill>
                  <a:srgbClr val="202122"/>
                </a:solidFill>
                <a:effectLst/>
                <a:latin typeface="EoSD" pitchFamily="2" charset="0"/>
              </a:rPr>
              <a:t>/год — допустимая доза ежегодного облучения персонала российских АЭС, не нарушающая требования НРБ-99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202122"/>
                </a:solidFill>
                <a:effectLst/>
                <a:latin typeface="EoSD" pitchFamily="2" charset="0"/>
              </a:rPr>
              <a:t>50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EoSD" pitchFamily="2" charset="0"/>
              </a:rPr>
              <a:t>мЗв</a:t>
            </a:r>
            <a:r>
              <a:rPr lang="ru-RU" b="0" i="0" dirty="0">
                <a:solidFill>
                  <a:srgbClr val="202122"/>
                </a:solidFill>
                <a:effectLst/>
                <a:latin typeface="EoSD" pitchFamily="2" charset="0"/>
              </a:rPr>
              <a:t>/ год — допустимая доза ежегодного облучения персонала АЭС в СССР, США и Японии.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202122"/>
                </a:solidFill>
                <a:effectLst/>
                <a:latin typeface="EoSD" pitchFamily="2" charset="0"/>
              </a:rPr>
              <a:t>200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EoSD" pitchFamily="2" charset="0"/>
              </a:rPr>
              <a:t>мЗв</a:t>
            </a:r>
            <a:r>
              <a:rPr lang="ru-RU" b="0" i="0" dirty="0">
                <a:solidFill>
                  <a:srgbClr val="202122"/>
                </a:solidFill>
                <a:effectLst/>
                <a:latin typeface="EoSD" pitchFamily="2" charset="0"/>
              </a:rPr>
              <a:t> — разовая доза, которую можно получить при выполнении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EoSD" pitchFamily="2" charset="0"/>
              </a:rPr>
              <a:t>радиационноопасных</a:t>
            </a:r>
            <a:r>
              <a:rPr lang="ru-RU" b="0" i="0" dirty="0">
                <a:solidFill>
                  <a:srgbClr val="202122"/>
                </a:solidFill>
                <a:effectLst/>
                <a:latin typeface="EoSD" pitchFamily="2" charset="0"/>
              </a:rPr>
              <a:t> работ с последующим отстранением работника от работы с ионизирующим излучениями.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202122"/>
                </a:solidFill>
                <a:effectLst/>
                <a:latin typeface="EoSD" pitchFamily="2" charset="0"/>
              </a:rPr>
              <a:t>266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EoSD" pitchFamily="2" charset="0"/>
              </a:rPr>
              <a:t>мЗв</a:t>
            </a:r>
            <a:r>
              <a:rPr lang="ru-RU" b="0" i="0" dirty="0">
                <a:solidFill>
                  <a:srgbClr val="202122"/>
                </a:solidFill>
                <a:effectLst/>
                <a:latin typeface="EoSD" pitchFamily="2" charset="0"/>
              </a:rPr>
              <a:t>/год — доза, получаемая космонавтами на борту </a:t>
            </a:r>
            <a:r>
              <a:rPr lang="ru-RU" b="0" i="0" u="none" strike="noStrike" dirty="0">
                <a:solidFill>
                  <a:srgbClr val="0645AD"/>
                </a:solidFill>
                <a:effectLst/>
                <a:latin typeface="EoSD" pitchFamily="2" charset="0"/>
                <a:hlinkClick r:id="rId2" tooltip="Международная космическая станция"/>
              </a:rPr>
              <a:t>МКС</a:t>
            </a:r>
            <a:r>
              <a:rPr lang="ru-RU" b="0" i="0" dirty="0">
                <a:solidFill>
                  <a:srgbClr val="202122"/>
                </a:solidFill>
                <a:effectLst/>
                <a:latin typeface="EoSD" pitchFamily="2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202122"/>
                </a:solidFill>
                <a:effectLst/>
                <a:latin typeface="EoSD" pitchFamily="2" charset="0"/>
              </a:rPr>
              <a:t>511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EoSD" pitchFamily="2" charset="0"/>
              </a:rPr>
              <a:t>мЗв</a:t>
            </a:r>
            <a:r>
              <a:rPr lang="ru-RU" b="0" i="0" dirty="0">
                <a:solidFill>
                  <a:srgbClr val="202122"/>
                </a:solidFill>
                <a:effectLst/>
                <a:latin typeface="EoSD" pitchFamily="2" charset="0"/>
              </a:rPr>
              <a:t>/год — доза, которую будут получать космонавты на поверхности Луны.</a:t>
            </a:r>
            <a:br>
              <a:rPr lang="ru-RU" dirty="0">
                <a:latin typeface="EoSD" pitchFamily="2" charset="0"/>
              </a:rPr>
            </a:br>
            <a:endParaRPr lang="en-US" dirty="0">
              <a:latin typeface="EoS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41815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677</Words>
  <Application>Microsoft Office PowerPoint</Application>
  <PresentationFormat>Широкоэкранный</PresentationFormat>
  <Paragraphs>61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EoSD</vt:lpstr>
      <vt:lpstr>Тема Office</vt:lpstr>
      <vt:lpstr>Дозы в радиобиологии</vt:lpstr>
      <vt:lpstr>Виды доз не Этих, других</vt:lpstr>
      <vt:lpstr>Экспозиционная доза</vt:lpstr>
      <vt:lpstr>Поглощённая доза</vt:lpstr>
      <vt:lpstr>Эквивалентная доза (биологическая доза)</vt:lpstr>
      <vt:lpstr>Эффективная доза</vt:lpstr>
      <vt:lpstr>Мощность дозы</vt:lpstr>
      <vt:lpstr>Нормы допустимой дозы</vt:lpstr>
      <vt:lpstr>Fun fact</vt:lpstr>
      <vt:lpstr>Таблица переводов единиц измерения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Дозы в радиобиологии</dc:title>
  <dc:creator>Thu Nguen</dc:creator>
  <cp:lastModifiedBy>Thu Nguen</cp:lastModifiedBy>
  <cp:revision>4</cp:revision>
  <dcterms:created xsi:type="dcterms:W3CDTF">2024-05-26T23:42:16Z</dcterms:created>
  <dcterms:modified xsi:type="dcterms:W3CDTF">2024-05-27T00:11:17Z</dcterms:modified>
</cp:coreProperties>
</file>