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3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76C4F-EF40-450C-9944-6C0012222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A59D86-EC6F-4E7D-885C-B1AC1A919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590C8C-A61A-4989-BD34-4CF5D5EF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91A1-8EFD-4DC8-A429-6CBE11DE514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1F1F09-4A26-429F-A542-0BA44831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BE8AA2-BAE3-46EC-BF12-9A2CE3A9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1CB0-C5A5-4472-9CE0-D5D758DA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2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5B4FD-4DA8-420D-A3F4-AF222976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5AF21C-25BA-4A1C-95F5-695C3D512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E60944-A1B0-49BE-AE85-62307950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91A1-8EFD-4DC8-A429-6CBE11DE514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869760-FF8E-43A2-A43A-7CA56534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87C8BC-C724-441E-A5ED-BDE570C5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1CB0-C5A5-4472-9CE0-D5D758DA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7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66F0BE-1176-4FED-9ACB-D7DB809A0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9C3C28-E0DA-43A7-BCA4-29A47DCB4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A78733-9031-47E3-9BFC-191268517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91A1-8EFD-4DC8-A429-6CBE11DE514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EA8F60-7244-4512-83C2-0ADADE0B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9782F1-2C24-47C2-8D20-F984814E3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1CB0-C5A5-4472-9CE0-D5D758DA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7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C03C0-69E6-42A0-88D9-CB767E824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569F2-6C3A-42A4-8BAE-B74F980B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990B78-EE90-4D83-8167-56C6516C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91A1-8EFD-4DC8-A429-6CBE11DE514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909858-702D-4E8E-AF7A-823D4DB7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21BC3B-78C7-464C-B044-1564949E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1CB0-C5A5-4472-9CE0-D5D758DA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09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9D39B-7BF1-4FEF-BF97-3DF9F445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8C0BAA-24E4-46DD-B507-31B160EA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1D0ABC-8BE3-4E99-A23D-1A0B48F5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91A1-8EFD-4DC8-A429-6CBE11DE514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2472A-A6D6-4405-A309-25C15EC0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FD90B-CD35-467C-8F58-8749833F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1CB0-C5A5-4472-9CE0-D5D758DA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6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9C64B-D6D9-40EB-A8D9-4F2E54A38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C9741-6698-4C58-AB1F-A7E1319E7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FA491D-77E3-42FE-A05C-7A5299865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DFB24B-EA0D-4DA5-8DDA-6E4A3657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91A1-8EFD-4DC8-A429-6CBE11DE514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EC8B00-A63A-414E-98EE-21EB81C2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EDCF6C-FE47-47B0-8A30-4785ABC6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1CB0-C5A5-4472-9CE0-D5D758DA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674C58-DD2B-4F43-8B02-A044088C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0B3EB1-AA57-432C-8B7C-976754384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215705-5843-4044-A74B-4D35657A8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EF991D-E785-4A38-9592-2A3E9EA3B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17EA8F-293B-49B7-AAB1-A789CB884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A459B8-63D2-43CF-9498-6325BCC2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91A1-8EFD-4DC8-A429-6CBE11DE514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715A085-B65D-4FE3-9EC9-B36BA2EB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83774-5A14-4A26-8107-3DDCAC1C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1CB0-C5A5-4472-9CE0-D5D758DA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0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DF865-0057-4A5A-A09C-44278449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DBB464-C288-409B-AEB9-035A58E4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91A1-8EFD-4DC8-A429-6CBE11DE514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B6AA750-FB5E-4F42-ABF9-5AC6B2B1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1E63A5-7278-4438-8AF7-55DC493D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1CB0-C5A5-4472-9CE0-D5D758DA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08F67D2-8CCD-497D-9A12-AA5E758E3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91A1-8EFD-4DC8-A429-6CBE11DE514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C8D6D9-322D-4128-A60F-2C8A7D88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713FAD-26FE-4F54-B801-2B958C3B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1CB0-C5A5-4472-9CE0-D5D758DA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1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C83A6-232D-4B0F-BE7A-B7FB9F33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12A6D-721C-490D-9B23-FE088D023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A12FD1-56C6-4138-B723-690C8DC0E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2D7BE5-5141-4B96-9F21-7F7824E6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91A1-8EFD-4DC8-A429-6CBE11DE514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759A81-EABE-410E-BA8B-E95CC905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DC6746-9424-4632-9F2B-8C849BC3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1CB0-C5A5-4472-9CE0-D5D758DA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9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C38B7-1B90-4CCF-8EE7-4399132E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41DE47-19CD-4354-9481-B0E3B707F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565699-6B7E-4854-823C-7A4559606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D36E63-208A-4834-BDA1-5A3D53C1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291A1-8EFD-4DC8-A429-6CBE11DE514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F32A71-3864-46F1-B452-71999FA8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C2284F-9243-4E65-B7B0-0E669047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91CB0-C5A5-4472-9CE0-D5D758DA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5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11071-8F8B-4433-82F9-927CEB33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67E3BA-EBE5-4559-8B64-6B19077EB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770445-CE82-4224-AB1E-DCFA07F40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291A1-8EFD-4DC8-A429-6CBE11DE514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BF954-DB42-43BA-865A-C1781EBC0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BB7027-C99C-4AC7-B2FE-879F57F10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91CB0-C5A5-4472-9CE0-D5D758DA7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9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89735-E571-4531-B415-9EA8656D4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Непрямое действие ИИ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BEBD36-A5E5-4449-8C0C-DFC8A8597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механизм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258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AD45A-7A4A-4957-B514-5F8A0502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Выводы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8465C-A9B2-4DEA-B330-98B29D90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7200" algn="just">
              <a:lnSpc>
                <a:spcPct val="110000"/>
              </a:lnSpc>
            </a:pPr>
            <a:r>
              <a:rPr lang="ru-RU" dirty="0">
                <a:effectLst/>
                <a:latin typeface="EoSD" pitchFamily="2" charset="0"/>
                <a:ea typeface="Times New Roman" panose="02020603050405020304" pitchFamily="18" charset="0"/>
              </a:rPr>
              <a:t>В целом для продуктов радиолиза воды наиболее характерны реакции окисления или восстановления субстрата, образования радиотоксинов. К окислителям относят следующие продукты радиолиза воды: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80565">
              <a:lnSpc>
                <a:spcPct val="110000"/>
              </a:lnSpc>
            </a:pPr>
            <a:r>
              <a:rPr lang="ru-RU" b="1" dirty="0">
                <a:effectLst/>
                <a:latin typeface="EoSD" pitchFamily="2" charset="0"/>
                <a:ea typeface="Times New Roman" panose="02020603050405020304" pitchFamily="18" charset="0"/>
              </a:rPr>
              <a:t>ОН</a:t>
            </a:r>
            <a:r>
              <a:rPr lang="en-US" b="1" baseline="30000" dirty="0">
                <a:effectLst/>
                <a:latin typeface="EoSD" pitchFamily="2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b="1" dirty="0">
                <a:effectLst/>
                <a:latin typeface="EoSD" pitchFamily="2" charset="0"/>
                <a:ea typeface="Times New Roman" panose="02020603050405020304" pitchFamily="18" charset="0"/>
              </a:rPr>
              <a:t>, Н</a:t>
            </a:r>
            <a:r>
              <a:rPr lang="ru-RU" b="1" baseline="-25000" dirty="0">
                <a:effectLst/>
                <a:latin typeface="EoSD" pitchFamily="2" charset="0"/>
                <a:ea typeface="Times New Roman" panose="02020603050405020304" pitchFamily="18" charset="0"/>
              </a:rPr>
              <a:t>2</a:t>
            </a:r>
            <a:r>
              <a:rPr lang="ru-RU" b="1" dirty="0">
                <a:effectLst/>
                <a:latin typeface="EoSD" pitchFamily="2" charset="0"/>
                <a:ea typeface="Times New Roman" panose="02020603050405020304" pitchFamily="18" charset="0"/>
              </a:rPr>
              <a:t>О</a:t>
            </a:r>
            <a:r>
              <a:rPr lang="ru-RU" b="1" baseline="-25000" dirty="0">
                <a:effectLst/>
                <a:latin typeface="EoSD" pitchFamily="2" charset="0"/>
                <a:ea typeface="Times New Roman" panose="02020603050405020304" pitchFamily="18" charset="0"/>
              </a:rPr>
              <a:t>2</a:t>
            </a:r>
            <a:r>
              <a:rPr lang="ru-RU" b="1" dirty="0">
                <a:effectLst/>
                <a:latin typeface="EoSD" pitchFamily="2" charset="0"/>
                <a:ea typeface="Times New Roman" panose="02020603050405020304" pitchFamily="18" charset="0"/>
              </a:rPr>
              <a:t> , НО</a:t>
            </a:r>
            <a:r>
              <a:rPr lang="ru-RU" b="1" baseline="-25000" dirty="0">
                <a:effectLst/>
                <a:latin typeface="EoSD" pitchFamily="2" charset="0"/>
                <a:ea typeface="Times New Roman" panose="02020603050405020304" pitchFamily="18" charset="0"/>
              </a:rPr>
              <a:t>2</a:t>
            </a:r>
            <a:r>
              <a:rPr lang="en-US" b="1" baseline="30000" dirty="0">
                <a:effectLst/>
                <a:latin typeface="EoSD" pitchFamily="2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b="1" dirty="0">
                <a:effectLst/>
                <a:latin typeface="EoSD" pitchFamily="2" charset="0"/>
                <a:ea typeface="Times New Roman" panose="02020603050405020304" pitchFamily="18" charset="0"/>
              </a:rPr>
              <a:t> , О</a:t>
            </a:r>
            <a:r>
              <a:rPr lang="ru-RU" b="1" baseline="-25000" dirty="0">
                <a:effectLst/>
                <a:latin typeface="EoSD" pitchFamily="2" charset="0"/>
                <a:ea typeface="Times New Roman" panose="02020603050405020304" pitchFamily="18" charset="0"/>
              </a:rPr>
              <a:t>2 </a:t>
            </a:r>
            <a:r>
              <a:rPr lang="en-US" b="1" u="sng" baseline="30000" dirty="0">
                <a:effectLst/>
                <a:latin typeface="EoSD" pitchFamily="2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b="1" dirty="0">
                <a:effectLst/>
                <a:latin typeface="EoSD" pitchFamily="2" charset="0"/>
                <a:ea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10000"/>
              </a:lnSpc>
            </a:pPr>
            <a:r>
              <a:rPr lang="ru-RU" dirty="0">
                <a:effectLst/>
                <a:latin typeface="EoSD" pitchFamily="2" charset="0"/>
                <a:ea typeface="Times New Roman" panose="02020603050405020304" pitchFamily="18" charset="0"/>
              </a:rPr>
              <a:t>К восстановителям относят: </a:t>
            </a:r>
            <a:r>
              <a:rPr lang="ru-RU" b="1" dirty="0">
                <a:effectLst/>
                <a:latin typeface="EoSD" pitchFamily="2" charset="0"/>
                <a:ea typeface="Times New Roman" panose="02020603050405020304" pitchFamily="18" charset="0"/>
              </a:rPr>
              <a:t>Н</a:t>
            </a:r>
            <a:r>
              <a:rPr lang="en-US" b="1" baseline="30000" dirty="0">
                <a:effectLst/>
                <a:latin typeface="EoSD" pitchFamily="2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b="1" dirty="0">
                <a:effectLst/>
                <a:latin typeface="EoSD" pitchFamily="2" charset="0"/>
                <a:ea typeface="Times New Roman" panose="02020603050405020304" pitchFamily="18" charset="0"/>
              </a:rPr>
              <a:t> , </a:t>
            </a:r>
            <a:r>
              <a:rPr lang="en-US" b="1" dirty="0">
                <a:effectLst/>
                <a:latin typeface="EoSD" pitchFamily="2" charset="0"/>
                <a:ea typeface="Times New Roman" panose="02020603050405020304" pitchFamily="18" charset="0"/>
              </a:rPr>
              <a:t>e</a:t>
            </a:r>
            <a:r>
              <a:rPr lang="ru-RU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b="1" baseline="-25000" dirty="0" err="1">
                <a:effectLst/>
                <a:latin typeface="EoSD" pitchFamily="2" charset="0"/>
                <a:ea typeface="Times New Roman" panose="02020603050405020304" pitchFamily="18" charset="0"/>
              </a:rPr>
              <a:t>aq</a:t>
            </a:r>
            <a:r>
              <a:rPr lang="ru-RU" b="1" baseline="-25000" dirty="0">
                <a:effectLst/>
                <a:latin typeface="EoSD" pitchFamily="2" charset="0"/>
                <a:ea typeface="Times New Roman" panose="02020603050405020304" pitchFamily="18" charset="0"/>
              </a:rPr>
              <a:t> 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49EB6-9C3C-4022-9C2A-E3952BE4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Большая часть энергии ИИ поглощается водой в организме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A720E-888B-4D3E-8F7F-CD8A4907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По этой причине самый большой вклад в лучевую болезнь вносит непрямая ионизация</a:t>
            </a:r>
          </a:p>
          <a:p>
            <a:pPr marL="0" indent="0">
              <a:buNone/>
            </a:pPr>
            <a:endParaRPr lang="en-US" dirty="0">
              <a:latin typeface="EoSD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07F93B-A172-4D44-80EF-FBDC841DC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2014" y="2475416"/>
            <a:ext cx="6077342" cy="356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46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2FF4A713-3CAB-40F1-8BD1-7381D34B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Необходимо отметить, что в присутствии кислорода образуются дополнительные реакционноспособные радикалы, которые обладают выраженным поражающим действием. </a:t>
            </a:r>
          </a:p>
          <a:p>
            <a:pPr algn="just"/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Следовательно, в присутствии кислорода отмечается усиление лучевого повреждения по сравнению с анаэробными условиями. Это явление известно в радиобиологии как </a:t>
            </a:r>
            <a:r>
              <a:rPr lang="ru-RU" b="1" i="1" dirty="0">
                <a:solidFill>
                  <a:srgbClr val="000000"/>
                </a:solidFill>
                <a:effectLst/>
                <a:latin typeface="EoSD" pitchFamily="2" charset="0"/>
              </a:rPr>
              <a:t>кислородный эффект</a:t>
            </a:r>
            <a:r>
              <a:rPr lang="ru-RU" b="0" i="0" dirty="0">
                <a:solidFill>
                  <a:srgbClr val="000000"/>
                </a:solidFill>
                <a:effectLst/>
                <a:latin typeface="EoSD" pitchFamily="2" charset="0"/>
              </a:rPr>
              <a:t>. </a:t>
            </a:r>
            <a:r>
              <a:rPr lang="ru-RU" dirty="0">
                <a:solidFill>
                  <a:srgbClr val="000000"/>
                </a:solidFill>
                <a:latin typeface="EoSD" pitchFamily="2" charset="0"/>
              </a:rPr>
              <a:t>По некоторым оценкам, сила излучения при наличии кислорода утраивается</a:t>
            </a:r>
            <a:br>
              <a:rPr lang="ru-RU" dirty="0">
                <a:latin typeface="EoSD" pitchFamily="2" charset="0"/>
              </a:rPr>
            </a:br>
            <a:endParaRPr lang="en-US" dirty="0">
              <a:latin typeface="EoSD" pitchFamily="2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EE761C1-12C5-4823-B128-0B6E9B7E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latin typeface="EoSD" pitchFamily="2" charset="0"/>
              </a:rPr>
              <a:t>Роль воды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02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3AA3-BF86-46CF-8F2F-F20FE726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Радиолиз воды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1DCFBC-6EFA-499E-86EC-C46194EF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EoSD" pitchFamily="2" charset="0"/>
                <a:ea typeface="Times New Roman" panose="02020603050405020304" pitchFamily="18" charset="0"/>
              </a:rPr>
              <a:t>При воздействии ионизирующего излучения в воде идут процессы </a:t>
            </a:r>
            <a:r>
              <a:rPr lang="ru-RU" sz="2400" i="1" dirty="0">
                <a:effectLst/>
                <a:latin typeface="EoSD" pitchFamily="2" charset="0"/>
                <a:ea typeface="Times New Roman" panose="02020603050405020304" pitchFamily="18" charset="0"/>
              </a:rPr>
              <a:t>ионизации</a:t>
            </a:r>
            <a:r>
              <a:rPr lang="ru-RU" sz="2400" dirty="0">
                <a:effectLst/>
                <a:latin typeface="EoSD" pitchFamily="2" charset="0"/>
                <a:ea typeface="Times New Roman" panose="02020603050405020304" pitchFamily="18" charset="0"/>
              </a:rPr>
              <a:t> или </a:t>
            </a:r>
            <a:r>
              <a:rPr lang="ru-RU" sz="2400" i="1" dirty="0">
                <a:effectLst/>
                <a:latin typeface="EoSD" pitchFamily="2" charset="0"/>
                <a:ea typeface="Times New Roman" panose="02020603050405020304" pitchFamily="18" charset="0"/>
              </a:rPr>
              <a:t>возбуждения</a:t>
            </a:r>
            <a:r>
              <a:rPr lang="ru-RU" sz="2400" dirty="0">
                <a:effectLst/>
                <a:latin typeface="EoSD" pitchFamily="2" charset="0"/>
                <a:ea typeface="Times New Roman" panose="02020603050405020304" pitchFamily="18" charset="0"/>
              </a:rPr>
              <a:t>. В результате ионизации из молекулы воды выбивается электрон, и образуется положительно заряженная молекула воды: </a:t>
            </a:r>
            <a:endParaRPr lang="en-US" sz="2400" dirty="0">
              <a:effectLst/>
              <a:latin typeface="EoSD" pitchFamily="2" charset="0"/>
              <a:ea typeface="Times New Roman" panose="02020603050405020304" pitchFamily="18" charset="0"/>
            </a:endParaRPr>
          </a:p>
          <a:p>
            <a:endParaRPr lang="ru-RU" sz="3600" dirty="0">
              <a:latin typeface="EoSD" pitchFamily="2" charset="0"/>
            </a:endParaRPr>
          </a:p>
          <a:p>
            <a:endParaRPr lang="ru-RU" sz="3600" dirty="0">
              <a:latin typeface="EoSD" pitchFamily="2" charset="0"/>
            </a:endParaRPr>
          </a:p>
          <a:p>
            <a:r>
              <a:rPr lang="ru-RU" sz="2400" dirty="0">
                <a:latin typeface="EoSD" pitchFamily="2" charset="0"/>
              </a:rPr>
              <a:t>Если энергии для ионизации недостаточно, то возможно образование воз-</a:t>
            </a:r>
            <a:r>
              <a:rPr lang="ru-RU" sz="2400" dirty="0" err="1">
                <a:latin typeface="EoSD" pitchFamily="2" charset="0"/>
              </a:rPr>
              <a:t>бужденной</a:t>
            </a:r>
            <a:r>
              <a:rPr lang="ru-RU" sz="2400" dirty="0">
                <a:latin typeface="EoSD" pitchFamily="2" charset="0"/>
              </a:rPr>
              <a:t> молекулы воды:</a:t>
            </a:r>
            <a:endParaRPr lang="en-US" sz="2400" dirty="0">
              <a:latin typeface="EoSD" pitchFamily="2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FAAB851-959A-49A4-A770-C2D3FC4B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274" y="3247981"/>
            <a:ext cx="3057952" cy="62873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21F8264-9932-4BC4-B556-9EC2695AB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16" y="5299075"/>
            <a:ext cx="2448267" cy="581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07B930-78BE-4EF4-8488-5267C0ED0519}"/>
              </a:ext>
            </a:extLst>
          </p:cNvPr>
          <p:cNvSpPr txBox="1"/>
          <p:nvPr/>
        </p:nvSpPr>
        <p:spPr>
          <a:xfrm>
            <a:off x="5270368" y="3257550"/>
            <a:ext cx="9685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oSD" pitchFamily="2" charset="0"/>
              </a:rPr>
              <a:t>{1}</a:t>
            </a:r>
          </a:p>
          <a:p>
            <a:endParaRPr lang="en-US" sz="2400" dirty="0">
              <a:latin typeface="EoSD" pitchFamily="2" charset="0"/>
            </a:endParaRPr>
          </a:p>
          <a:p>
            <a:endParaRPr lang="en-US" sz="2400" dirty="0">
              <a:latin typeface="EoSD" pitchFamily="2" charset="0"/>
            </a:endParaRPr>
          </a:p>
          <a:p>
            <a:endParaRPr lang="en-US" sz="2400" dirty="0">
              <a:latin typeface="EoSD" pitchFamily="2" charset="0"/>
            </a:endParaRPr>
          </a:p>
          <a:p>
            <a:endParaRPr lang="en-US" sz="2400" dirty="0">
              <a:latin typeface="EoSD" pitchFamily="2" charset="0"/>
            </a:endParaRPr>
          </a:p>
          <a:p>
            <a:endParaRPr lang="en-US" sz="2400" dirty="0">
              <a:latin typeface="EoSD" pitchFamily="2" charset="0"/>
            </a:endParaRPr>
          </a:p>
          <a:p>
            <a:r>
              <a:rPr lang="en-US" sz="2400" dirty="0">
                <a:latin typeface="EoSD" pitchFamily="2" charset="0"/>
              </a:rPr>
              <a:t>{2}</a:t>
            </a:r>
          </a:p>
        </p:txBody>
      </p:sp>
    </p:spTree>
    <p:extLst>
      <p:ext uri="{BB962C8B-B14F-4D97-AF65-F5344CB8AC3E}">
        <p14:creationId xmlns:p14="http://schemas.microsoft.com/office/powerpoint/2010/main" val="25795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A3AA3-BF86-46CF-8F2F-F20FE726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Радиолиз воды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1DCFBC-6EFA-499E-86EC-C46194EF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EoSD" pitchFamily="2" charset="0"/>
                <a:ea typeface="Times New Roman" panose="02020603050405020304" pitchFamily="18" charset="0"/>
              </a:rPr>
              <a:t>Освободившийся при ионизации молекулы воды электрон {1} постепенно теряет свою энергию и может быть захвачен другой молекулой воды, которая превращается в отрицательно заряженную молекулу воды</a:t>
            </a:r>
            <a:r>
              <a:rPr lang="ru-RU" sz="2400" b="1" dirty="0">
                <a:effectLst/>
                <a:latin typeface="EoSD" pitchFamily="2" charset="0"/>
                <a:ea typeface="Times New Roman" panose="02020603050405020304" pitchFamily="18" charset="0"/>
              </a:rPr>
              <a:t>:</a:t>
            </a:r>
            <a:endParaRPr lang="en-US" sz="2400" b="1" dirty="0">
              <a:latin typeface="EoSD" pitchFamily="2" charset="0"/>
              <a:ea typeface="Times New Roman" panose="02020603050405020304" pitchFamily="18" charset="0"/>
            </a:endParaRPr>
          </a:p>
          <a:p>
            <a:endParaRPr lang="en-US" sz="2400" b="1" dirty="0">
              <a:effectLst/>
              <a:latin typeface="EoSD" pitchFamily="2" charset="0"/>
              <a:ea typeface="Times New Roman" panose="02020603050405020304" pitchFamily="18" charset="0"/>
            </a:endParaRPr>
          </a:p>
          <a:p>
            <a:endParaRPr lang="en-US" sz="2400" b="1" dirty="0">
              <a:latin typeface="EoSD" pitchFamily="2" charset="0"/>
              <a:ea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EoSD" pitchFamily="2" charset="0"/>
                <a:ea typeface="Times New Roman" panose="02020603050405020304" pitchFamily="18" charset="0"/>
              </a:rPr>
              <a:t>Все перечисленные первичные продукты взаимодействия молекулы воды с излучением (</a:t>
            </a:r>
            <a:r>
              <a:rPr lang="en-US" sz="2400" dirty="0">
                <a:effectLst/>
                <a:latin typeface="EoSD" pitchFamily="2" charset="0"/>
                <a:ea typeface="Times New Roman" panose="02020603050405020304" pitchFamily="18" charset="0"/>
              </a:rPr>
              <a:t>H</a:t>
            </a:r>
            <a:r>
              <a:rPr lang="ru-RU" sz="2400" baseline="-25000" dirty="0">
                <a:effectLst/>
                <a:latin typeface="EoSD" pitchFamily="2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effectLst/>
                <a:latin typeface="EoSD" pitchFamily="2" charset="0"/>
                <a:ea typeface="Times New Roman" panose="02020603050405020304" pitchFamily="18" charset="0"/>
              </a:rPr>
              <a:t>O</a:t>
            </a:r>
            <a:r>
              <a:rPr lang="ru-RU" sz="2400" baseline="30000" dirty="0">
                <a:effectLst/>
                <a:latin typeface="EoSD" pitchFamily="2" charset="0"/>
                <a:ea typeface="Times New Roman" panose="02020603050405020304" pitchFamily="18" charset="0"/>
              </a:rPr>
              <a:t>+</a:t>
            </a:r>
            <a:r>
              <a:rPr lang="ru-RU" sz="2400" dirty="0">
                <a:effectLst/>
                <a:latin typeface="EoSD" pitchFamily="2" charset="0"/>
                <a:ea typeface="Times New Roman" panose="02020603050405020304" pitchFamily="18" charset="0"/>
              </a:rPr>
              <a:t>,</a:t>
            </a:r>
            <a:r>
              <a:rPr lang="en-US" sz="2400" dirty="0">
                <a:effectLst/>
                <a:latin typeface="EoSD" pitchFamily="2" charset="0"/>
                <a:ea typeface="Times New Roman" panose="02020603050405020304" pitchFamily="18" charset="0"/>
              </a:rPr>
              <a:t>H</a:t>
            </a:r>
            <a:r>
              <a:rPr lang="ru-RU" sz="2400" baseline="-25000" dirty="0">
                <a:effectLst/>
                <a:latin typeface="EoSD" pitchFamily="2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effectLst/>
                <a:latin typeface="EoSD" pitchFamily="2" charset="0"/>
                <a:ea typeface="Times New Roman" panose="02020603050405020304" pitchFamily="18" charset="0"/>
              </a:rPr>
              <a:t>O</a:t>
            </a:r>
            <a:r>
              <a:rPr lang="ru-RU" sz="2400" baseline="30000" dirty="0">
                <a:effectLst/>
                <a:latin typeface="EoSD" pitchFamily="2" charset="0"/>
                <a:ea typeface="Times New Roman" panose="02020603050405020304" pitchFamily="18" charset="0"/>
              </a:rPr>
              <a:t>-</a:t>
            </a:r>
            <a:r>
              <a:rPr lang="ru-RU" sz="2400" dirty="0">
                <a:effectLst/>
                <a:latin typeface="EoSD" pitchFamily="2" charset="0"/>
                <a:ea typeface="Times New Roman" panose="02020603050405020304" pitchFamily="18" charset="0"/>
              </a:rPr>
              <a:t>,</a:t>
            </a:r>
            <a:r>
              <a:rPr lang="en-US" sz="2400" dirty="0">
                <a:effectLst/>
                <a:latin typeface="EoSD" pitchFamily="2" charset="0"/>
                <a:ea typeface="Times New Roman" panose="02020603050405020304" pitchFamily="18" charset="0"/>
              </a:rPr>
              <a:t>H</a:t>
            </a:r>
            <a:r>
              <a:rPr lang="ru-RU" sz="2400" baseline="-25000" dirty="0">
                <a:effectLst/>
                <a:latin typeface="EoSD" pitchFamily="2" charset="0"/>
                <a:ea typeface="Times New Roman" panose="02020603050405020304" pitchFamily="18" charset="0"/>
              </a:rPr>
              <a:t>2</a:t>
            </a:r>
            <a:r>
              <a:rPr lang="en-US" sz="2400" dirty="0">
                <a:effectLst/>
                <a:latin typeface="EoSD" pitchFamily="2" charset="0"/>
                <a:ea typeface="Times New Roman" panose="02020603050405020304" pitchFamily="18" charset="0"/>
              </a:rPr>
              <a:t>O</a:t>
            </a:r>
            <a:r>
              <a:rPr lang="ru-RU" sz="2400" dirty="0">
                <a:effectLst/>
                <a:latin typeface="EoSD" pitchFamily="2" charset="0"/>
                <a:ea typeface="Times New Roman" panose="02020603050405020304" pitchFamily="18" charset="0"/>
              </a:rPr>
              <a:t>*)</a:t>
            </a:r>
            <a:r>
              <a:rPr lang="ru-RU" sz="2400" b="1" dirty="0">
                <a:effectLst/>
                <a:latin typeface="EoSD" pitchFamily="2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EoSD" pitchFamily="2" charset="0"/>
                <a:ea typeface="Times New Roman" panose="02020603050405020304" pitchFamily="18" charset="0"/>
              </a:rPr>
              <a:t>являются нестабильными и могут распадаться с образованием ионов и свободных радикалов: </a:t>
            </a:r>
            <a:endParaRPr lang="en-US" sz="2400" dirty="0">
              <a:effectLst/>
              <a:latin typeface="EoSD" pitchFamily="2" charset="0"/>
              <a:ea typeface="Times New Roman" panose="02020603050405020304" pitchFamily="18" charset="0"/>
            </a:endParaRPr>
          </a:p>
          <a:p>
            <a:endParaRPr lang="en-US" sz="2400" dirty="0">
              <a:effectLst/>
              <a:latin typeface="EoSD" pitchFamily="2" charset="0"/>
              <a:ea typeface="Times New Roman" panose="02020603050405020304" pitchFamily="18" charset="0"/>
            </a:endParaRPr>
          </a:p>
          <a:p>
            <a:endParaRPr lang="en-US" sz="2400" dirty="0">
              <a:latin typeface="EoSD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168BA4-7368-4A51-B5CC-48EA7EF5A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604" y="3028911"/>
            <a:ext cx="2800741" cy="5525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DEAF0D-D11A-4CB0-89C2-30FB790A5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069" y="4690926"/>
            <a:ext cx="304842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1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CA80B-71C1-4B09-BC98-35B8192E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Радиолиз воды</a:t>
            </a:r>
            <a:r>
              <a:rPr lang="en-US" dirty="0">
                <a:latin typeface="EoSD" pitchFamily="2" charset="0"/>
              </a:rPr>
              <a:t> II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C2709F-B493-443D-AD46-C237593DA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effectLst/>
                <a:latin typeface="EoSD" pitchFamily="2" charset="0"/>
                <a:ea typeface="Times New Roman" panose="02020603050405020304" pitchFamily="18" charset="0"/>
              </a:rPr>
              <a:t>Кроме того, выбитый электрон может окружить себя четырьмя молекулами воды и превратиться в гидратированный электрон </a:t>
            </a:r>
            <a:r>
              <a:rPr lang="en-US" sz="3200" b="1" dirty="0">
                <a:effectLst/>
                <a:latin typeface="EoSD" pitchFamily="2" charset="0"/>
                <a:ea typeface="Times New Roman" panose="02020603050405020304" pitchFamily="18" charset="0"/>
              </a:rPr>
              <a:t>e</a:t>
            </a:r>
            <a:r>
              <a:rPr lang="ru-RU" sz="32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3200" b="1" baseline="-25000" dirty="0" err="1">
                <a:effectLst/>
                <a:latin typeface="EoSD" pitchFamily="2" charset="0"/>
                <a:ea typeface="Times New Roman" panose="02020603050405020304" pitchFamily="18" charset="0"/>
              </a:rPr>
              <a:t>aq</a:t>
            </a:r>
            <a:r>
              <a:rPr lang="ru-RU" sz="3200" b="1" baseline="-25000" dirty="0">
                <a:effectLst/>
                <a:latin typeface="EoSD" pitchFamily="2" charset="0"/>
                <a:ea typeface="Times New Roman" panose="02020603050405020304" pitchFamily="18" charset="0"/>
              </a:rPr>
              <a:t>,</a:t>
            </a:r>
            <a:r>
              <a:rPr lang="ru-RU" sz="3200" dirty="0">
                <a:effectLst/>
                <a:latin typeface="EoSD" pitchFamily="2" charset="0"/>
                <a:ea typeface="Times New Roman" panose="02020603050405020304" pitchFamily="18" charset="0"/>
              </a:rPr>
              <a:t> а затем может быть захвачен молекулой </a:t>
            </a:r>
            <a:r>
              <a:rPr lang="en-US" sz="3200" b="1" dirty="0">
                <a:effectLst/>
                <a:latin typeface="EoSD" pitchFamily="2" charset="0"/>
                <a:ea typeface="Times New Roman" panose="02020603050405020304" pitchFamily="18" charset="0"/>
              </a:rPr>
              <a:t>H</a:t>
            </a:r>
            <a:r>
              <a:rPr lang="ru-RU" sz="3200" b="1" baseline="-25000" dirty="0">
                <a:effectLst/>
                <a:latin typeface="EoSD" pitchFamily="2" charset="0"/>
                <a:ea typeface="Times New Roman" panose="02020603050405020304" pitchFamily="18" charset="0"/>
              </a:rPr>
              <a:t>2</a:t>
            </a:r>
            <a:r>
              <a:rPr lang="en-US" sz="3200" b="1" dirty="0">
                <a:effectLst/>
                <a:latin typeface="EoSD" pitchFamily="2" charset="0"/>
                <a:ea typeface="Times New Roman" panose="02020603050405020304" pitchFamily="18" charset="0"/>
              </a:rPr>
              <a:t>O</a:t>
            </a:r>
            <a:r>
              <a:rPr lang="ru-RU" sz="3200" b="1" baseline="30000" dirty="0">
                <a:effectLst/>
                <a:latin typeface="EoSD" pitchFamily="2" charset="0"/>
                <a:ea typeface="Times New Roman" panose="02020603050405020304" pitchFamily="18" charset="0"/>
              </a:rPr>
              <a:t>+ </a:t>
            </a:r>
            <a:r>
              <a:rPr lang="ru-RU" sz="3200" dirty="0">
                <a:effectLst/>
                <a:latin typeface="EoSD" pitchFamily="2" charset="0"/>
                <a:ea typeface="Times New Roman" panose="02020603050405020304" pitchFamily="18" charset="0"/>
              </a:rPr>
              <a:t>с образованием возбужденной молекулы воды: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887969-8D3B-48D6-A70D-DAAB426E7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574" y="4290956"/>
            <a:ext cx="3419952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5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82AAFE-DB76-4E8B-BDD9-5C72E3BF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Радиолиз воды</a:t>
            </a:r>
            <a:r>
              <a:rPr lang="en-US" dirty="0">
                <a:latin typeface="EoSD" pitchFamily="2" charset="0"/>
              </a:rPr>
              <a:t> III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B78A0-CAAC-45BF-B2F1-C7010F013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  <a:latin typeface="EoSD" pitchFamily="2" charset="0"/>
                <a:ea typeface="Times New Roman" panose="02020603050405020304" pitchFamily="18" charset="0"/>
              </a:rPr>
              <a:t>Возбужденная молекула воды распадается на атомарный водород </a:t>
            </a:r>
            <a:r>
              <a:rPr lang="en-US" sz="2400" dirty="0">
                <a:effectLst/>
                <a:latin typeface="EoSD" pitchFamily="2" charset="0"/>
                <a:ea typeface="Times New Roman" panose="02020603050405020304" pitchFamily="18" charset="0"/>
              </a:rPr>
              <a:t>H</a:t>
            </a:r>
            <a:r>
              <a:rPr lang="en-US" sz="2400" baseline="30000" dirty="0">
                <a:effectLst/>
                <a:latin typeface="EoSD" pitchFamily="2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dirty="0">
                <a:effectLst/>
                <a:latin typeface="EoSD" pitchFamily="2" charset="0"/>
                <a:ea typeface="Times New Roman" panose="02020603050405020304" pitchFamily="18" charset="0"/>
              </a:rPr>
              <a:t> и гидроксильный радикал </a:t>
            </a:r>
            <a:r>
              <a:rPr lang="en-US" sz="2400" dirty="0">
                <a:effectLst/>
                <a:latin typeface="EoSD" pitchFamily="2" charset="0"/>
                <a:ea typeface="Times New Roman" panose="02020603050405020304" pitchFamily="18" charset="0"/>
              </a:rPr>
              <a:t>OH</a:t>
            </a:r>
            <a:r>
              <a:rPr lang="en-US" sz="2400" baseline="30000" dirty="0">
                <a:effectLst/>
                <a:latin typeface="EoSD" pitchFamily="2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dirty="0">
                <a:effectLst/>
                <a:latin typeface="EoSD" pitchFamily="2" charset="0"/>
                <a:ea typeface="Times New Roman" panose="02020603050405020304" pitchFamily="18" charset="0"/>
              </a:rPr>
              <a:t> {6}. Далее радикалы могут реагировать друг с другом. Это, в первую очередь, касается радикалов </a:t>
            </a:r>
            <a:r>
              <a:rPr lang="en-US" sz="2400" b="1" dirty="0">
                <a:effectLst/>
                <a:latin typeface="EoSD" pitchFamily="2" charset="0"/>
                <a:ea typeface="Times New Roman" panose="02020603050405020304" pitchFamily="18" charset="0"/>
              </a:rPr>
              <a:t>H</a:t>
            </a:r>
            <a:r>
              <a:rPr lang="en-US" sz="2400" b="1" baseline="30000" dirty="0">
                <a:effectLst/>
                <a:latin typeface="EoSD" pitchFamily="2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2400" b="1" baseline="30000" dirty="0">
                <a:effectLst/>
                <a:latin typeface="EoSD" pitchFamily="2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EoSD" pitchFamily="2" charset="0"/>
                <a:ea typeface="Times New Roman" panose="02020603050405020304" pitchFamily="18" charset="0"/>
              </a:rPr>
              <a:t>и</a:t>
            </a:r>
            <a:r>
              <a:rPr lang="ru-RU" sz="2400" b="1" dirty="0">
                <a:effectLst/>
                <a:latin typeface="EoSD" pitchFamily="2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latin typeface="EoSD" pitchFamily="2" charset="0"/>
                <a:ea typeface="Times New Roman" panose="02020603050405020304" pitchFamily="18" charset="0"/>
              </a:rPr>
              <a:t>OH</a:t>
            </a:r>
            <a:r>
              <a:rPr lang="en-US" sz="2400" b="1" baseline="30000" dirty="0">
                <a:effectLst/>
                <a:latin typeface="EoSD" pitchFamily="2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2400" b="1" dirty="0">
                <a:effectLst/>
                <a:latin typeface="EoSD" pitchFamily="2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effectLst/>
                <a:latin typeface="EoSD" pitchFamily="2" charset="0"/>
                <a:ea typeface="Times New Roman" panose="02020603050405020304" pitchFamily="18" charset="0"/>
              </a:rPr>
              <a:t>образующихся при распаде </a:t>
            </a:r>
            <a:r>
              <a:rPr lang="en-US" sz="2400" b="1" dirty="0">
                <a:effectLst/>
                <a:latin typeface="EoSD" pitchFamily="2" charset="0"/>
                <a:ea typeface="Times New Roman" panose="02020603050405020304" pitchFamily="18" charset="0"/>
              </a:rPr>
              <a:t>H</a:t>
            </a:r>
            <a:r>
              <a:rPr lang="ru-RU" sz="2400" b="1" baseline="-25000" dirty="0">
                <a:effectLst/>
                <a:latin typeface="EoSD" pitchFamily="2" charset="0"/>
                <a:ea typeface="Times New Roman" panose="02020603050405020304" pitchFamily="18" charset="0"/>
              </a:rPr>
              <a:t>2</a:t>
            </a:r>
            <a:r>
              <a:rPr lang="en-US" sz="2400" b="1" dirty="0">
                <a:effectLst/>
                <a:latin typeface="EoSD" pitchFamily="2" charset="0"/>
                <a:ea typeface="Times New Roman" panose="02020603050405020304" pitchFamily="18" charset="0"/>
              </a:rPr>
              <a:t>O</a:t>
            </a:r>
            <a:r>
              <a:rPr lang="ru-RU" sz="2400" b="1" dirty="0">
                <a:effectLst/>
                <a:latin typeface="EoSD" pitchFamily="2" charset="0"/>
                <a:ea typeface="Times New Roman" panose="02020603050405020304" pitchFamily="18" charset="0"/>
              </a:rPr>
              <a:t>*</a:t>
            </a:r>
            <a:r>
              <a:rPr lang="ru-RU" sz="2400" dirty="0">
                <a:effectLst/>
                <a:latin typeface="EoSD" pitchFamily="2" charset="0"/>
                <a:ea typeface="Times New Roman" panose="02020603050405020304" pitchFamily="18" charset="0"/>
              </a:rPr>
              <a:t>, после реакции {2}: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3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1DD9BF-A4A9-4801-B215-647CB90C9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554" y="3429000"/>
            <a:ext cx="2981741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2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CD0E1-F317-444C-87C0-6D3D1E5F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Радиолиз воды</a:t>
            </a:r>
            <a:r>
              <a:rPr lang="en-US" dirty="0">
                <a:latin typeface="EoSD" pitchFamily="2" charset="0"/>
              </a:rPr>
              <a:t> IV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A9C2AE-8C73-46F3-9B40-D9633E971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EoSD" pitchFamily="2" charset="0"/>
                <a:ea typeface="Times New Roman" panose="02020603050405020304" pitchFamily="18" charset="0"/>
              </a:rPr>
              <a:t>Образовавшиеся радикалы могут вступать в реакцию с другими молекулами воды: </a:t>
            </a:r>
            <a:endParaRPr lang="en-US" dirty="0">
              <a:effectLst/>
              <a:latin typeface="EoSD" pitchFamily="2" charset="0"/>
              <a:ea typeface="Times New Roman" panose="02020603050405020304" pitchFamily="18" charset="0"/>
            </a:endParaRPr>
          </a:p>
          <a:p>
            <a:endParaRPr lang="en-US" dirty="0">
              <a:latin typeface="EoSD" pitchFamily="2" charset="0"/>
              <a:ea typeface="Times New Roman" panose="02020603050405020304" pitchFamily="18" charset="0"/>
            </a:endParaRPr>
          </a:p>
          <a:p>
            <a:endParaRPr lang="en-US" dirty="0">
              <a:effectLst/>
              <a:latin typeface="EoSD" pitchFamily="2" charset="0"/>
              <a:ea typeface="Times New Roman" panose="02020603050405020304" pitchFamily="18" charset="0"/>
            </a:endParaRPr>
          </a:p>
          <a:p>
            <a:r>
              <a:rPr lang="ru-RU" dirty="0">
                <a:effectLst/>
                <a:latin typeface="EoSD" pitchFamily="2" charset="0"/>
                <a:ea typeface="Times New Roman" panose="02020603050405020304" pitchFamily="18" charset="0"/>
              </a:rPr>
              <a:t>Продукты радиолиза воды способны вырывать атом водорода из органических молекул, превращая их в радикалы: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96F841-43E5-455D-94DF-45F856E12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278" y="2905052"/>
            <a:ext cx="3000794" cy="5239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1B9F9C-E381-41C5-A160-38AFA266B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278" y="4833745"/>
            <a:ext cx="323895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6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AD45A-7A4A-4957-B514-5F8A0502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Радиолиз воды</a:t>
            </a:r>
            <a:r>
              <a:rPr lang="en-US" dirty="0">
                <a:latin typeface="EoSD" pitchFamily="2" charset="0"/>
              </a:rPr>
              <a:t> V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88465C-A9B2-4DEA-B330-98B29D90B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effectLst/>
                <a:latin typeface="EoSD" pitchFamily="2" charset="0"/>
                <a:ea typeface="Times New Roman" panose="02020603050405020304" pitchFamily="18" charset="0"/>
              </a:rPr>
              <a:t>Продукты радиолиза воды могут также реагировать с молекулами растворенного кислорода, в результате чего образуются перекисные радикалы, обладающие высокой реакционной способностью: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F6A26B-8B2A-4F8C-A9D9-EBA5DEF05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40" y="3643236"/>
            <a:ext cx="6411220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309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390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EoSD</vt:lpstr>
      <vt:lpstr>Times New Roman</vt:lpstr>
      <vt:lpstr>Тема Office</vt:lpstr>
      <vt:lpstr>Непрямое действие ИИ</vt:lpstr>
      <vt:lpstr>Большая часть энергии ИИ поглощается водой в организме</vt:lpstr>
      <vt:lpstr>Роль воды</vt:lpstr>
      <vt:lpstr>Радиолиз воды</vt:lpstr>
      <vt:lpstr>Радиолиз воды</vt:lpstr>
      <vt:lpstr>Радиолиз воды II</vt:lpstr>
      <vt:lpstr>Радиолиз воды III</vt:lpstr>
      <vt:lpstr>Радиолиз воды IV</vt:lpstr>
      <vt:lpstr>Радиолиз воды V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Непрямое действие ИИ</dc:title>
  <dc:creator>Thu Nguen</dc:creator>
  <cp:lastModifiedBy>Thu Nguen</cp:lastModifiedBy>
  <cp:revision>5</cp:revision>
  <dcterms:created xsi:type="dcterms:W3CDTF">2024-05-27T05:51:30Z</dcterms:created>
  <dcterms:modified xsi:type="dcterms:W3CDTF">2024-05-27T06:11:24Z</dcterms:modified>
</cp:coreProperties>
</file>