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AF560-3FC0-40FF-9915-3018AC56C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322A34-8506-485C-92B5-EBC2B3B31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08CFB-88FF-49F3-9F6C-A1AAB360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D89-E061-4800-AEDA-3FF08EE984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02AC3-7E33-4053-9148-09FF141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4570B-7070-48B7-8A07-B0E14BEC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CC7-9653-4213-8A5B-EAF654D8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5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4E160-3F43-4CBD-A736-CC44F83C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00436E-98DC-4740-94B1-108A99C30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809EB-3FD4-435F-900A-B559E6DF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D89-E061-4800-AEDA-3FF08EE984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E5E563-D3FE-41A2-9B8D-91CBEABF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5147B1-A35E-4C76-BB5C-2BBF1D7C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CC7-9653-4213-8A5B-EAF654D8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9809E1-400F-402B-BCBF-2C2A5C17E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D603CF-C2D8-4BB4-9D08-3C3879325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3DC0E0-EEE0-461A-975B-C932DFC0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D89-E061-4800-AEDA-3FF08EE984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D1E07-F0DD-44D7-AD7C-5242BB4C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15FC5A-82EF-481C-9EDD-7A72A70D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CC7-9653-4213-8A5B-EAF654D8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4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D40CC-E87C-4A81-9BAC-7FE5CEF2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774A8-9C83-46EE-B436-AE31F525C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F6B86-B202-4681-9570-8751109C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D89-E061-4800-AEDA-3FF08EE984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D0AC3B-8920-44A6-B70E-2C995774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1E68BF-3E77-47A9-B71C-47E810A6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CC7-9653-4213-8A5B-EAF654D8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3EF6F-81F0-4EAF-ABEA-9E3958D2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64E229-D15A-42D8-B443-2F3EA6F0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27AF3-B29B-46D1-AC25-132264B1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D89-E061-4800-AEDA-3FF08EE984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F4E16F-7376-411F-99DE-E45568C0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1215F9-ED2E-41B7-BA8C-9B1FBEB9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CC7-9653-4213-8A5B-EAF654D8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38295-C947-4197-AE67-F9819BD8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589E1-67E4-47EF-8628-5FACFC6DD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2B8A9D-1D4E-4D70-91FE-134814579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F754E4-B5FC-4ECB-BB46-F69E4943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D89-E061-4800-AEDA-3FF08EE984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2421EB-93F7-46CB-8195-D07773BA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4554A1-1A67-489E-B6BF-F6594918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CC7-9653-4213-8A5B-EAF654D8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53AE7-77F6-4350-8947-96C4DFE1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DB2A11-07A0-41A9-B5BB-ABFDDC4A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FC62C1-784A-4195-BEF4-95BE6B60E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92A50C-66EF-4CA5-9BF8-F391A83A8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F97CA7-B7A6-42E7-A4BC-FEF9CCBAE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1481A1-8774-4EEB-B4C7-B344AA74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D89-E061-4800-AEDA-3FF08EE984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1025CF-0A19-46BA-9752-AA3A54BE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B33F44-CF09-4AFE-B6EF-14EAECDC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CC7-9653-4213-8A5B-EAF654D8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70E34-2AFA-431B-AD23-2E25DD67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02BEBA-5EA9-45D7-AF26-F0C315CA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D89-E061-4800-AEDA-3FF08EE984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436752-5A07-468B-BD00-B608D9CC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898547-3DA7-4419-9B35-05F8091A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CC7-9653-4213-8A5B-EAF654D8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B9D8F2-270D-4BB2-A183-69A0A655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D89-E061-4800-AEDA-3FF08EE984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56C746-28AB-40B9-BFF4-1592FFC2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B92BFB-15EC-44CE-B160-E6829177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CC7-9653-4213-8A5B-EAF654D8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605B9-54E8-4AD0-8989-EE09A8B7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960C22-16BC-4189-974B-3ECEA568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0332BA-9DD8-40EF-8A3A-65218BD23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099112-C7B2-4677-B54A-9C4E16BA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D89-E061-4800-AEDA-3FF08EE984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074F65-5313-4147-89B9-5973C298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59C852-C6D8-4DDE-8983-8119778D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CC7-9653-4213-8A5B-EAF654D8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C9589-492E-4A9D-9044-774739DC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35A814-C4E7-4277-8182-BC123F754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36E65F-6ADF-4251-9166-FC661E62F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A0F4DA-3901-468E-AA92-98A05BC1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D89-E061-4800-AEDA-3FF08EE984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E6ECF9-0825-4966-BDAA-62D37C2B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366857-CEEA-47DD-8A30-007E037C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CC7-9653-4213-8A5B-EAF654D8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5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A8BE7-307A-46AC-B327-EB9EC675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DEC092-A2CB-4F05-805D-B0313CC50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29425-AE59-4AA0-8F1D-6BF53C35D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CD89-E061-4800-AEDA-3FF08EE984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E7D777-2352-46ED-A12B-E06F78A01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9B8386-3A84-44EB-9977-8CC3EFBCB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4CC7-9653-4213-8A5B-EAF654D8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9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6A10B-3E1F-4D8D-A6FE-6B2C2689A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Модификация радиочувствительности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C60CC7-C892-4B34-B46C-B36A11322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Подзаголовок слайда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0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233AE8-A023-46A4-90C0-AA5CA46B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522514"/>
            <a:ext cx="11010122" cy="600891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Под модификацией радиочувствительности понимают усиление или ослабление чувствительности живого объекта к действию ионизирующей радиации. Вещества, которые усиливают или ослабляют радиобиологический эффект, называются </a:t>
            </a:r>
            <a:r>
              <a:rPr lang="ru-RU" b="0" i="1" dirty="0" err="1">
                <a:solidFill>
                  <a:srgbClr val="FFC000"/>
                </a:solidFill>
                <a:effectLst/>
                <a:latin typeface="EoSD" pitchFamily="2" charset="0"/>
              </a:rPr>
              <a:t>радиомодификаторами</a:t>
            </a:r>
            <a:r>
              <a:rPr lang="ru-RU" b="0" i="1" dirty="0">
                <a:solidFill>
                  <a:srgbClr val="000000"/>
                </a:solidFill>
                <a:effectLst/>
                <a:latin typeface="EoSD" pitchFamily="2" charset="0"/>
              </a:rPr>
              <a:t>.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 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Химические соединения, которые ослабляют эффект воздействия ионизирующих излучений, являются </a:t>
            </a:r>
            <a:r>
              <a:rPr lang="ru-RU" b="0" i="1" dirty="0">
                <a:solidFill>
                  <a:srgbClr val="FFC000"/>
                </a:solidFill>
                <a:effectLst/>
                <a:latin typeface="EoSD" pitchFamily="2" charset="0"/>
              </a:rPr>
              <a:t>радиопротекторами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. 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Радиопротекторы повышают устойчивость живых организмов к действию радиации, говоря иначе, эти вещества усиливают радиорезистентность организмов. </a:t>
            </a:r>
          </a:p>
          <a:p>
            <a:pPr algn="just"/>
            <a:r>
              <a:rPr lang="ru-RU" b="0" i="1" dirty="0" err="1">
                <a:solidFill>
                  <a:srgbClr val="FFC000"/>
                </a:solidFill>
                <a:effectLst/>
                <a:latin typeface="EoSD" pitchFamily="2" charset="0"/>
              </a:rPr>
              <a:t>Радиосенсибилизаторы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, наоборот, повышают чувствительность живых систем к действию радиации, соответственно, снижают ее </a:t>
            </a:r>
            <a:r>
              <a:rPr lang="ru-RU" b="0" i="0" dirty="0" err="1">
                <a:solidFill>
                  <a:srgbClr val="FFC000"/>
                </a:solidFill>
                <a:effectLst/>
                <a:latin typeface="EoSD" pitchFamily="2" charset="0"/>
              </a:rPr>
              <a:t>радиоустойчивость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. 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Для оценки эффективности действия </a:t>
            </a:r>
            <a:r>
              <a:rPr lang="ru-RU" b="0" i="0" dirty="0" err="1">
                <a:solidFill>
                  <a:srgbClr val="FFC000"/>
                </a:solidFill>
                <a:effectLst/>
                <a:latin typeface="EoSD" pitchFamily="2" charset="0"/>
              </a:rPr>
              <a:t>радиомодификатора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 используют показатель, который называется </a:t>
            </a:r>
            <a:r>
              <a:rPr lang="ru-RU" b="0" i="1" dirty="0">
                <a:solidFill>
                  <a:srgbClr val="000000"/>
                </a:solidFill>
                <a:effectLst/>
                <a:latin typeface="EoSD" pitchFamily="2" charset="0"/>
              </a:rPr>
              <a:t>фактор </a:t>
            </a:r>
            <a:r>
              <a:rPr lang="ru-RU" b="0" i="1" dirty="0">
                <a:solidFill>
                  <a:srgbClr val="FFC000"/>
                </a:solidFill>
                <a:effectLst/>
                <a:latin typeface="EoSD" pitchFamily="2" charset="0"/>
              </a:rPr>
              <a:t>изменения дозы</a:t>
            </a:r>
            <a:r>
              <a:rPr lang="ru-RU" b="0" i="1" dirty="0">
                <a:solidFill>
                  <a:srgbClr val="000000"/>
                </a:solidFill>
                <a:effectLst/>
                <a:latin typeface="EoSD" pitchFamily="2" charset="0"/>
              </a:rPr>
              <a:t> (</a:t>
            </a:r>
            <a:r>
              <a:rPr lang="ru-RU" b="0" i="1" dirty="0">
                <a:solidFill>
                  <a:srgbClr val="FFC000"/>
                </a:solidFill>
                <a:effectLst/>
                <a:latin typeface="EoSD" pitchFamily="2" charset="0"/>
              </a:rPr>
              <a:t>ФИД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). Коэффициент ФИД – это отношение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EoSD" pitchFamily="2" charset="0"/>
              </a:rPr>
              <a:t>равноэффективных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 доз в опыте (с модификатором) и в контроле (без модификатора). 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Например, LD</a:t>
            </a:r>
            <a:r>
              <a:rPr lang="ru-RU" b="0" i="0" baseline="-25000" dirty="0">
                <a:solidFill>
                  <a:srgbClr val="000000"/>
                </a:solidFill>
                <a:effectLst/>
                <a:latin typeface="EoSD" pitchFamily="2" charset="0"/>
              </a:rPr>
              <a:t>50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 для контрольной группы мышей составила 8 Гр, в опытной группе (мышам до облучения был введено модифицирующее вещество) LD</a:t>
            </a:r>
            <a:r>
              <a:rPr lang="ru-RU" b="0" i="0" baseline="-25000" dirty="0">
                <a:solidFill>
                  <a:srgbClr val="000000"/>
                </a:solidFill>
                <a:effectLst/>
                <a:latin typeface="EoSD" pitchFamily="2" charset="0"/>
              </a:rPr>
              <a:t>50 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повысилась до 16 Гр. Коэффициент ФИД в этом случае составляет 2, т.е. вещество является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EoSD" pitchFamily="2" charset="0"/>
              </a:rPr>
              <a:t>радипротектором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 и повышает устойчивость животных. Если же в этом опыте после введения модификатора значение LD</a:t>
            </a:r>
            <a:r>
              <a:rPr lang="ru-RU" b="0" i="0" baseline="-25000" dirty="0">
                <a:solidFill>
                  <a:srgbClr val="000000"/>
                </a:solidFill>
                <a:effectLst/>
                <a:latin typeface="EoSD" pitchFamily="2" charset="0"/>
              </a:rPr>
              <a:t>50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 снизилась бы до 4 Гр, то коэффициент ФИД составлял бы 0,5. В данном случае вещество является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EoSD" pitchFamily="2" charset="0"/>
              </a:rPr>
              <a:t>радиосенсибилизатором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 и снижает устойчивость животных к радиационному облучению. Как видно,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EoSD" pitchFamily="2" charset="0"/>
              </a:rPr>
              <a:t>радипротекторов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 ФИД </a:t>
            </a:r>
            <a:r>
              <a:rPr lang="en-US" b="0" i="0" dirty="0">
                <a:solidFill>
                  <a:srgbClr val="000000"/>
                </a:solidFill>
                <a:effectLst/>
                <a:latin typeface="EoSD" pitchFamily="2" charset="0"/>
              </a:rPr>
              <a:t>&gt;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 1,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EoSD" pitchFamily="2" charset="0"/>
              </a:rPr>
              <a:t>радисенсибилизаторов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 ФИД </a:t>
            </a:r>
            <a:r>
              <a:rPr lang="en-US" b="0" i="0" dirty="0">
                <a:solidFill>
                  <a:srgbClr val="000000"/>
                </a:solidFill>
                <a:effectLst/>
                <a:latin typeface="EoSD" pitchFamily="2" charset="0"/>
              </a:rPr>
              <a:t>&lt;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 1.</a:t>
            </a:r>
          </a:p>
          <a:p>
            <a:pPr marL="0" indent="0">
              <a:buNone/>
            </a:pP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4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7FC87-4D50-4AE3-A302-DFBFCA34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Примеры (не обязательно)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3B259-ED4C-453B-B028-CDD69580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EoSD" pitchFamily="2" charset="0"/>
              </a:rPr>
              <a:t>Радиопротекторы </a:t>
            </a:r>
            <a:r>
              <a:rPr lang="ru-RU" b="0" i="0" dirty="0">
                <a:solidFill>
                  <a:srgbClr val="333333"/>
                </a:solidFill>
                <a:effectLst/>
                <a:latin typeface="EoSD" pitchFamily="2" charset="0"/>
              </a:rPr>
              <a:t>кратковременного действия — в течение нескольких часов (серосодержащие соединения, биологически активные амины,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EoSD" pitchFamily="2" charset="0"/>
              </a:rPr>
              <a:t>метгемоглобинообразователи</a:t>
            </a:r>
            <a:r>
              <a:rPr lang="ru-RU" b="0" i="0" dirty="0">
                <a:solidFill>
                  <a:srgbClr val="333333"/>
                </a:solidFill>
                <a:effectLst/>
                <a:latin typeface="EoSD" pitchFamily="2" charset="0"/>
              </a:rPr>
              <a:t> и др.) и пролонгированного — в течение суток и более (анаболические гормоны, полимеры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EoSD" pitchFamily="2" charset="0"/>
              </a:rPr>
              <a:t>полиионных</a:t>
            </a:r>
            <a:r>
              <a:rPr lang="ru-RU" b="0" i="0" dirty="0">
                <a:solidFill>
                  <a:srgbClr val="333333"/>
                </a:solidFill>
                <a:effectLst/>
                <a:latin typeface="EoSD" pitchFamily="2" charset="0"/>
              </a:rPr>
              <a:t> структур, витамины, аминокислотные комплексы).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EoSD" pitchFamily="2" charset="0"/>
              </a:rPr>
              <a:t> Некоторые противоопухолевые препараты, такие как 5-фторурацил,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EoSD" pitchFamily="2" charset="0"/>
              </a:rPr>
              <a:t>цисплатин</a:t>
            </a:r>
            <a:r>
              <a:rPr lang="ru-RU" b="0" i="0" dirty="0">
                <a:solidFill>
                  <a:srgbClr val="333333"/>
                </a:solidFill>
                <a:effectLst/>
                <a:latin typeface="EoSD" pitchFamily="2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EoSD" pitchFamily="2" charset="0"/>
              </a:rPr>
              <a:t>темодал</a:t>
            </a:r>
            <a:r>
              <a:rPr lang="ru-RU" b="0" i="0" dirty="0">
                <a:solidFill>
                  <a:srgbClr val="333333"/>
                </a:solidFill>
                <a:effectLst/>
                <a:latin typeface="EoSD" pitchFamily="2" charset="0"/>
              </a:rPr>
              <a:t> также обладают свойствами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EoSD" pitchFamily="2" charset="0"/>
              </a:rPr>
              <a:t>радиосенсибилизаторов</a:t>
            </a:r>
            <a:r>
              <a:rPr lang="ru-RU" b="0" i="0" dirty="0">
                <a:solidFill>
                  <a:srgbClr val="333333"/>
                </a:solidFill>
                <a:effectLst/>
                <a:latin typeface="EoSD" pitchFamily="2" charset="0"/>
              </a:rPr>
              <a:t>.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88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280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EoSD</vt:lpstr>
      <vt:lpstr>Тема Office</vt:lpstr>
      <vt:lpstr>Модификация радиочувствительности</vt:lpstr>
      <vt:lpstr>Презентация PowerPoint</vt:lpstr>
      <vt:lpstr>Примеры (не обязательно)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радиочувствительности</dc:title>
  <dc:creator>Thu Nguen</dc:creator>
  <cp:lastModifiedBy>Thu Nguen</cp:lastModifiedBy>
  <cp:revision>2</cp:revision>
  <dcterms:created xsi:type="dcterms:W3CDTF">2024-05-27T06:12:58Z</dcterms:created>
  <dcterms:modified xsi:type="dcterms:W3CDTF">2024-05-27T06:19:16Z</dcterms:modified>
</cp:coreProperties>
</file>