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  <Override PartName="/ppt/media/image7.svg" ContentType="image/svg"/>
  <Override PartName="/ppt/media/image8.png" ContentType="image/png"/>
  <Override PartName="/ppt/media/image12.png" ContentType="image/png"/>
  <Override PartName="/ppt/media/image9.png" ContentType="image/png"/>
  <Override PartName="/ppt/media/image10.svg" ContentType="image/svg"/>
  <Override PartName="/ppt/media/image13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</p:sld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" Target="slides/slide1.xml"/><Relationship Id="rId38" Type="http://schemas.openxmlformats.org/officeDocument/2006/relationships/slide" Target="slides/slide2.xml"/><Relationship Id="rId39" Type="http://schemas.openxmlformats.org/officeDocument/2006/relationships/slide" Target="slides/slide3.xml"/><Relationship Id="rId40" Type="http://schemas.openxmlformats.org/officeDocument/2006/relationships/slide" Target="slides/slide4.xml"/><Relationship Id="rId41" Type="http://schemas.openxmlformats.org/officeDocument/2006/relationships/slide" Target="slides/slide5.xml"/><Relationship Id="rId42" Type="http://schemas.openxmlformats.org/officeDocument/2006/relationships/slide" Target="slides/slide6.xml"/><Relationship Id="rId43" Type="http://schemas.openxmlformats.org/officeDocument/2006/relationships/slide" Target="slides/slide7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EEC53B-FF77-4107-9B89-23B1E0A66C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93C961D-EA4A-4102-B249-D18800A3BE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8C5A0A6-8D29-4C1E-88F9-1BD226EDFE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60CEFD6-81E0-4B8B-AFAB-15C2D5F4F8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545ABBE-3B05-4E5D-A2B3-26CC70782F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6C12C53-7A19-48B0-AC24-DD84B27A53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3838EA65-9DB9-44FE-83C8-51F99538EF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A78BD119-02D8-4CC5-A709-C1E854D3C4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0E7893C-86A3-4E1A-AE4A-A0401F583D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947624EA-A7F6-4D7B-BA71-DA199806F4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4DC4910E-0B31-47C2-BAA4-724ECAD1D0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4AC201-1A86-4278-A4E9-BFB0A1AA1E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8A8FBCA-CD03-4D75-B6AD-76C27299EC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7A172A29-DD50-48DF-9A35-0BC005E9F3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DDB3BEB9-5319-4D0A-86BC-848D68C50C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73C9A502-E6CE-4AA0-86A6-58647E8A49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7F0D3A5C-2529-44D7-95A2-AE87B53E12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7D3D8D55-7D4C-4C56-AAD3-340F7D929F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66F516BE-2414-44E9-93E7-E7C8E7660D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B15984F0-0B1D-45F8-923A-0E2EBC1C8C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04E6ACFB-F74A-45AA-91C9-1C9E612669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6B219491-99C9-437F-9D8D-8CC3F2DC7C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B74514-E770-4DFD-B7C8-6D128D001B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E55E16D9-566C-4FEE-AE79-8AECD9A3B3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6EED35B3-4169-4959-BFD5-CC5C1D97E6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5324DA47-1CCA-4999-BCE4-8999A9349D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F98C5434-78AA-4D0C-8121-8F233C2A17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65146047-1719-475A-BC0A-5CC8BC8569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DDB22ECE-2DE6-4F1C-AF7D-A7040BA02B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14865084-4D32-4239-AF30-0A7918F7B0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FA59CB-9D8C-47B0-8AA2-BF62EAC75F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E58E5C5-7094-490A-ABB4-4594B6D4ED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E6929CE-033B-465B-A474-B5663D28AE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9B56810-D999-4592-A07A-93372FCB3C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057A3DB-22FB-4BDA-A9F0-C4374DB26E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90BFE3D-37B2-4F4C-84ED-9EB42144AC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7F1276-18E2-4B42-A89D-05307EE4BA8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EDC1F5-3498-493E-A652-A4FEF465CC6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F36BA6-EC4E-46BC-9D3B-9C9FB3FAFF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0DF95B-6DF2-4EB7-B7ED-39BB07B33B2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1B58AE-2078-4116-951B-36ABCFCA4F2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4CB6DE-4F39-40C6-94D7-61BBC203FB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38D2A3-1714-42E2-A6FF-A002AC3BAE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4BEA47-2221-43E1-8D25-C241461430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6F7DB9-28FD-4C3B-9FFF-5AB0EDAD013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98D367F-489D-409D-B163-03B44F91D2E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47EAF3-4706-45EF-A025-016F8DBE276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4C132B-BBF4-4430-98D6-3D2150F6339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195A8C-9709-4DAF-A6EC-FFA45B4CAFC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95AB06-E8DA-45F4-BF80-BD1272076E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F65E9A-53E9-43F7-8734-1107EE8AA03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047622-B4A0-45A5-848B-E8EF56C6847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A8B40B-4022-418C-B2EC-BC1C8074838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FD5473-6DA9-4829-8EA6-615ABFB76F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6E719E-C9B5-4C3E-AEE2-4C70107800D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D9C371-4D13-4B68-A625-D1BD925794C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DAECF1-68CF-4F66-BC0E-23D8200D52C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B6AACB-F5BD-49ED-9FAF-D6882511878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7991A6-DB07-4777-8E93-A3B872B7433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31C498-D209-4537-871F-162DD72F8FD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D124C9-A0FE-475B-9120-3EA6F028990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F05439-E17A-442E-9CFE-F93CDD7A242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553787-EA73-4C2F-9F96-FA1A9796BA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BD220B-2F9D-45FD-82F7-3A4E45ECADE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614502-7880-4786-B78E-23DDFD299C9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  <p:sldLayoutId id="2147483718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71894D-4788-4987-B4B1-608269587BC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B36E44-F00D-4FBD-AFEE-C3D483A254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47922D-7F25-49BD-A20C-84FB907DD51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DD85B6-BB71-4461-A0E8-1062B15CAA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98DA5D-D6F9-4E38-AB04-9822A549998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6D7944-92D9-4429-A92D-420C2D66E89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svg"/><Relationship Id="rId6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"/>
          <p:cNvSpPr/>
          <p:nvPr/>
        </p:nvSpPr>
        <p:spPr>
          <a:xfrm>
            <a:off x="-451080" y="-203040"/>
            <a:ext cx="1698480" cy="713772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18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6000" cy="685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186" name="Рисунок 6" descr=""/>
          <p:cNvPicPr/>
          <p:nvPr/>
        </p:nvPicPr>
        <p:blipFill>
          <a:blip r:embed="rId1"/>
          <a:srcRect l="71" t="0" r="71" b="0"/>
          <a:stretch/>
        </p:blipFill>
        <p:spPr>
          <a:xfrm>
            <a:off x="698760" y="1440"/>
            <a:ext cx="12189240" cy="6853680"/>
          </a:xfrm>
          <a:prstGeom prst="rect">
            <a:avLst/>
          </a:prstGeom>
          <a:ln w="0">
            <a:solidFill>
              <a:srgbClr val="102b6a"/>
            </a:solidFill>
          </a:ln>
        </p:spPr>
      </p:pic>
      <p:sp>
        <p:nvSpPr>
          <p:cNvPr id="187" name="Скругленный прямоугольник 7"/>
          <p:cNvSpPr/>
          <p:nvPr/>
        </p:nvSpPr>
        <p:spPr>
          <a:xfrm>
            <a:off x="698760" y="626400"/>
            <a:ext cx="10791360" cy="104328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188" name="Рисунок 9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21320" y="894240"/>
            <a:ext cx="1808280" cy="507240"/>
          </a:xfrm>
          <a:prstGeom prst="rect">
            <a:avLst/>
          </a:prstGeom>
          <a:ln w="0">
            <a:noFill/>
          </a:ln>
        </p:spPr>
      </p:pic>
      <p:sp>
        <p:nvSpPr>
          <p:cNvPr id="189" name="TextBox 17"/>
          <p:cNvSpPr/>
          <p:nvPr/>
        </p:nvSpPr>
        <p:spPr>
          <a:xfrm>
            <a:off x="698760" y="2652840"/>
            <a:ext cx="927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44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Вирусный геном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TextBox 18"/>
          <p:cNvSpPr/>
          <p:nvPr/>
        </p:nvSpPr>
        <p:spPr>
          <a:xfrm>
            <a:off x="565920" y="5563440"/>
            <a:ext cx="9200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Дисциплина: Вирусология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Читает: студент 4 курса гр. 3721Б1БЛ7, Нгуен Т.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TextBox 19"/>
          <p:cNvSpPr/>
          <p:nvPr/>
        </p:nvSpPr>
        <p:spPr>
          <a:xfrm rot="16200000">
            <a:off x="10746360" y="953640"/>
            <a:ext cx="1043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2024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Auto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193" name="AutoShape 4"/>
          <p:cNvSpPr/>
          <p:nvPr/>
        </p:nvSpPr>
        <p:spPr>
          <a:xfrm>
            <a:off x="307800" y="792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0880" cy="826200"/>
          </a:xfrm>
          <a:prstGeom prst="rect">
            <a:avLst/>
          </a:prstGeom>
          <a:ln w="0">
            <a:noFill/>
          </a:ln>
        </p:spPr>
      </p:pic>
      <p:sp>
        <p:nvSpPr>
          <p:cNvPr id="195" name="Скругленный прямоугольник 24"/>
          <p:cNvSpPr/>
          <p:nvPr/>
        </p:nvSpPr>
        <p:spPr>
          <a:xfrm>
            <a:off x="295560" y="225360"/>
            <a:ext cx="11597760" cy="7642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196" name="TextBox 25"/>
          <p:cNvSpPr/>
          <p:nvPr/>
        </p:nvSpPr>
        <p:spPr>
          <a:xfrm>
            <a:off x="375480" y="37692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Вирусный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геном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TextBox 26"/>
          <p:cNvSpPr/>
          <p:nvPr/>
        </p:nvSpPr>
        <p:spPr>
          <a:xfrm>
            <a:off x="1974960" y="376920"/>
            <a:ext cx="2248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Введение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TextBox 27"/>
          <p:cNvSpPr/>
          <p:nvPr/>
        </p:nvSpPr>
        <p:spPr>
          <a:xfrm rot="16200000">
            <a:off x="11179440" y="5516640"/>
            <a:ext cx="1102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TextBox 28"/>
          <p:cNvSpPr/>
          <p:nvPr/>
        </p:nvSpPr>
        <p:spPr>
          <a:xfrm>
            <a:off x="11512080" y="6314400"/>
            <a:ext cx="41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0" name="Прямая соединительная линия 29"/>
          <p:cNvCxnSpPr/>
          <p:nvPr/>
        </p:nvCxnSpPr>
        <p:spPr>
          <a:xfrm>
            <a:off x="11579040" y="6240600"/>
            <a:ext cx="290880" cy="2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01" name="TextBox 31"/>
          <p:cNvSpPr/>
          <p:nvPr/>
        </p:nvSpPr>
        <p:spPr>
          <a:xfrm>
            <a:off x="2249280" y="1393200"/>
            <a:ext cx="2938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Введение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2" name="Прямая соединительная линия 32"/>
          <p:cNvCxnSpPr/>
          <p:nvPr/>
        </p:nvCxnSpPr>
        <p:spPr>
          <a:xfrm>
            <a:off x="4190760" y="607680"/>
            <a:ext cx="2187000" cy="2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03" name="Прямая соединительная линия 33"/>
          <p:cNvCxnSpPr/>
          <p:nvPr/>
        </p:nvCxnSpPr>
        <p:spPr>
          <a:xfrm>
            <a:off x="6374880" y="466200"/>
            <a:ext cx="2880" cy="290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04" name="Прямая соединительная линия 34"/>
          <p:cNvCxnSpPr/>
          <p:nvPr/>
        </p:nvCxnSpPr>
        <p:spPr>
          <a:xfrm>
            <a:off x="9295560" y="466200"/>
            <a:ext cx="2880" cy="290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05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4880" cy="450000"/>
          </a:xfrm>
          <a:prstGeom prst="rect">
            <a:avLst/>
          </a:prstGeom>
          <a:ln w="0">
            <a:noFill/>
          </a:ln>
        </p:spPr>
      </p:pic>
      <p:cxnSp>
        <p:nvCxnSpPr>
          <p:cNvPr id="206" name="Прямая соединительная линия 36"/>
          <p:cNvCxnSpPr/>
          <p:nvPr/>
        </p:nvCxnSpPr>
        <p:spPr>
          <a:xfrm>
            <a:off x="1676160" y="991440"/>
            <a:ext cx="2880" cy="524772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sp>
        <p:nvSpPr>
          <p:cNvPr id="207" name="Auto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08" name="AutoShape 4"/>
          <p:cNvSpPr/>
          <p:nvPr/>
        </p:nvSpPr>
        <p:spPr>
          <a:xfrm>
            <a:off x="307800" y="792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09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8960" cy="742680"/>
          </a:xfrm>
          <a:prstGeom prst="rect">
            <a:avLst/>
          </a:prstGeom>
          <a:ln w="0">
            <a:noFill/>
          </a:ln>
        </p:spPr>
      </p:pic>
      <p:cxnSp>
        <p:nvCxnSpPr>
          <p:cNvPr id="210" name="Прямая соединительная линия 1"/>
          <p:cNvCxnSpPr/>
          <p:nvPr/>
        </p:nvCxnSpPr>
        <p:spPr>
          <a:xfrm>
            <a:off x="1676160" y="991800"/>
            <a:ext cx="2880" cy="524772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cxnSp>
        <p:nvCxnSpPr>
          <p:cNvPr id="211" name="Прямая соединительная линия 2"/>
          <p:cNvCxnSpPr/>
          <p:nvPr/>
        </p:nvCxnSpPr>
        <p:spPr>
          <a:xfrm flipH="1">
            <a:off x="1676880" y="6357600"/>
            <a:ext cx="2880" cy="20340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sp>
        <p:nvSpPr>
          <p:cNvPr id="212" name=""/>
          <p:cNvSpPr/>
          <p:nvPr/>
        </p:nvSpPr>
        <p:spPr>
          <a:xfrm>
            <a:off x="3020400" y="2167560"/>
            <a:ext cx="601884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3" name=""/>
          <p:cNvSpPr/>
          <p:nvPr/>
        </p:nvSpPr>
        <p:spPr>
          <a:xfrm>
            <a:off x="2285640" y="1954800"/>
            <a:ext cx="8794080" cy="13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В латентном состоянии геном вируса словно спящий стратег: не транскрибируется, не реплицируется. Но когда вирус проникает в клетку, он «просыпается», переходя в активное репликативное состояние. Тут начинается магия: одноцепочечная (ss) форма превращается в двуцепочечную (ds), линейная структура становится кольцевой, а геном амплифицируется — словно мелодия, подхваченная оркестром.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Почему?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Латентность позволяет вирусу ждать благоприятных условий для размножения, избегая атаки иммунной системы хозяина или неблагоприятной среды. Активная репликация начинается только тогда, когда клетка-хозяин становится удобным «заводом» для производства новых вирионов.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Экология: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Латентность важна для вирусов, которые паразитируют на организмах с длинным жизненным циклом (например, у человека — вирус герпеса) или при переменных условиях окружающей среды (вирусы растений).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0880" cy="826200"/>
          </a:xfrm>
          <a:prstGeom prst="rect">
            <a:avLst/>
          </a:prstGeom>
          <a:ln w="0">
            <a:noFill/>
          </a:ln>
        </p:spPr>
      </p:pic>
      <p:sp>
        <p:nvSpPr>
          <p:cNvPr id="215" name="Скругленный прямоугольник 24"/>
          <p:cNvSpPr/>
          <p:nvPr/>
        </p:nvSpPr>
        <p:spPr>
          <a:xfrm>
            <a:off x="295560" y="225360"/>
            <a:ext cx="11597760" cy="7642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16" name="TextBox 26"/>
          <p:cNvSpPr/>
          <p:nvPr/>
        </p:nvSpPr>
        <p:spPr>
          <a:xfrm>
            <a:off x="1865160" y="465480"/>
            <a:ext cx="241416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Генетическая ёмкость 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TextBox 27"/>
          <p:cNvSpPr/>
          <p:nvPr/>
        </p:nvSpPr>
        <p:spPr>
          <a:xfrm rot="16200000">
            <a:off x="11179440" y="5516640"/>
            <a:ext cx="1102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TextBox 28"/>
          <p:cNvSpPr/>
          <p:nvPr/>
        </p:nvSpPr>
        <p:spPr>
          <a:xfrm>
            <a:off x="11512080" y="6314400"/>
            <a:ext cx="41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9" name="Прямая соединительная линия 29"/>
          <p:cNvCxnSpPr/>
          <p:nvPr/>
        </p:nvCxnSpPr>
        <p:spPr>
          <a:xfrm>
            <a:off x="11579040" y="6240600"/>
            <a:ext cx="290880" cy="2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20" name="TextBox 30"/>
          <p:cNvSpPr/>
          <p:nvPr/>
        </p:nvSpPr>
        <p:spPr>
          <a:xfrm>
            <a:off x="7160400" y="1963440"/>
            <a:ext cx="3764520" cy="43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  <a:ea typeface="DejaVu Sans"/>
              </a:rPr>
              <a:t>Почему?</a:t>
            </a:r>
            <a:br>
              <a:rPr sz="1400"/>
            </a:br>
            <a:br>
              <a:rPr sz="1400"/>
            </a:b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Минимализм — это способ быстро и эффективно размножаться, минимизируя затраты энергии и времени. Чем меньше геном, тем быстрее он копируется, что критично для вирусов, конкурирующих за ресурсы клетки.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  <a:ea typeface="DejaVu Sans"/>
              </a:rPr>
              <a:t>Экология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:</a:t>
            </a:r>
            <a:br>
              <a:rPr sz="1400"/>
            </a:br>
            <a:br>
              <a:rPr sz="1400"/>
            </a:b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Вирусы бактерий (бактериофаги) или простых организмов, таких как микоплазмы, используют минимальные геномы, чтобы быстро инфицировать многочисленных хозяев в богатой среде.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1" name="Прямая соединительная линия 32"/>
          <p:cNvCxnSpPr/>
          <p:nvPr/>
        </p:nvCxnSpPr>
        <p:spPr>
          <a:xfrm>
            <a:off x="4190760" y="607680"/>
            <a:ext cx="2187000" cy="2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22" name="Прямая соединительная линия 33"/>
          <p:cNvCxnSpPr/>
          <p:nvPr/>
        </p:nvCxnSpPr>
        <p:spPr>
          <a:xfrm>
            <a:off x="6374880" y="466200"/>
            <a:ext cx="2880" cy="290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23" name="Прямая соединительная линия 34"/>
          <p:cNvCxnSpPr/>
          <p:nvPr/>
        </p:nvCxnSpPr>
        <p:spPr>
          <a:xfrm>
            <a:off x="9295560" y="466200"/>
            <a:ext cx="2880" cy="290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24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4880" cy="450000"/>
          </a:xfrm>
          <a:prstGeom prst="rect">
            <a:avLst/>
          </a:prstGeom>
          <a:ln w="0">
            <a:noFill/>
          </a:ln>
        </p:spPr>
      </p:pic>
      <p:cxnSp>
        <p:nvCxnSpPr>
          <p:cNvPr id="225" name="Прямая соединительная линия 36"/>
          <p:cNvCxnSpPr/>
          <p:nvPr/>
        </p:nvCxnSpPr>
        <p:spPr>
          <a:xfrm>
            <a:off x="7147440" y="990720"/>
            <a:ext cx="2880" cy="524772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26" name="Auto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27" name="AutoShape 4"/>
          <p:cNvSpPr/>
          <p:nvPr/>
        </p:nvSpPr>
        <p:spPr>
          <a:xfrm>
            <a:off x="307800" y="792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28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8960" cy="7426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18"/>
          <p:cNvSpPr/>
          <p:nvPr/>
        </p:nvSpPr>
        <p:spPr>
          <a:xfrm>
            <a:off x="307800" y="5904000"/>
            <a:ext cx="59900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alibri"/>
                <a:ea typeface="DejaVu Sans"/>
              </a:rPr>
              <a:t>Рис. 1. MS2 вирус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451440" y="1440720"/>
            <a:ext cx="5434560" cy="23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Вирусы умеют быть скромными — их геномы варьируются от 3 до 1200 тыс. пар нуклеотидов (п.н.). Например, бактериофаг MS2 справляется всего с 3,5 тыс. п.н., а гигантский вирус амёб гордо несёт 1200 тыс. п.н.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Интересно, что размер вирусного генома вовсе не связан с размером клетки-хозяина. Это снова доказывает: </a:t>
            </a:r>
            <a:r>
              <a:rPr b="1" lang="ru-RU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главное — не размеры</a:t>
            </a: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а умение грамотно использовать ресурсы.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271080" y="3970440"/>
            <a:ext cx="3575880" cy="1867680"/>
          </a:xfrm>
          <a:prstGeom prst="rect">
            <a:avLst/>
          </a:prstGeom>
          <a:ln w="0">
            <a:noFill/>
          </a:ln>
        </p:spPr>
      </p:pic>
      <p:sp>
        <p:nvSpPr>
          <p:cNvPr id="232" name="TextBox 1"/>
          <p:cNvSpPr/>
          <p:nvPr/>
        </p:nvSpPr>
        <p:spPr>
          <a:xfrm>
            <a:off x="375480" y="37692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Вирусный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геном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0880" cy="826200"/>
          </a:xfrm>
          <a:prstGeom prst="rect">
            <a:avLst/>
          </a:prstGeom>
          <a:ln w="0">
            <a:noFill/>
          </a:ln>
        </p:spPr>
      </p:pic>
      <p:sp>
        <p:nvSpPr>
          <p:cNvPr id="234" name="Скругленный прямоугольник 24"/>
          <p:cNvSpPr/>
          <p:nvPr/>
        </p:nvSpPr>
        <p:spPr>
          <a:xfrm>
            <a:off x="295560" y="225360"/>
            <a:ext cx="11597760" cy="7642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35" name="TextBox 26"/>
          <p:cNvSpPr/>
          <p:nvPr/>
        </p:nvSpPr>
        <p:spPr>
          <a:xfrm>
            <a:off x="1731960" y="476640"/>
            <a:ext cx="2414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  <a:ea typeface="DejaVu Sans"/>
              </a:rPr>
              <a:t>Перекрытие ORF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TextBox 27"/>
          <p:cNvSpPr/>
          <p:nvPr/>
        </p:nvSpPr>
        <p:spPr>
          <a:xfrm rot="16200000">
            <a:off x="11179440" y="5516640"/>
            <a:ext cx="1102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TextBox 28"/>
          <p:cNvSpPr/>
          <p:nvPr/>
        </p:nvSpPr>
        <p:spPr>
          <a:xfrm>
            <a:off x="11512080" y="6314400"/>
            <a:ext cx="41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4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8" name="Прямая соединительная линия 29"/>
          <p:cNvCxnSpPr/>
          <p:nvPr/>
        </p:nvCxnSpPr>
        <p:spPr>
          <a:xfrm>
            <a:off x="11579040" y="6240600"/>
            <a:ext cx="290880" cy="2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39" name="TextBox 31"/>
          <p:cNvSpPr/>
          <p:nvPr/>
        </p:nvSpPr>
        <p:spPr>
          <a:xfrm>
            <a:off x="7077960" y="1227600"/>
            <a:ext cx="3768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Перекрытие ORF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0" name="Прямая соединительная линия 32"/>
          <p:cNvCxnSpPr/>
          <p:nvPr/>
        </p:nvCxnSpPr>
        <p:spPr>
          <a:xfrm>
            <a:off x="4190760" y="607680"/>
            <a:ext cx="2187000" cy="2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41" name="Прямая соединительная линия 33"/>
          <p:cNvCxnSpPr/>
          <p:nvPr/>
        </p:nvCxnSpPr>
        <p:spPr>
          <a:xfrm>
            <a:off x="6374880" y="466200"/>
            <a:ext cx="2880" cy="290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42" name="Прямая соединительная линия 34"/>
          <p:cNvCxnSpPr/>
          <p:nvPr/>
        </p:nvCxnSpPr>
        <p:spPr>
          <a:xfrm>
            <a:off x="9295560" y="466200"/>
            <a:ext cx="2880" cy="290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43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4880" cy="450000"/>
          </a:xfrm>
          <a:prstGeom prst="rect">
            <a:avLst/>
          </a:prstGeom>
          <a:ln w="0">
            <a:noFill/>
          </a:ln>
        </p:spPr>
      </p:pic>
      <p:cxnSp>
        <p:nvCxnSpPr>
          <p:cNvPr id="244" name="Прямая соединительная линия 36"/>
          <p:cNvCxnSpPr/>
          <p:nvPr/>
        </p:nvCxnSpPr>
        <p:spPr>
          <a:xfrm>
            <a:off x="5826600" y="995400"/>
            <a:ext cx="2880" cy="524808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45" name="Auto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46" name="AutoShape 4"/>
          <p:cNvSpPr/>
          <p:nvPr/>
        </p:nvSpPr>
        <p:spPr>
          <a:xfrm>
            <a:off x="307800" y="792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47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8960" cy="742680"/>
          </a:xfrm>
          <a:prstGeom prst="rect">
            <a:avLst/>
          </a:prstGeom>
          <a:ln w="0">
            <a:noFill/>
          </a:ln>
        </p:spPr>
      </p:pic>
      <p:sp>
        <p:nvSpPr>
          <p:cNvPr id="248" name="TextBox 18"/>
          <p:cNvSpPr/>
          <p:nvPr/>
        </p:nvSpPr>
        <p:spPr>
          <a:xfrm>
            <a:off x="483120" y="5547600"/>
            <a:ext cx="4390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alibri"/>
                <a:ea typeface="DejaVu Sans"/>
              </a:rPr>
              <a:t>Рис. 2 Топологии вирусного генома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Прямоугольник 1"/>
          <p:cNvSpPr/>
          <p:nvPr/>
        </p:nvSpPr>
        <p:spPr>
          <a:xfrm>
            <a:off x="514800" y="1389960"/>
            <a:ext cx="503712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Чтобы упаковать максимум информации, вирусы используют перекрывающиеся рамки считывания (overlapping genes). Один участок ДНК кодирует несколько белков, что позволяет максимально экономить место. У вируса гепатита B, например, все рамки считывания перекрываются. Это похоже на текст, который читается сразу в нескольких направлениях, и в каждом есть новый смысл.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4"/>
          <a:stretch/>
        </p:blipFill>
        <p:spPr>
          <a:xfrm>
            <a:off x="527040" y="3300120"/>
            <a:ext cx="4420800" cy="2370600"/>
          </a:xfrm>
          <a:prstGeom prst="rect">
            <a:avLst/>
          </a:prstGeom>
          <a:ln w="0">
            <a:noFill/>
          </a:ln>
        </p:spPr>
      </p:pic>
      <p:sp>
        <p:nvSpPr>
          <p:cNvPr id="251" name=""/>
          <p:cNvSpPr/>
          <p:nvPr/>
        </p:nvSpPr>
        <p:spPr>
          <a:xfrm>
            <a:off x="6318360" y="1929960"/>
            <a:ext cx="5076720" cy="32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300" strike="noStrike" u="none">
                <a:solidFill>
                  <a:srgbClr val="ff4000"/>
                </a:solidFill>
                <a:uFillTx/>
                <a:latin typeface="Arial"/>
                <a:ea typeface="DejaVu Sans"/>
              </a:rPr>
              <a:t>Почему?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Это позволяет упаковать максимум информации в ограниченный размер капсида. Перекрывающиеся рамки считывания дают возможность использовать одну и ту же нуклеотидную последовательность для кодирования разных белков.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300" strike="noStrike" u="none">
                <a:solidFill>
                  <a:srgbClr val="ff4000"/>
                </a:solidFill>
                <a:uFillTx/>
                <a:latin typeface="Arial"/>
                <a:ea typeface="DejaVu Sans"/>
              </a:rPr>
              <a:t>Экология: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Вирусы, инфицирующие плотные клеточные популяции (например, гепатит B), вынуждены экономить пространство, так как их капсиды оптимизированы для стабильности и компактности.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TextBox 2"/>
          <p:cNvSpPr/>
          <p:nvPr/>
        </p:nvSpPr>
        <p:spPr>
          <a:xfrm>
            <a:off x="375480" y="37692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Вирусный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геном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0880" cy="826200"/>
          </a:xfrm>
          <a:prstGeom prst="rect">
            <a:avLst/>
          </a:prstGeom>
          <a:ln w="0">
            <a:noFill/>
          </a:ln>
        </p:spPr>
      </p:pic>
      <p:sp>
        <p:nvSpPr>
          <p:cNvPr id="254" name="Скругленный прямоугольник 24"/>
          <p:cNvSpPr/>
          <p:nvPr/>
        </p:nvSpPr>
        <p:spPr>
          <a:xfrm>
            <a:off x="295560" y="225360"/>
            <a:ext cx="11597760" cy="7642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55" name="TextBox 26"/>
          <p:cNvSpPr/>
          <p:nvPr/>
        </p:nvSpPr>
        <p:spPr>
          <a:xfrm>
            <a:off x="1809720" y="376920"/>
            <a:ext cx="2414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  <a:ea typeface="DejaVu Sans"/>
              </a:rPr>
              <a:t>Сегментация и партитность ге(й)нома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TextBox 27"/>
          <p:cNvSpPr/>
          <p:nvPr/>
        </p:nvSpPr>
        <p:spPr>
          <a:xfrm rot="16200000">
            <a:off x="11179440" y="5516640"/>
            <a:ext cx="1102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TextBox 28"/>
          <p:cNvSpPr/>
          <p:nvPr/>
        </p:nvSpPr>
        <p:spPr>
          <a:xfrm>
            <a:off x="11512080" y="6314400"/>
            <a:ext cx="41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8" name="Прямая соединительная линия 29"/>
          <p:cNvCxnSpPr/>
          <p:nvPr/>
        </p:nvCxnSpPr>
        <p:spPr>
          <a:xfrm>
            <a:off x="11579040" y="6240600"/>
            <a:ext cx="290880" cy="2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59" name="Прямая соединительная линия 32"/>
          <p:cNvCxnSpPr/>
          <p:nvPr/>
        </p:nvCxnSpPr>
        <p:spPr>
          <a:xfrm>
            <a:off x="4190760" y="607680"/>
            <a:ext cx="2187000" cy="2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60" name="Прямая соединительная линия 33"/>
          <p:cNvCxnSpPr/>
          <p:nvPr/>
        </p:nvCxnSpPr>
        <p:spPr>
          <a:xfrm>
            <a:off x="6374880" y="466200"/>
            <a:ext cx="2880" cy="290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61" name="Прямая соединительная линия 34"/>
          <p:cNvCxnSpPr/>
          <p:nvPr/>
        </p:nvCxnSpPr>
        <p:spPr>
          <a:xfrm>
            <a:off x="9295560" y="466200"/>
            <a:ext cx="2880" cy="290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62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4880" cy="450000"/>
          </a:xfrm>
          <a:prstGeom prst="rect">
            <a:avLst/>
          </a:prstGeom>
          <a:ln w="0">
            <a:noFill/>
          </a:ln>
        </p:spPr>
      </p:pic>
      <p:cxnSp>
        <p:nvCxnSpPr>
          <p:cNvPr id="263" name="Прямая соединительная линия 36"/>
          <p:cNvCxnSpPr/>
          <p:nvPr/>
        </p:nvCxnSpPr>
        <p:spPr>
          <a:xfrm>
            <a:off x="4347720" y="957600"/>
            <a:ext cx="2880" cy="524772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64" name="Auto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65" name="AutoShape 4"/>
          <p:cNvSpPr/>
          <p:nvPr/>
        </p:nvSpPr>
        <p:spPr>
          <a:xfrm>
            <a:off x="307800" y="792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66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8960" cy="74268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6263280" y="1744200"/>
            <a:ext cx="4847400" cy="11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>
            <a:off x="8323200" y="2126520"/>
            <a:ext cx="3466080" cy="40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  <a:ea typeface="Source Han Sans CN"/>
              </a:rPr>
              <a:t>Почему?</a:t>
            </a:r>
            <a:br>
              <a:rPr sz="1400"/>
            </a:br>
            <a:br>
              <a:rPr sz="1400"/>
            </a:b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Сегментация облегчает перераспределение генетического материала через реассортацию. Это увеличивает генетическое разнообразие, позволяя быстрее адаптироваться к изменениям среды или новым хозяевам.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  <a:ea typeface="Source Han Sans CN"/>
              </a:rPr>
              <a:t>Экология:</a:t>
            </a:r>
            <a:br>
              <a:rPr sz="1400"/>
            </a:br>
            <a:br>
              <a:rPr sz="1400"/>
            </a:b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Характерно для вирусов, которым важно быстро эволюционировать, например, гриппа (Orthomyxoviridae), чтобы обходить иммунную защиту хозяина или становиться устойчивыми к вакцинам.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81320" y="5814720"/>
            <a:ext cx="408636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alibri"/>
                <a:ea typeface="DejaVu Sans"/>
              </a:rPr>
              <a:t>Рис. 3.  Партитный геном нановирусов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404640" y="1307880"/>
            <a:ext cx="3598200" cy="18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Геномы некоторых вирусов, как мозаика, распределены между несколькими молекулами. Если эти молекулы находятся в одном капсиде, геном называют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сегментированным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 Если же они распределены по разным вирионам, это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партитный геном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 Здесь важен полный набор: без всех сегментов инфекция невозможна.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4800600" y="2062800"/>
            <a:ext cx="3393000" cy="42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  <a:ea typeface="DejaVu Sans"/>
              </a:rPr>
              <a:t>Почему?</a:t>
            </a:r>
            <a:br>
              <a:rPr sz="1400"/>
            </a:b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Разделение генома между разными вирионами снижает вероятность полной потери вируса в неблагоприятных условиях. Инфекция становится возможной только при совместном действии всех вирионов.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br>
              <a:rPr sz="1400"/>
            </a:br>
            <a:r>
              <a:rPr b="1" lang="ru-RU" sz="1400" strike="noStrike" u="none">
                <a:solidFill>
                  <a:srgbClr val="ff4000"/>
                </a:solidFill>
                <a:uFillTx/>
                <a:latin typeface="Arial"/>
                <a:ea typeface="DejaVu Sans"/>
              </a:rPr>
              <a:t>Экология:</a:t>
            </a:r>
            <a:br>
              <a:rPr sz="1400"/>
            </a:b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Вирусы грибов или растений используют партитность для передачи генов через специфические механизмы, такие как плазмогамия или насекомые-векторы. Это снижает конкуренцию между вирусами и гарантирует передачу полного генома.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495360" y="3433680"/>
            <a:ext cx="3585240" cy="21139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3"/>
          <p:cNvSpPr/>
          <p:nvPr/>
        </p:nvSpPr>
        <p:spPr>
          <a:xfrm>
            <a:off x="375480" y="37692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Вирусный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геном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0880" cy="826200"/>
          </a:xfrm>
          <a:prstGeom prst="rect">
            <a:avLst/>
          </a:prstGeom>
          <a:ln w="0">
            <a:noFill/>
          </a:ln>
        </p:spPr>
      </p:pic>
      <p:sp>
        <p:nvSpPr>
          <p:cNvPr id="275" name="Скругленный прямоугольник 24"/>
          <p:cNvSpPr/>
          <p:nvPr/>
        </p:nvSpPr>
        <p:spPr>
          <a:xfrm>
            <a:off x="295560" y="225360"/>
            <a:ext cx="11597760" cy="7642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76" name="TextBox 26"/>
          <p:cNvSpPr/>
          <p:nvPr/>
        </p:nvSpPr>
        <p:spPr>
          <a:xfrm>
            <a:off x="1724400" y="360000"/>
            <a:ext cx="2414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  <a:ea typeface="DejaVu Sans"/>
              </a:rPr>
              <a:t>Белки вируса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TextBox 27"/>
          <p:cNvSpPr/>
          <p:nvPr/>
        </p:nvSpPr>
        <p:spPr>
          <a:xfrm rot="16200000">
            <a:off x="11179440" y="5516640"/>
            <a:ext cx="1102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TextBox 28"/>
          <p:cNvSpPr/>
          <p:nvPr/>
        </p:nvSpPr>
        <p:spPr>
          <a:xfrm>
            <a:off x="11512080" y="6314400"/>
            <a:ext cx="41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79" name="Прямая соединительная линия 29"/>
          <p:cNvCxnSpPr/>
          <p:nvPr/>
        </p:nvCxnSpPr>
        <p:spPr>
          <a:xfrm>
            <a:off x="11579040" y="6240600"/>
            <a:ext cx="290880" cy="2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80" name="TextBox 31"/>
          <p:cNvSpPr/>
          <p:nvPr/>
        </p:nvSpPr>
        <p:spPr>
          <a:xfrm>
            <a:off x="6480000" y="1227600"/>
            <a:ext cx="4366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Белковый состав вируса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81" name="Прямая соединительная линия 32"/>
          <p:cNvCxnSpPr/>
          <p:nvPr/>
        </p:nvCxnSpPr>
        <p:spPr>
          <a:xfrm>
            <a:off x="4190760" y="607680"/>
            <a:ext cx="2187000" cy="2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82" name="Прямая соединительная линия 33"/>
          <p:cNvCxnSpPr/>
          <p:nvPr/>
        </p:nvCxnSpPr>
        <p:spPr>
          <a:xfrm>
            <a:off x="6374880" y="466200"/>
            <a:ext cx="2880" cy="290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83" name="Прямая соединительная линия 34"/>
          <p:cNvCxnSpPr/>
          <p:nvPr/>
        </p:nvCxnSpPr>
        <p:spPr>
          <a:xfrm>
            <a:off x="9295560" y="466200"/>
            <a:ext cx="2880" cy="29088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84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4880" cy="450000"/>
          </a:xfrm>
          <a:prstGeom prst="rect">
            <a:avLst/>
          </a:prstGeom>
          <a:ln w="0">
            <a:noFill/>
          </a:ln>
        </p:spPr>
      </p:pic>
      <p:cxnSp>
        <p:nvCxnSpPr>
          <p:cNvPr id="285" name="Прямая соединительная линия 36"/>
          <p:cNvCxnSpPr/>
          <p:nvPr/>
        </p:nvCxnSpPr>
        <p:spPr>
          <a:xfrm>
            <a:off x="6053400" y="991800"/>
            <a:ext cx="2880" cy="524772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86" name="Auto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87" name="AutoShape 4"/>
          <p:cNvSpPr/>
          <p:nvPr/>
        </p:nvSpPr>
        <p:spPr>
          <a:xfrm>
            <a:off x="307800" y="792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88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8960" cy="742680"/>
          </a:xfrm>
          <a:prstGeom prst="rect">
            <a:avLst/>
          </a:prstGeom>
          <a:ln w="0">
            <a:noFill/>
          </a:ln>
        </p:spPr>
      </p:pic>
      <p:sp>
        <p:nvSpPr>
          <p:cNvPr id="289" name=""/>
          <p:cNvSpPr/>
          <p:nvPr/>
        </p:nvSpPr>
        <p:spPr>
          <a:xfrm>
            <a:off x="6224760" y="1767600"/>
            <a:ext cx="5367600" cy="82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0" name="Прямоугольник 4"/>
          <p:cNvSpPr/>
          <p:nvPr/>
        </p:nvSpPr>
        <p:spPr>
          <a:xfrm>
            <a:off x="6119280" y="1733400"/>
            <a:ext cx="5037120" cy="42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600" strike="noStrike" u="none">
                <a:solidFill>
                  <a:srgbClr val="ff4000"/>
                </a:solidFill>
                <a:uFillTx/>
                <a:latin typeface="Arial"/>
                <a:ea typeface="Source Han Sans CN"/>
              </a:rPr>
              <a:t>Почему?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Мутации и реассортация обеспечивают быструю адаптацию к изменениям в популяции хозяев, лекарственным средствам или экологическим условиям.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600" strike="noStrike" u="none">
                <a:solidFill>
                  <a:srgbClr val="ff4000"/>
                </a:solidFill>
                <a:uFillTx/>
                <a:latin typeface="Arial"/>
                <a:ea typeface="Source Han Sans CN"/>
              </a:rPr>
              <a:t>Экология: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Вирусы с нестабильной РНК, такие как вирусы растений или животных, часто встречаются в средах с изменчивыми условиями (например, сезонные вспышки гриппа). Их стратегия — адаптироваться быстрее, чем иммунная система хозяина.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459360" y="5018400"/>
            <a:ext cx="477504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РНК-вирусы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такие как вирус гриппа, </a:t>
            </a: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эволюционируют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быстрее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своих ДНК-собратьев. Почему? Во-первых, они используют механизм </a:t>
            </a: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реассортации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— обмен сегментами между вирусами. Во-вторых, </a:t>
            </a: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 РНК-вирусов нет систем репарации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и мутации остаются в геноме, создавая больше вариаций для эволюции.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4"/>
          <a:stretch/>
        </p:blipFill>
        <p:spPr>
          <a:xfrm>
            <a:off x="491040" y="1325880"/>
            <a:ext cx="4663440" cy="3635640"/>
          </a:xfrm>
          <a:prstGeom prst="rect">
            <a:avLst/>
          </a:prstGeom>
          <a:ln w="0">
            <a:noFill/>
          </a:ln>
        </p:spPr>
      </p:pic>
      <p:sp>
        <p:nvSpPr>
          <p:cNvPr id="293" name="TextBox 4"/>
          <p:cNvSpPr/>
          <p:nvPr/>
        </p:nvSpPr>
        <p:spPr>
          <a:xfrm>
            <a:off x="375480" y="376920"/>
            <a:ext cx="15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Вирусный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геном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Скругленный прямоугольник 2"/>
          <p:cNvSpPr/>
          <p:nvPr/>
        </p:nvSpPr>
        <p:spPr>
          <a:xfrm>
            <a:off x="663120" y="1015920"/>
            <a:ext cx="10863000" cy="49881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95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5292360" y="1396800"/>
            <a:ext cx="1604880" cy="450000"/>
          </a:xfrm>
          <a:prstGeom prst="rect">
            <a:avLst/>
          </a:prstGeom>
          <a:ln w="0">
            <a:noFill/>
          </a:ln>
        </p:spPr>
      </p:pic>
      <p:sp>
        <p:nvSpPr>
          <p:cNvPr id="296" name="TextBox 9"/>
          <p:cNvSpPr/>
          <p:nvPr/>
        </p:nvSpPr>
        <p:spPr>
          <a:xfrm>
            <a:off x="2054880" y="5426640"/>
            <a:ext cx="80791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s21370158@ibbm.unn.ru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Auto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970200" y="1517400"/>
            <a:ext cx="4040280" cy="4105080"/>
          </a:xfrm>
          <a:prstGeom prst="rect">
            <a:avLst/>
          </a:prstGeom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6927480" y="1175040"/>
            <a:ext cx="4331880" cy="41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4064</TotalTime>
  <Application>LibreOffice/24.8.2.1$Linux_X86_64 LibreOffice_project/d2333ca8202241beded14b8ee9021e67de4c50ce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2022-11-09T08:47:19Z</dcterms:created>
  <dc:creator>Алина Лелюк</dc:creator>
  <dc:description/>
  <dc:language>ru-RU</dc:language>
  <cp:lastModifiedBy/>
  <dcterms:modified xsi:type="dcterms:W3CDTF">2025-01-16T08:05:19Z</dcterms:modified>
  <cp:revision>74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10</vt:r8>
  </property>
</Properties>
</file>