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0" r:id="rId5"/>
    <p:sldId id="257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513883-F213-463A-AC97-722CE5FDB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5A13DB8-BFF6-4824-AD79-A2A7E218C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AAE25-E3B6-4D3E-A91E-A02D48125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30D7B2-611D-4C43-A5C3-EE72B83C6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4D2631-050B-46C3-A6E4-A0CC11A82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13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782CA-A09F-4098-8673-11A2CF43B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14A8787-DBC1-43E2-8B33-2B540E08A5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E63736-6B13-4B1C-A5C7-CFA5ADBB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0327D92-BCD1-493C-8AE5-8892B4DA1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C7E7F71-BC3E-40CB-A7A3-495A120A4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67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6BFF5A-3B57-42C8-AC09-56B631247C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A970D2A-2B0B-47D5-ADD9-7BCAAC0B0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259AF-732B-44D9-ACF3-6B15A8A60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AE16A5-461A-4519-8867-7A5177B4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331298-042A-489D-8254-C30B5518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37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A075-839C-4BBC-AEEF-DA7F5F6F9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D0CD2A-E8C0-4291-99C5-2F61647F7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E1D76F-5DBD-4743-ACD5-682F6E41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E12089-B625-404C-B4F9-086882487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EE1023-6C11-4D57-A53F-79911AA2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95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1F0A9A-6B08-4F5A-9F8F-6FCA89970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449AF9-5254-4CEB-BF00-E9DBA8D16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7FE1F1-9B49-4882-91F6-656AF049E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1C754-8708-4113-8BD0-882A45655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4FA1A4-C5BD-40B7-AA3C-593E296D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17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A42669-2920-486B-8526-FEBA47A40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61F490-3FBF-433C-9E01-884811A2A6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A4F78E-453E-4250-B1E9-82DC220917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5EF52F-368F-4AFD-B947-309BCF061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E21851-237C-4319-BBFD-21D28C073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228DEB-C251-41DB-8DB1-AFD7E542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545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5AF6E8-7D6A-490E-B52B-F4F7ED16E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1C2CD5-8C04-40FE-96DB-D5FF705963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A57E11-9BEA-465D-9AA2-3E9B698A2E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0AFD465-8A2C-4607-9D91-8335D4F41E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BCA1E5C-3FD4-4CAB-AE09-16E946E5E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976943F-2E36-4D5F-AADD-995BFB341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E7B6675-5441-4C69-ABEA-28C45D4A9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5C3942A-B351-44CE-BBA6-3824924DC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44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BB5CC-8618-46E2-8307-FE564034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C38632A-F0AB-486B-8E94-6F330B1A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154175-07F5-4D6E-B2E7-D0E19A1E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0D06EA-F037-412C-9B70-83C93AC4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DC65221-898E-42E2-B421-55EAE59F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0E1353B-95CB-4E62-B564-D3087D61E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F3AFBE9-8941-47C4-9F0A-D880DBD4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23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AA38CE-8A30-4974-8758-D489DBEE8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9DD9FD-B51C-4E69-BB21-EA435BC7FD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3EF1F9-B83C-444C-A835-B8738FD58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79E7906-500F-445D-BCFD-16DA6E098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BEBC08-35FB-4171-AE2E-1FCC79D9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82DDDCB-B3CC-485F-94AE-BEE27C60A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13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AEB1C4-3676-4DBE-87AA-15C84DD79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26A1E24-7F02-4496-ACA2-057DB47026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3D4330-E639-46C4-AB5E-360FAFFDC4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0374EB-8116-4C38-A427-E650C5D2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8487B5-CED9-4DF3-BBB3-B9331231E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5B81800-01CA-42D8-8BC1-3C8ABBA5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514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74A04B-D8E8-426F-99FE-1B0697A6F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6184BB6-A9DD-48BD-A01D-23C2F0F8E8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68E672-DF79-4AAB-8DCA-05A212393E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5EFC-F28E-4744-B1F8-C73968BFAD82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EF6853-2ECF-42B3-87C8-DF7DD69FF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FC9976-05C3-403F-8DE1-1C8AC0A2B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311E8-3DFF-41C0-ABF0-361693FFA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25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552B5-524F-47D3-A2EA-FC9DCD42F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326" y="270589"/>
            <a:ext cx="1916931" cy="178849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3C41B-5FE1-4C20-A746-1F52DA6B2D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Comic Sans MS" panose="030F0702030302020204" pitchFamily="66" charset="0"/>
              </a:rPr>
              <a:t>17. Кальций в нервных клетках. Кальциевые каналы. </a:t>
            </a:r>
            <a:endParaRPr lang="en-US" sz="3200" dirty="0">
              <a:latin typeface="Comic Sans MS" panose="030F0702030302020204" pitchFamily="66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3F82B1-3BD5-4A9B-8C5E-3139CFEE39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Comic Sans MS" panose="030F0702030302020204" pitchFamily="66" charset="0"/>
              </a:rPr>
              <a:t>Нгуен Т.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1359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59AC-3740-47A2-8704-64EAF075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Што</a:t>
            </a:r>
            <a:r>
              <a:rPr lang="ru-RU" dirty="0">
                <a:latin typeface="Comic Sans MS" panose="030F0702030302020204" pitchFamily="66" charset="0"/>
              </a:rPr>
              <a:t>?</a:t>
            </a:r>
            <a:endParaRPr lang="en-US" dirty="0">
              <a:latin typeface="Comic Sans MS" panose="030F0702030302020204" pitchFamily="66" charset="0"/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3A5B5930-4AD6-4225-90DE-DE782132B69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603" y="537501"/>
            <a:ext cx="6937377" cy="5639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35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59AC-3740-47A2-8704-64EAF075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Што</a:t>
            </a:r>
            <a:r>
              <a:rPr lang="ru-RU" dirty="0">
                <a:latin typeface="Comic Sans MS" panose="030F0702030302020204" pitchFamily="66" charset="0"/>
              </a:rPr>
              <a:t>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68E01-32C6-484E-895E-13D77335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Co-expression of the α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2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δ enhances the level of expression of the α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subunit and causes an increase in current amplitude, faster activation and inactivation kinetics and a hyperpolarizing shift in the voltage dependence of inactivation</a:t>
            </a:r>
            <a:endParaRPr lang="ru-RU" b="0" i="0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The α</a:t>
            </a:r>
            <a:r>
              <a:rPr lang="en-US" b="0" i="0" baseline="-2500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1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 subunit pore (~190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kDa</a:t>
            </a:r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 in molecular mass) is the primary subunit necessary for channel functioning in the HVGCC, and consists of the characteristic four homologous I–IV domains containing six transmembrane α-helices each.</a:t>
            </a:r>
            <a:endParaRPr lang="ru-RU" b="0" i="0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It is hypothesized that the cytosolic β subunit has a major role in stabilizing the final α1 subunit conformation and delivering it to the cell membrane by its ability to mask an endoplasmic reticulum retention signal in the α1 subunit. </a:t>
            </a:r>
            <a:endParaRPr lang="ru-RU" b="0" i="0" dirty="0">
              <a:solidFill>
                <a:srgbClr val="202122"/>
              </a:solidFill>
              <a:effectLst/>
              <a:latin typeface="Comic Sans MS" panose="030F0702030302020204" pitchFamily="66" charset="0"/>
            </a:endParaRPr>
          </a:p>
          <a:p>
            <a:r>
              <a:rPr lang="en-US" b="0" i="0" dirty="0">
                <a:solidFill>
                  <a:srgbClr val="202122"/>
                </a:solidFill>
                <a:effectLst/>
                <a:latin typeface="Comic Sans MS" panose="030F0702030302020204" pitchFamily="66" charset="0"/>
              </a:rPr>
              <a:t>The γ1 subunit is known to be associated with skeletal muscle VGCC complexes, but the evidence is inconclusive regarding other subtypes of calcium channel 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016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59AC-3740-47A2-8704-64EAF075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err="1">
                <a:latin typeface="Comic Sans MS" panose="030F0702030302020204" pitchFamily="66" charset="0"/>
              </a:rPr>
              <a:t>Што</a:t>
            </a:r>
            <a:r>
              <a:rPr lang="ru-RU" dirty="0">
                <a:latin typeface="Comic Sans MS" panose="030F0702030302020204" pitchFamily="66" charset="0"/>
              </a:rPr>
              <a:t>?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68E01-32C6-484E-895E-13D773359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latin typeface="Comic Sans MS" panose="030F0702030302020204" pitchFamily="66" charset="0"/>
              </a:rPr>
              <a:t>Кальциевые каналы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ru-RU" dirty="0">
                <a:latin typeface="Comic Sans MS" panose="030F0702030302020204" pitchFamily="66" charset="0"/>
              </a:rPr>
              <a:t>очень похожи на натриевые каналы по структуре и функциям. Тем не менее,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ru-RU" dirty="0">
                <a:latin typeface="Comic Sans MS" panose="030F0702030302020204" pitchFamily="66" charset="0"/>
              </a:rPr>
              <a:t>незначительные различия в аминокислотной последовательности позволяют кальциевым каналам быть избирательно проницаемыми для кальция, даже несмотря на то, что концентрация внеклеточного натрия</a:t>
            </a:r>
            <a:r>
              <a:rPr lang="en-US" dirty="0">
                <a:latin typeface="Comic Sans MS" panose="030F0702030302020204" pitchFamily="66" charset="0"/>
              </a:rPr>
              <a:t> </a:t>
            </a:r>
            <a:r>
              <a:rPr lang="ru-RU" dirty="0">
                <a:latin typeface="Comic Sans MS" panose="030F0702030302020204" pitchFamily="66" charset="0"/>
              </a:rPr>
              <a:t>намного выше.</a:t>
            </a: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При физиологическом мембранном потенциале или потенциале покоя VGCC обычно закрыты. Они активируются (т.е. открываются) при деполяризованных мембранных потенциалах. Концентрация кальция (ионов Ca</a:t>
            </a:r>
            <a:r>
              <a:rPr lang="ru-RU" b="0" i="0" baseline="3000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2+</a:t>
            </a:r>
            <a:r>
              <a:rPr lang="ru-RU" b="0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) обычно в несколько тысяч раз выше вне клетки, чем внутри. 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053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59AC-3740-47A2-8704-64EAF075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Comic Sans MS" panose="030F0702030302020204" pitchFamily="66" charset="0"/>
              </a:rPr>
              <a:t>Типы, подтипы.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68E01-32C6-484E-895E-13D77335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Кальциевые каналы бывают </a:t>
            </a:r>
            <a:r>
              <a:rPr lang="ru-RU" dirty="0" err="1">
                <a:latin typeface="Comic Sans MS" panose="030F0702030302020204" pitchFamily="66" charset="0"/>
              </a:rPr>
              <a:t>потенциалзависимые</a:t>
            </a:r>
            <a:endParaRPr lang="ru-RU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В таком случае, они бывают: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L-</a:t>
            </a:r>
            <a:r>
              <a:rPr lang="ru-RU" dirty="0">
                <a:latin typeface="Comic Sans MS" panose="030F0702030302020204" pitchFamily="66" charset="0"/>
              </a:rPr>
              <a:t>типа (Высоковольтные) (ОД Аппарат, дендриты коры)</a:t>
            </a:r>
            <a:endParaRPr lang="en-US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P/Q</a:t>
            </a:r>
            <a:r>
              <a:rPr lang="ru-RU" dirty="0">
                <a:latin typeface="Comic Sans MS" panose="030F0702030302020204" pitchFamily="66" charset="0"/>
              </a:rPr>
              <a:t>-типа (Высоковольтные)  (Кл. </a:t>
            </a:r>
            <a:r>
              <a:rPr lang="ru-RU" dirty="0" err="1">
                <a:latin typeface="Comic Sans MS" panose="030F0702030302020204" pitchFamily="66" charset="0"/>
              </a:rPr>
              <a:t>Пуркинье</a:t>
            </a:r>
            <a:r>
              <a:rPr lang="ru-RU" dirty="0">
                <a:latin typeface="Comic Sans MS" panose="030F0702030302020204" pitchFamily="66" charset="0"/>
              </a:rPr>
              <a:t>)</a:t>
            </a:r>
            <a:endParaRPr lang="en-US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N-</a:t>
            </a:r>
            <a:r>
              <a:rPr lang="ru-RU" dirty="0">
                <a:latin typeface="Comic Sans MS" panose="030F0702030302020204" pitchFamily="66" charset="0"/>
              </a:rPr>
              <a:t>типа (Высоковольтные) (ЦНС и ПНС)</a:t>
            </a:r>
            <a:endParaRPr lang="en-US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R-</a:t>
            </a:r>
            <a:r>
              <a:rPr lang="ru-RU" dirty="0">
                <a:latin typeface="Comic Sans MS" panose="030F0702030302020204" pitchFamily="66" charset="0"/>
              </a:rPr>
              <a:t>типа (</a:t>
            </a:r>
            <a:r>
              <a:rPr lang="ru-RU" dirty="0" err="1">
                <a:latin typeface="Comic Sans MS" panose="030F0702030302020204" pitchFamily="66" charset="0"/>
              </a:rPr>
              <a:t>средневольтовые</a:t>
            </a:r>
            <a:r>
              <a:rPr lang="ru-RU" dirty="0">
                <a:latin typeface="Comic Sans MS" panose="030F0702030302020204" pitchFamily="66" charset="0"/>
              </a:rPr>
              <a:t>) (Другие нейроны, особенно, Гранулярные клетки мозжечка)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mic Sans MS" panose="030F0702030302020204" pitchFamily="66" charset="0"/>
              </a:rPr>
              <a:t>Т-типа (</a:t>
            </a:r>
            <a:r>
              <a:rPr lang="ru-RU" dirty="0" err="1">
                <a:latin typeface="Comic Sans MS" panose="030F0702030302020204" pitchFamily="66" charset="0"/>
              </a:rPr>
              <a:t>низковольтовые</a:t>
            </a:r>
            <a:r>
              <a:rPr lang="ru-RU" dirty="0">
                <a:latin typeface="Comic Sans MS" panose="030F0702030302020204" pitchFamily="66" charset="0"/>
              </a:rPr>
              <a:t>) (Остеоциты, пейсмейкеры, нейроны)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246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059AC-3740-47A2-8704-64EAF075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dirty="0">
                <a:latin typeface="Comic Sans MS" panose="030F0702030302020204" pitchFamily="66" charset="0"/>
              </a:rPr>
              <a:t>Типы, подтипы. 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068E01-32C6-484E-895E-13D773359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869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omic Sans MS" panose="030F0702030302020204" pitchFamily="66" charset="0"/>
              </a:rPr>
              <a:t>Ещё бывают </a:t>
            </a:r>
            <a:r>
              <a:rPr lang="ru-RU" dirty="0" err="1">
                <a:latin typeface="Comic Sans MS" panose="030F0702030302020204" pitchFamily="66" charset="0"/>
              </a:rPr>
              <a:t>лигандзависимые</a:t>
            </a:r>
            <a:r>
              <a:rPr lang="ru-RU" dirty="0">
                <a:latin typeface="Comic Sans MS" panose="030F0702030302020204" pitchFamily="66" charset="0"/>
              </a:rPr>
              <a:t>, в таком случае они делятся по типу рецепторов: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IP3</a:t>
            </a:r>
            <a:r>
              <a:rPr lang="ru-RU" dirty="0">
                <a:latin typeface="Comic Sans MS" panose="030F0702030302020204" pitchFamily="66" charset="0"/>
              </a:rPr>
              <a:t>-активируемые (ЭПР и СПР)</a:t>
            </a:r>
            <a:endParaRPr lang="en-US" dirty="0">
              <a:latin typeface="Comic Sans MS" panose="030F0702030302020204" pitchFamily="66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dirty="0" err="1">
                <a:latin typeface="Comic Sans MS" panose="030F0702030302020204" pitchFamily="66" charset="0"/>
              </a:rPr>
              <a:t>Дигидропиримидиновые</a:t>
            </a:r>
            <a:r>
              <a:rPr lang="ru-RU" dirty="0">
                <a:latin typeface="Comic Sans MS" panose="030F0702030302020204" pitchFamily="66" charset="0"/>
              </a:rPr>
              <a:t> (=</a:t>
            </a:r>
            <a:r>
              <a:rPr lang="ru-RU" dirty="0" err="1">
                <a:latin typeface="Comic Sans MS" panose="030F0702030302020204" pitchFamily="66" charset="0"/>
              </a:rPr>
              <a:t>рианодиновые</a:t>
            </a:r>
            <a:r>
              <a:rPr lang="ru-RU" dirty="0">
                <a:latin typeface="Comic Sans MS" panose="030F0702030302020204" pitchFamily="66" charset="0"/>
              </a:rPr>
              <a:t>) (ЭПР и СПР)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mic Sans MS" panose="030F0702030302020204" pitchFamily="66" charset="0"/>
              </a:rPr>
              <a:t>NAADP</a:t>
            </a:r>
            <a:r>
              <a:rPr lang="ru-RU" dirty="0">
                <a:latin typeface="Comic Sans MS" panose="030F0702030302020204" pitchFamily="66" charset="0"/>
              </a:rPr>
              <a:t>-активируемые (</a:t>
            </a:r>
            <a:r>
              <a:rPr lang="ru-RU" dirty="0" err="1">
                <a:latin typeface="Comic Sans MS" panose="030F0702030302020204" pitchFamily="66" charset="0"/>
              </a:rPr>
              <a:t>Эндосомы</a:t>
            </a:r>
            <a:r>
              <a:rPr lang="ru-RU" dirty="0">
                <a:latin typeface="Comic Sans MS" panose="030F0702030302020204" pitchFamily="66" charset="0"/>
              </a:rPr>
              <a:t> и Лизосомы)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Comic Sans MS" panose="030F0702030302020204" pitchFamily="66" charset="0"/>
              </a:rPr>
              <a:t>Кальций-активируемые кальциевые каналы (ЦПМ)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02349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367</Words>
  <Application>Microsoft Office PowerPoint</Application>
  <PresentationFormat>Широкоэкранный</PresentationFormat>
  <Paragraphs>25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Comic Sans MS</vt:lpstr>
      <vt:lpstr>Тема Office</vt:lpstr>
      <vt:lpstr>17. Кальций в нервных клетках. Кальциевые каналы. </vt:lpstr>
      <vt:lpstr>Што?</vt:lpstr>
      <vt:lpstr>Што?</vt:lpstr>
      <vt:lpstr>Што?</vt:lpstr>
      <vt:lpstr>Типы, подтипы. </vt:lpstr>
      <vt:lpstr>Типы, подтипы.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17. Кальций в нервных клетках. Кальциевые каналы. </dc:title>
  <dc:creator>Thu Nguen</dc:creator>
  <cp:lastModifiedBy>Thu Nguen</cp:lastModifiedBy>
  <cp:revision>4</cp:revision>
  <dcterms:created xsi:type="dcterms:W3CDTF">2023-12-19T08:58:22Z</dcterms:created>
  <dcterms:modified xsi:type="dcterms:W3CDTF">2023-12-19T09:32:43Z</dcterms:modified>
</cp:coreProperties>
</file>