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0A4EC-EC6A-4FB4-9B32-37D979CD2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477547-5157-4A4F-80DB-2C0AE3DE5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A9A11-7A0A-4AC2-8BCC-183AF352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15E06-DE09-416E-B06E-B3BDE713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33D59-AC9F-45DE-914D-33608E2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105DE-3C9D-4928-8A5D-E0ED5C74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32BD68-D031-436B-BCE7-2B7057CF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3C6A8-329D-442B-987D-F564BF57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7699F-ED21-4BC3-B7D1-E2935C3D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3E9F79-E661-44F1-804F-A5572CCD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0D2C9B-9822-4CA8-AC68-93B36B84A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B8023F-522C-4DEC-8139-7E3796AD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EC29B-836F-4B8A-9505-9437D7A7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4B9AC9-8C1D-4E4D-8E3B-71636A24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C0781-567E-4235-A986-FB60A73C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46A8E-D79D-416E-991E-41142C7C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4C878-0034-4D8F-AC64-EB179CC6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51DFE-3CCC-45C2-9C87-40D3B554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C2C0A-51C4-4C34-AFB2-AA49865F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2B105B-6A45-48DF-93DC-AFF49A4A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FD5B3-0B07-4A6F-9F06-8E35AF3B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29E456-9548-450D-AEDB-29691A81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41DE5-38B3-44ED-9182-D074EB94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C5FEF-903B-425F-9D2F-1133478F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65E2D-C262-4210-B3F9-1D295979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F4BB2-5DA9-4E14-AB2F-2F41400D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FE188-AC89-4ED2-988F-90170BFC5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6A74BE-DACE-4479-A08D-889C3D3B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8AE0E9-82CE-4141-8B82-9516CF59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578CF-5AC0-4C71-9D51-010546A7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FB6DA-21F9-494E-B710-61806ECB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61CDB-FEB8-49C6-8BA6-AC3BD314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4451E6-7739-4009-8281-0FAA53FE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2717F2-C341-4C9D-9C2F-64BC0694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97454B-EFF2-4275-83CD-FD9527840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33586E-B54A-47A1-8EF8-E300FAF1C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A689D6-B38B-4F2F-8C3D-FFC3ACBF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B0299B-99CE-469F-8CBE-5EF9C7D3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7829CC-CC75-45AB-B9FD-29C1215D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2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29561-1528-4D36-882A-4ED59D5C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3D8266-C439-409E-BB16-9504DDAD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07772C-5913-4038-98AF-8E21B89A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B5569A-14C3-45CF-A199-C2BA53B7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6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85979C-DD92-4D51-9BB6-0FE7D7E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76CE52-CAB2-46A1-A403-BE4E44C6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A2A6C-CD4B-456E-8E3E-C20B9AD5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2043B-3B0F-4F1B-88A3-2D7B3F34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913CE-8F01-4485-9E6A-E8CCF58B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3F133A-9C18-4A2D-8F59-6C9A00F3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8263B7-0720-4F6E-9B90-DD76714E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C7C028-2769-4946-86EF-8094FD5D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25AA02-431A-4BD1-B188-E3A0703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0B87B-9C50-4C32-837C-E56A067C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E5B7CD-F4BF-4B87-BDBB-C801BA576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A513D4-D630-4866-9545-BBD8A54A5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297A65-6D42-4F1F-B313-1FD89F49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A1282A-BF15-44E3-A72D-C01190E2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5BA5C7-E80D-4FA3-A051-68DEFBBB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7CD4C-3527-4A30-B064-244403C2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90909B-0B05-494E-B9E5-D925EB2E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761E2-0CAD-43AC-B61D-89F2675D1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B276-C1A8-4612-9C1B-8F0D75ED81D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20273-8AE7-4EF9-ADDC-4F0F2D324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A7DFD-99E1-4216-91C1-3860BF41A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8CC1-C87A-4362-8CA5-A4CAD26E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50BBA-0EF4-4BE8-A3A1-00381B49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Рецепторы глутамата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9702E5-BC58-405F-82E9-AAA46D27A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52B070-ED8C-400A-B449-A340DDE4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0589"/>
            <a:ext cx="1916931" cy="17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5CFD7-C13D-442C-AA55-8AA08DBE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Где я?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8C34A-A9E0-42C3-A25E-217A3372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Общая модель </a:t>
            </a:r>
            <a:r>
              <a:rPr lang="ru-RU" dirty="0" err="1">
                <a:latin typeface="Comic Sans MS" panose="030F0702030302020204" pitchFamily="66" charset="0"/>
              </a:rPr>
              <a:t>ионотропных</a:t>
            </a:r>
            <a:r>
              <a:rPr lang="ru-RU" dirty="0">
                <a:latin typeface="Comic Sans MS" panose="030F0702030302020204" pitchFamily="66" charset="0"/>
              </a:rPr>
              <a:t> рецепторов </a:t>
            </a:r>
            <a:r>
              <a:rPr lang="ru-RU" dirty="0" err="1">
                <a:latin typeface="Comic Sans MS" panose="030F0702030302020204" pitchFamily="66" charset="0"/>
              </a:rPr>
              <a:t>быларазработана</a:t>
            </a:r>
            <a:r>
              <a:rPr lang="ru-RU" dirty="0">
                <a:latin typeface="Comic Sans MS" panose="030F0702030302020204" pitchFamily="66" charset="0"/>
              </a:rPr>
              <a:t> главным образом на основе анализа </a:t>
            </a:r>
            <a:r>
              <a:rPr lang="ru-RU" dirty="0" err="1">
                <a:latin typeface="Comic Sans MS" panose="030F0702030302020204" pitchFamily="66" charset="0"/>
              </a:rPr>
              <a:t>nAChR</a:t>
            </a:r>
            <a:r>
              <a:rPr lang="ru-RU" dirty="0">
                <a:latin typeface="Comic Sans MS" panose="030F0702030302020204" pitchFamily="66" charset="0"/>
              </a:rPr>
              <a:t>.  Однако уже ясно, что </a:t>
            </a:r>
            <a:r>
              <a:rPr lang="ru-RU" dirty="0" err="1">
                <a:latin typeface="Comic Sans MS" panose="030F0702030302020204" pitchFamily="66" charset="0"/>
              </a:rPr>
              <a:t>глутаматные</a:t>
            </a:r>
            <a:r>
              <a:rPr lang="ru-RU" dirty="0">
                <a:latin typeface="Comic Sans MS" panose="030F0702030302020204" pitchFamily="66" charset="0"/>
              </a:rPr>
              <a:t> рецепторы структурно отличаются от </a:t>
            </a:r>
            <a:r>
              <a:rPr lang="ru-RU" dirty="0" err="1">
                <a:latin typeface="Comic Sans MS" panose="030F0702030302020204" pitchFamily="66" charset="0"/>
              </a:rPr>
              <a:t>семействарецепторов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nAChR</a:t>
            </a:r>
            <a:r>
              <a:rPr lang="ru-RU" dirty="0">
                <a:latin typeface="Comic Sans MS" panose="030F0702030302020204" pitchFamily="66" charset="0"/>
              </a:rPr>
              <a:t>, и значительный прогресс в определении </a:t>
            </a:r>
            <a:r>
              <a:rPr lang="ru-RU" dirty="0" err="1">
                <a:latin typeface="Comic Sans MS" panose="030F0702030302020204" pitchFamily="66" charset="0"/>
              </a:rPr>
              <a:t>этихразличий</a:t>
            </a:r>
            <a:r>
              <a:rPr lang="ru-RU" dirty="0">
                <a:latin typeface="Comic Sans MS" panose="030F0702030302020204" pitchFamily="66" charset="0"/>
              </a:rPr>
              <a:t> был достигнут благодаря успешной кристаллизации рецептора GluR</a:t>
            </a:r>
            <a:r>
              <a:rPr lang="ru-RU" sz="1800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7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5CFD7-C13D-442C-AA55-8AA08DBE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Представители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EF181A36-3769-4509-8B82-B1742B822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05374" cy="448627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7BE958-C2C3-46B8-BA5F-C76647DB5F77}"/>
              </a:ext>
            </a:extLst>
          </p:cNvPr>
          <p:cNvSpPr txBox="1"/>
          <p:nvPr/>
        </p:nvSpPr>
        <p:spPr>
          <a:xfrm>
            <a:off x="5651290" y="1524625"/>
            <a:ext cx="58384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.Семейство </a:t>
            </a:r>
            <a:r>
              <a:rPr lang="ru-RU" dirty="0" err="1">
                <a:latin typeface="Comic Sans MS" panose="030F0702030302020204" pitchFamily="66" charset="0"/>
              </a:rPr>
              <a:t>глутаматных</a:t>
            </a:r>
            <a:r>
              <a:rPr lang="ru-RU" dirty="0">
                <a:latin typeface="Comic Sans MS" panose="030F0702030302020204" pitchFamily="66" charset="0"/>
              </a:rPr>
              <a:t> рецепторов включает подтипы NMDA и не-NMDA, с различными агонистами, такими как NMDA, AMPA, </a:t>
            </a:r>
            <a:r>
              <a:rPr lang="ru-RU" dirty="0" err="1">
                <a:latin typeface="Comic Sans MS" panose="030F0702030302020204" pitchFamily="66" charset="0"/>
              </a:rPr>
              <a:t>каинат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r>
              <a:rPr lang="ru-RU" dirty="0" err="1">
                <a:latin typeface="Comic Sans MS" panose="030F0702030302020204" pitchFamily="66" charset="0"/>
              </a:rPr>
              <a:t>квисквалат</a:t>
            </a:r>
            <a:r>
              <a:rPr lang="ru-RU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NMDA-рецепторы имеют субъединицы GluN1, GluN2 и GluN3, обладающие уникальными свойствами, включая </a:t>
            </a:r>
            <a:r>
              <a:rPr lang="ru-RU" dirty="0" err="1">
                <a:latin typeface="Comic Sans MS" panose="030F0702030302020204" pitchFamily="66" charset="0"/>
              </a:rPr>
              <a:t>тетрамерную</a:t>
            </a:r>
            <a:r>
              <a:rPr lang="ru-RU" dirty="0">
                <a:latin typeface="Comic Sans MS" panose="030F0702030302020204" pitchFamily="66" charset="0"/>
              </a:rPr>
              <a:t> структуру, проницаемость для ионов Na+, Ca</a:t>
            </a:r>
            <a:r>
              <a:rPr lang="ru-RU" baseline="30000" dirty="0">
                <a:latin typeface="Comic Sans MS" panose="030F0702030302020204" pitchFamily="66" charset="0"/>
              </a:rPr>
              <a:t>2+ </a:t>
            </a:r>
            <a:r>
              <a:rPr lang="ru-RU" dirty="0">
                <a:latin typeface="Comic Sans MS" panose="030F0702030302020204" pitchFamily="66" charset="0"/>
              </a:rPr>
              <a:t>и K+ и блокировку магния.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Не-NMDA-рецепторы, как и AMPA-рецепторы, проявляют разнообразные свойства, основанные на составе субъединиц, причем субъединицы GluA2 влияют на проницаемость для кальция.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pic>
        <p:nvPicPr>
          <p:cNvPr id="1026" name="Picture 2" descr="Изображение химической структуры">
            <a:extLst>
              <a:ext uri="{FF2B5EF4-FFF2-40B4-BE49-F238E27FC236}">
                <a16:creationId xmlns:a16="http://schemas.microsoft.com/office/drawing/2014/main" id="{0809737F-126B-4FFC-9DA3-96286CD74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808" y="147638"/>
            <a:ext cx="26098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37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5CFD7-C13D-442C-AA55-8AA08DBE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Особенности строения и функционирования 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F8F2B0A-517A-4A1C-BDE1-01A60456C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234" y="1690688"/>
            <a:ext cx="4908766" cy="449000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601192-BE58-4E39-81DF-FBFE9560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2052"/>
            <a:ext cx="4908766" cy="42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6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5CFD7-C13D-442C-AA55-8AA08DBE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Особенности строения и функционирования 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756B972-471D-4869-8B7D-E959BEB78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1232"/>
            <a:ext cx="8780199" cy="48822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CDEFA6-AED6-42B8-8DD0-CFF50726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665" y="261256"/>
            <a:ext cx="3235482" cy="26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56C40-403F-4AE2-B3BE-64E9BDC1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 Роль в синаптической передаче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9110D-7D9C-4A92-938C-7A76DD19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Глутаматные</a:t>
            </a:r>
            <a:r>
              <a:rPr lang="ru-RU" dirty="0">
                <a:latin typeface="Comic Sans MS" panose="030F0702030302020204" pitchFamily="66" charset="0"/>
              </a:rPr>
              <a:t> рецепторы опосредуют большую часть возбуждающей синаптической передачи в нервной системе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 err="1">
                <a:latin typeface="Comic Sans MS" panose="030F0702030302020204" pitchFamily="66" charset="0"/>
              </a:rPr>
              <a:t>Глутаматные</a:t>
            </a:r>
            <a:r>
              <a:rPr lang="ru-RU" dirty="0">
                <a:latin typeface="Comic Sans MS" panose="030F0702030302020204" pitchFamily="66" charset="0"/>
              </a:rPr>
              <a:t> рецепторы играют определенную роль в молчащих синапсах, а </a:t>
            </a:r>
            <a:r>
              <a:rPr lang="ru-RU" dirty="0" err="1">
                <a:latin typeface="Comic Sans MS" panose="030F0702030302020204" pitchFamily="66" charset="0"/>
              </a:rPr>
              <a:t>астроциты</a:t>
            </a:r>
            <a:r>
              <a:rPr lang="ru-RU" dirty="0">
                <a:latin typeface="Comic Sans MS" panose="030F0702030302020204" pitchFamily="66" charset="0"/>
              </a:rPr>
              <a:t> способствуют гомеостазу глутамата посредством переносчиков возбуждающих аминокислот.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Нейродегенеративные заболевания могут возникать в результате нарушений обратного захвата глутамата </a:t>
            </a:r>
            <a:r>
              <a:rPr lang="ru-RU" dirty="0" err="1">
                <a:latin typeface="Comic Sans MS" panose="030F0702030302020204" pitchFamily="66" charset="0"/>
              </a:rPr>
              <a:t>астроцитами</a:t>
            </a:r>
            <a:r>
              <a:rPr lang="ru-RU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Свойства рецепторов, отличных от NMDA, варьируются в зависимости от сборки субъединиц, при этом сплайсинг мРНК и редактирование РНК способствуют функциональному разнообразию.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206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Рецепторы глутамата</vt:lpstr>
      <vt:lpstr>Где я?</vt:lpstr>
      <vt:lpstr>Представители</vt:lpstr>
      <vt:lpstr>Особенности строения и функционирования </vt:lpstr>
      <vt:lpstr>Особенности строения и функционирования </vt:lpstr>
      <vt:lpstr> Роль в синаптической передаче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Рецепторы глутамата</dc:title>
  <dc:creator>Thu Nguen</dc:creator>
  <cp:lastModifiedBy>Thu Nguen</cp:lastModifiedBy>
  <cp:revision>4</cp:revision>
  <dcterms:created xsi:type="dcterms:W3CDTF">2023-12-19T09:33:17Z</dcterms:created>
  <dcterms:modified xsi:type="dcterms:W3CDTF">2023-12-19T20:11:55Z</dcterms:modified>
</cp:coreProperties>
</file>