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94660"/>
  </p:normalViewPr>
  <p:slideViewPr>
    <p:cSldViewPr snapToGrid="0">
      <p:cViewPr>
        <p:scale>
          <a:sx n="66" d="100"/>
          <a:sy n="66" d="100"/>
        </p:scale>
        <p:origin x="112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40BD6-A756-494A-8806-17C64DF1C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8A8B13-48AB-4130-8D8A-8D7270FB5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E4326-1244-45B3-B8E5-E245918F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33C-1FCF-46EA-BE80-84C1D0D74AA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42E172-8F0E-495F-BA61-724E4451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D6DDC-07E4-48BE-B0F5-7E29E1B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F9F-F935-4B45-9EE5-8E40BAC6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44B83-D2FD-4399-9CDF-38486797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0C8A0C-E9E0-4182-A54A-847EA5E91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33F49B-45E0-47EE-928A-5E384E38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33C-1FCF-46EA-BE80-84C1D0D74AA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18A869-111F-4CF4-A5D9-546DB0B06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92B56-EFC2-4437-A66F-123D326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F9F-F935-4B45-9EE5-8E40BAC6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5BFC82D-33D0-448A-B80F-470A049AC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F1CB5B-ED89-488E-BC4C-B76832981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10810-93DD-4973-B67E-FE1DDCAA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33C-1FCF-46EA-BE80-84C1D0D74AA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11FC96-5865-4047-B49A-685EA001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5C4A5F-EA2F-49EC-B0F5-E876BD3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F9F-F935-4B45-9EE5-8E40BAC6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6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06F08-813A-48D4-890C-1BD91356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6EBD8-6B29-4410-87E9-9A5F2EC5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F7243-5BF8-465B-8F91-B3A66EB9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33C-1FCF-46EA-BE80-84C1D0D74AA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023797-9DEF-4222-AD58-C669E036C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EA1C77-2019-4A1A-92B5-A8E23219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F9F-F935-4B45-9EE5-8E40BAC6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2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E1134-3E80-4235-9314-31109DFA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321C86-DA5D-44FB-83C9-F8FF5F481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5C76F0-281D-44ED-93E5-289173CA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33C-1FCF-46EA-BE80-84C1D0D74AA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81A3C2-A0D0-444E-88BB-6888C155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B03E12-9871-48F0-80EA-D9543A46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F9F-F935-4B45-9EE5-8E40BAC6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6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BD32D-BEC1-4760-9724-F80F9AAE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3D06CC-3370-4386-8048-494098F68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D3A5EE-97AB-4429-87BF-9FB29AB8A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86377A-A07F-4D64-8A14-9ED1AFF2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33C-1FCF-46EA-BE80-84C1D0D74AA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AE8ADE-AD68-42A5-B9DE-D8CB64B88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13157E-A5A6-4DBE-A5A8-17B36421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F9F-F935-4B45-9EE5-8E40BAC6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6B2EF-0831-4B1E-A9F9-BEB6FEC8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B35E03-8A20-4041-9357-791964E0D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BE8D20-E153-43AE-AC94-4E12DF9C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FE0AF46-5C2F-44B5-82AE-7A0777C26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56EB7D-F318-4C15-A6D0-C391C84B9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7671B4-9F91-4CC4-8346-2AEDE8A5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33C-1FCF-46EA-BE80-84C1D0D74AA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8CB875-1BB6-4F37-9D16-AAB7FAC4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7B6155-D66B-4D56-9E55-EF2D6297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F9F-F935-4B45-9EE5-8E40BAC6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B55AD-BE36-4BEC-A13F-48875ED6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7A95BB-C683-49E9-A035-D00645E3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33C-1FCF-46EA-BE80-84C1D0D74AA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668483-BE82-441A-9229-1E24C2E9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AC7883-E7FB-42B7-A15F-9C7DF953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F9F-F935-4B45-9EE5-8E40BAC6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2ED64A1-69BD-4D51-B790-09220B8A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33C-1FCF-46EA-BE80-84C1D0D74AA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0370F3-8CFA-4D7A-AF97-65DFB1B3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3D3B2C-10AE-47BA-8DFD-8FAEED5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F9F-F935-4B45-9EE5-8E40BAC6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0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CF5C1-50BB-4CF1-B01E-F8A77143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8E6A6-EF27-4080-A5FE-24F7B0ADE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752FCC-D717-4991-8CA5-30ACBCCCC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74D437-A155-485B-A222-5B02AEDC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33C-1FCF-46EA-BE80-84C1D0D74AA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5A236C-231F-4089-9D87-5E9808CD5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1BB604-7940-4843-91D1-9D1B3B01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F9F-F935-4B45-9EE5-8E40BAC6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EE7690-F356-4994-BC13-794F92B3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5F29F42-B8E8-4021-AE80-61EEA5564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8C0DCC-F55E-4B68-9D84-C9ABE23DE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B6E218-6384-48DA-94CB-8FB972EE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F233C-1FCF-46EA-BE80-84C1D0D74AA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E85782-B128-426E-8C5C-4650F41C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1BCF25-15D2-4DEE-A2D1-58D274B6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F9F-F935-4B45-9EE5-8E40BAC6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7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B6B92-3081-41E9-A699-F2C18C61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DB4D65-12AE-40B6-9074-27B2166EC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928E9-7300-4CF5-A798-5286C0A4D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233C-1FCF-46EA-BE80-84C1D0D74AA5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917049-38D3-4DD1-89BF-9C421A050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885033-C380-419D-9F76-E1B1F4EA3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61F9F-F935-4B45-9EE5-8E40BAC6C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4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95BF2-3BF4-4DD1-8A43-616AC9208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533" y="1214438"/>
            <a:ext cx="9144000" cy="2387600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Подзаголовок слайда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509A3F-A877-44E1-87F7-A6064DFC24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Заголовок слайда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216802-17B7-4A1F-98B1-EEB87E9EE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326" y="270589"/>
            <a:ext cx="1916931" cy="17884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417B03-74EB-4D27-8B22-7897E079CBF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00743" y="491127"/>
            <a:ext cx="2241996" cy="22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5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E3735-41A6-4891-AF3C-F5604E6A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Внеклеточный матрикс мозга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19D96AA-C0AC-4DC1-8671-117FCBDEA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567" y="1825625"/>
            <a:ext cx="10040866" cy="4351338"/>
          </a:xfrm>
        </p:spPr>
      </p:pic>
    </p:spTree>
    <p:extLst>
      <p:ext uri="{BB962C8B-B14F-4D97-AF65-F5344CB8AC3E}">
        <p14:creationId xmlns:p14="http://schemas.microsoft.com/office/powerpoint/2010/main" val="135915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E3735-41A6-4891-AF3C-F5604E6A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Внеклеточный матрикс мозга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8131F-ECB4-46D6-ACF8-7C8A7A0F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В состав матрикса входят:</a:t>
            </a:r>
          </a:p>
          <a:p>
            <a:r>
              <a:rPr lang="ru-RU" dirty="0">
                <a:latin typeface="Comic Sans MS" panose="030F0702030302020204" pitchFamily="66" charset="0"/>
              </a:rPr>
              <a:t>Базальная мембрана</a:t>
            </a:r>
          </a:p>
          <a:p>
            <a:r>
              <a:rPr lang="ru-RU" dirty="0">
                <a:latin typeface="Comic Sans MS" panose="030F0702030302020204" pitchFamily="66" charset="0"/>
              </a:rPr>
              <a:t>Интерстициальный матрикс</a:t>
            </a:r>
          </a:p>
          <a:p>
            <a:r>
              <a:rPr lang="ru-RU" dirty="0" err="1">
                <a:latin typeface="Comic Sans MS" panose="030F0702030302020204" pitchFamily="66" charset="0"/>
              </a:rPr>
              <a:t>Перинейрональные</a:t>
            </a:r>
            <a:r>
              <a:rPr lang="ru-RU" dirty="0">
                <a:latin typeface="Comic Sans MS" panose="030F0702030302020204" pitchFamily="66" charset="0"/>
              </a:rPr>
              <a:t> сети</a:t>
            </a:r>
          </a:p>
          <a:p>
            <a:endParaRPr lang="ru-RU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Межклеточный матрикс формируется в процессе эмбрионального развития и играет важную роль в регуляции миграции и дифференцировки нервных клеток.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Матрикс также регулирует состав базальной мембраны, проницаемость гемато-</a:t>
            </a:r>
            <a:r>
              <a:rPr lang="ru-RU" dirty="0" err="1">
                <a:latin typeface="Comic Sans MS" panose="030F0702030302020204" pitchFamily="66" charset="0"/>
              </a:rPr>
              <a:t>энцефалического</a:t>
            </a:r>
            <a:r>
              <a:rPr lang="ru-RU" dirty="0">
                <a:latin typeface="Comic Sans MS" panose="030F0702030302020204" pitchFamily="66" charset="0"/>
              </a:rPr>
              <a:t> барьера и формирование кластеров рецепторов.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6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E3735-41A6-4891-AF3C-F5604E6A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Базальная мембрана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8131F-ECB4-46D6-ACF8-7C8A7A0F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603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Базальная мембрана состоит из коллагенов, </a:t>
            </a:r>
            <a:r>
              <a:rPr lang="ru-RU" dirty="0" err="1">
                <a:latin typeface="Comic Sans MS" panose="030F0702030302020204" pitchFamily="66" charset="0"/>
              </a:rPr>
              <a:t>ламинина</a:t>
            </a:r>
            <a:r>
              <a:rPr lang="ru-RU" dirty="0">
                <a:latin typeface="Comic Sans MS" panose="030F0702030302020204" pitchFamily="66" charset="0"/>
              </a:rPr>
              <a:t>, </a:t>
            </a:r>
            <a:r>
              <a:rPr lang="ru-RU" dirty="0" err="1">
                <a:latin typeface="Comic Sans MS" panose="030F0702030302020204" pitchFamily="66" charset="0"/>
              </a:rPr>
              <a:t>фибронектина</a:t>
            </a:r>
            <a:r>
              <a:rPr lang="ru-RU" dirty="0">
                <a:latin typeface="Comic Sans MS" panose="030F0702030302020204" pitchFamily="66" charset="0"/>
              </a:rPr>
              <a:t> и </a:t>
            </a:r>
            <a:r>
              <a:rPr lang="ru-RU" dirty="0" err="1">
                <a:latin typeface="Comic Sans MS" panose="030F0702030302020204" pitchFamily="66" charset="0"/>
              </a:rPr>
              <a:t>гиалопротектина</a:t>
            </a:r>
            <a:r>
              <a:rPr lang="ru-RU" dirty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Она определяет проницаемость гематоэнцефалического барьера, регулирует передачу факторов роста и ангиогенез.</a:t>
            </a:r>
          </a:p>
          <a:p>
            <a:pPr marL="0" indent="0">
              <a:buNone/>
            </a:pPr>
            <a:endParaRPr lang="ru-RU" dirty="0">
              <a:latin typeface="Comic Sans MS" panose="030F0702030302020204" pitchFamily="66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71C7E3-7DCD-458E-9A0D-D6825B54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91" y="1932972"/>
            <a:ext cx="6765498" cy="37765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290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E3735-41A6-4891-AF3C-F5604E6A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Интерстициальный матрикс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8131F-ECB4-46D6-ACF8-7C8A7A0F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603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Интерстициальный матрикс состоит из гиалуроновой кислоты, хондроитин сульфата, </a:t>
            </a:r>
            <a:r>
              <a:rPr lang="ru-RU" dirty="0" err="1">
                <a:latin typeface="Comic Sans MS" panose="030F0702030302020204" pitchFamily="66" charset="0"/>
              </a:rPr>
              <a:t>протеогликанов</a:t>
            </a:r>
            <a:r>
              <a:rPr lang="ru-RU" dirty="0">
                <a:latin typeface="Comic Sans MS" panose="030F0702030302020204" pitchFamily="66" charset="0"/>
              </a:rPr>
              <a:t> и гликопротеинов.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Он играет роль в структурной поддержке нейронов, передаче сигналов и регуляции синаптической пластичности.</a:t>
            </a:r>
          </a:p>
          <a:p>
            <a:pPr marL="0" indent="0">
              <a:buNone/>
            </a:pPr>
            <a:endParaRPr lang="ru-RU" dirty="0">
              <a:latin typeface="Comic Sans MS" panose="030F0702030302020204" pitchFamily="66" charset="0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6CB4AE4-589B-42B4-8456-CDEE9B465E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6B16D0C-CE73-41E8-AF37-1A4CB9DBBF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3D48C2-EA97-4232-9AFD-03DD12726E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035" y="1690688"/>
            <a:ext cx="7522922" cy="4554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646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E3735-41A6-4891-AF3C-F5604E6A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mic Sans MS" panose="030F0702030302020204" pitchFamily="66" charset="0"/>
              </a:rPr>
              <a:t>Перинейрональные</a:t>
            </a:r>
            <a:r>
              <a:rPr lang="ru-RU" dirty="0">
                <a:latin typeface="Comic Sans MS" panose="030F0702030302020204" pitchFamily="66" charset="0"/>
              </a:rPr>
              <a:t> сети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8131F-ECB4-46D6-ACF8-7C8A7A0F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4078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</a:t>
            </a:r>
            <a:r>
              <a:rPr lang="ru-RU" dirty="0" err="1">
                <a:latin typeface="Comic Sans MS" panose="030F0702030302020204" pitchFamily="66" charset="0"/>
              </a:rPr>
              <a:t>Перинейрональные</a:t>
            </a:r>
            <a:r>
              <a:rPr lang="ru-RU" dirty="0">
                <a:latin typeface="Comic Sans MS" panose="030F0702030302020204" pitchFamily="66" charset="0"/>
              </a:rPr>
              <a:t> сети состоят из гиалуроновой кислоты, гликопротеинов, </a:t>
            </a:r>
            <a:r>
              <a:rPr lang="ru-RU" dirty="0" err="1">
                <a:latin typeface="Comic Sans MS" panose="030F0702030302020204" pitchFamily="66" charset="0"/>
              </a:rPr>
              <a:t>протеингликанов</a:t>
            </a:r>
            <a:r>
              <a:rPr lang="ru-RU" dirty="0">
                <a:latin typeface="Comic Sans MS" panose="030F0702030302020204" pitchFamily="66" charset="0"/>
              </a:rPr>
              <a:t>, </a:t>
            </a:r>
            <a:r>
              <a:rPr lang="ru-RU" dirty="0" err="1">
                <a:latin typeface="Comic Sans MS" panose="030F0702030302020204" pitchFamily="66" charset="0"/>
              </a:rPr>
              <a:t>глюкозамингликанов</a:t>
            </a:r>
            <a:r>
              <a:rPr lang="ru-RU" dirty="0">
                <a:latin typeface="Comic Sans MS" panose="030F0702030302020204" pitchFamily="66" charset="0"/>
              </a:rPr>
              <a:t>, хондроитин- и гепарин-</a:t>
            </a:r>
            <a:r>
              <a:rPr lang="ru-RU" dirty="0" err="1">
                <a:latin typeface="Comic Sans MS" panose="030F0702030302020204" pitchFamily="66" charset="0"/>
              </a:rPr>
              <a:t>сульфатпротеогликанов</a:t>
            </a:r>
            <a:r>
              <a:rPr lang="ru-RU" dirty="0">
                <a:latin typeface="Comic Sans MS" panose="030F0702030302020204" pitchFamily="66" charset="0"/>
              </a:rPr>
              <a:t> и других молекул.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Они регулируют синаптическую пластичность, формирование памяти и обучение.</a:t>
            </a:r>
          </a:p>
          <a:p>
            <a:pPr marL="0" indent="0">
              <a:buNone/>
            </a:pPr>
            <a:endParaRPr lang="ru-RU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79C94FE-3BC2-48B4-993D-B6AEAFE8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498" y="515111"/>
            <a:ext cx="3085486" cy="66838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6863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E3735-41A6-4891-AF3C-F5604E6A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Гиалуроновая кислота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8131F-ECB4-46D6-ACF8-7C8A7A0FC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5603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Гиалуроновая кислота является важным компонентом клеточного матрикса и формирует его структуру.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• Она регулирует объем клеточной и взаимодействует с другими молекулами, такими как хондроитин сульфат, </a:t>
            </a:r>
            <a:r>
              <a:rPr lang="ru-RU" dirty="0" err="1">
                <a:latin typeface="Comic Sans MS" panose="030F0702030302020204" pitchFamily="66" charset="0"/>
              </a:rPr>
              <a:t>протеогликаны</a:t>
            </a:r>
            <a:r>
              <a:rPr lang="ru-RU" dirty="0">
                <a:latin typeface="Comic Sans MS" panose="030F0702030302020204" pitchFamily="66" charset="0"/>
              </a:rPr>
              <a:t> и гликопротеины.</a:t>
            </a: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564E6F-02AB-4413-8D68-7A45D1FC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803" y="1311945"/>
            <a:ext cx="6690167" cy="501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0731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190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Тема Office</vt:lpstr>
      <vt:lpstr>Подзаголовок слайда</vt:lpstr>
      <vt:lpstr>Внеклеточный матрикс мозга</vt:lpstr>
      <vt:lpstr>Внеклеточный матрикс мозга</vt:lpstr>
      <vt:lpstr>Базальная мембрана</vt:lpstr>
      <vt:lpstr>Интерстициальный матрикс</vt:lpstr>
      <vt:lpstr>Перинейрональные сети</vt:lpstr>
      <vt:lpstr>Гиалуроновая кислота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Подзаголовок слайда</dc:title>
  <dc:creator>Thu Nguen</dc:creator>
  <cp:lastModifiedBy>Thu Nguen</cp:lastModifiedBy>
  <cp:revision>4</cp:revision>
  <dcterms:created xsi:type="dcterms:W3CDTF">2023-12-19T20:11:38Z</dcterms:created>
  <dcterms:modified xsi:type="dcterms:W3CDTF">2023-12-19T20:40:28Z</dcterms:modified>
</cp:coreProperties>
</file>