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61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41DFD-2E27-4AC2-9640-246346E61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D5BFA6-09FD-4F66-9557-22A77153E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3CD1F5-BA75-4DEE-B221-DEC40A8D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41A-E75E-4037-B442-62ED41D659B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8CC9AE-3C1A-44CC-BE59-7DF754D6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EA0ED1-98A8-4B64-8908-F287E9BB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2DB1-B6F1-41AA-B05C-F1663D25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4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944B2-514E-44C3-8D6D-9BF013C7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B80973-8DB6-4686-8477-EA2735A3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F0C2CC-EA5C-4C50-8E0F-D8B9EA3E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41A-E75E-4037-B442-62ED41D659B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D9B39C-6448-44D6-8870-D0341993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B07627-4DAE-4E1B-9EDE-D9DC8EE4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2DB1-B6F1-41AA-B05C-F1663D25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0659B0-32D3-4315-B1B5-7EE61A6DD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539AC3-262D-46EF-9AAA-75E0F425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9686FC-CDB7-41F8-9701-B4E31A6E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41A-E75E-4037-B442-62ED41D659B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F89672-0164-4203-9A8E-CA3F4152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113AAA-C709-4AC8-9F3E-7E765E83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2DB1-B6F1-41AA-B05C-F1663D25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1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79F0A-6469-40D2-8ADA-A1E87040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9D3E28-71F8-424D-8589-A97102C43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DAA0FA-9784-490F-B823-8CD50F26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41A-E75E-4037-B442-62ED41D659B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D93223-1478-4AB0-82B0-E1124D20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2B4362-49DD-4F64-9B50-B9B14226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2DB1-B6F1-41AA-B05C-F1663D25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8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74940-BC63-4854-8DE7-6CE18837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D6DF66-330D-4CC5-853A-CF1139EFA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775B9E-E127-43B9-96CC-8B4560C1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41A-E75E-4037-B442-62ED41D659B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FBA683-16C4-49E0-B2E9-632D00AF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D60D9-E7EE-4502-B526-B8A4A8E6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2DB1-B6F1-41AA-B05C-F1663D25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8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B6AEB-DA4D-422E-BC7E-8CCF8105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94AD92-05DA-4D99-9CA9-E61A860DF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03E9B5-3C0B-425E-9D0E-8495C1A5A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651AC8-5993-4123-BE31-D28A5245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41A-E75E-4037-B442-62ED41D659B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E5717E-852F-4926-AEBA-43E035AC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939ADA-80BC-4ED7-9D1E-61E20275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2DB1-B6F1-41AA-B05C-F1663D25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6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FEA85-6D2A-46A4-A2FA-E66F6519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4C6050-609C-4309-A6BC-FABA1609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D20347-0F3F-43BD-8874-918CCCD01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52F0CB-CA51-474A-8FA4-7EB8D4207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F67E20-F249-45E3-8C7C-D949AD1D8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00F0B3-862B-45B1-B93E-7DEE59C3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41A-E75E-4037-B442-62ED41D659B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A3FAF4C-E419-4B82-A466-418221F7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C9EFFE8-9469-401D-8BB0-593EFFDE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2DB1-B6F1-41AA-B05C-F1663D25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ED07B-17E5-4AD1-8163-DC7D4595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9F3D75-2A94-4DA3-8CB8-99DC0BDC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41A-E75E-4037-B442-62ED41D659B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E563BE-DFB9-46DE-9FC0-7BE82CB2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6525FC-CD0D-4956-85C5-07B8B16C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2DB1-B6F1-41AA-B05C-F1663D25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8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CFC54A-2A43-4550-9480-6980C68A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41A-E75E-4037-B442-62ED41D659B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3E1E77-5C58-408B-AB7C-08FA409F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7DC688-BDB4-4094-A2DB-6B9CE664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2DB1-B6F1-41AA-B05C-F1663D25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8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6A5B3-DFA1-4B17-A102-0864D150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997702-61B4-4D19-8D7E-FC96D29ED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1D6936-A588-467B-9579-1C53725FF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4A04B7-4113-4725-AF31-57FA587D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41A-E75E-4037-B442-62ED41D659B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6D8B1B-24D0-4694-8BA4-8A7A8909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A0803C-4D93-4FFB-85AC-CCC10C24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2DB1-B6F1-41AA-B05C-F1663D25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A3D71-8403-4C51-97B4-DFDFC1B8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FE95AD-24E8-4922-9413-9A1667575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4AA8D5-E8C1-4E51-A632-A3FD9B208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D72B09-7EB1-41CD-830A-2C9F0B43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C41A-E75E-4037-B442-62ED41D659B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6F74E9-7570-4A8C-8334-58467C61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09672B-C656-4187-8528-470A2A4F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2DB1-B6F1-41AA-B05C-F1663D25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7D03D-FB89-4C3C-A889-8EBD5052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0CFC0B-3D7B-4BC9-84BF-0FD814321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7BBA48-5640-4D55-BC30-72ED1729F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C41A-E75E-4037-B442-62ED41D659BA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772E62-BB43-46CE-B85F-ECDF63E02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E894E-4166-4797-8077-695408E90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D2DB1-B6F1-41AA-B05C-F1663D25D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8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BEBA1-1D22-4FE5-9C91-D13547B92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 Кальций в нервных клетках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60D4BE-C3C5-41F0-8A99-23CEE4E57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Нгуен Т.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EFC1A7-E637-4658-96CD-33A06480E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593" y="270590"/>
            <a:ext cx="1774664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8A7D0-5DF6-4734-9D4D-0B8B7DD3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Роль как вторичного мессенджера.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715BD1-1AAF-4952-B6EB-D16C95AD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Ионы кальция (Ca2+) имеют решающее значение для клеточной сигнализации и внутриклеточных процессов.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Поддержание низкой концентрации Ca2+ в цитоплазме (около 100 </a:t>
            </a:r>
            <a:r>
              <a:rPr lang="ru-RU" dirty="0" err="1">
                <a:latin typeface="Comic Sans MS" panose="030F0702030302020204" pitchFamily="66" charset="0"/>
              </a:rPr>
              <a:t>нМ</a:t>
            </a:r>
            <a:r>
              <a:rPr lang="ru-RU" dirty="0">
                <a:latin typeface="Comic Sans MS" panose="030F0702030302020204" pitchFamily="66" charset="0"/>
              </a:rPr>
              <a:t>) необходимо для функционирования клеток.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Ca2+ действует как вторичный мессенджер через различные пути, включая рецепторы, связанные с G-белком.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1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8A7D0-5DF6-4734-9D4D-0B8B7DD3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Роль как вторичного мессенджера.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715BD1-1AAF-4952-B6EB-D16C95AD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Сигналы Ca2+ играют роль в синаптической пластичности, памяти, высвобождении нейромедиаторов, возбудимости нейронов и долговременных изменениях транскрипции генов.</a:t>
            </a:r>
          </a:p>
          <a:p>
            <a:r>
              <a:rPr lang="ru-RU" dirty="0">
                <a:latin typeface="Comic Sans MS" panose="030F0702030302020204" pitchFamily="66" charset="0"/>
              </a:rPr>
              <a:t> Стресс ER в сочетании с развернутым белковым ответом может привести к ER-ассоциированной деградации (ERAD) и </a:t>
            </a:r>
            <a:r>
              <a:rPr lang="ru-RU" dirty="0" err="1">
                <a:latin typeface="Comic Sans MS" panose="030F0702030302020204" pitchFamily="66" charset="0"/>
              </a:rPr>
              <a:t>аутофагии</a:t>
            </a:r>
            <a:r>
              <a:rPr lang="ru-RU" dirty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7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8A7D0-5DF6-4734-9D4D-0B8B7DD3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Роль как вторичного мессенджера. 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6BDD9CC-4275-41C3-9CEB-D0E215D202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0355"/>
            <a:ext cx="5447565" cy="521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ndefined">
            <a:extLst>
              <a:ext uri="{FF2B5EF4-FFF2-40B4-BE49-F238E27FC236}">
                <a16:creationId xmlns:a16="http://schemas.microsoft.com/office/drawing/2014/main" id="{296C374D-0D94-4A9C-800A-59E8557B6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85" y="1462097"/>
            <a:ext cx="4913831" cy="196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BA10560-EBB4-4C81-8C95-ED5BBFF63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6096001" cy="286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5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9FA1E-319D-4A27-866B-77565837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Роль в межклеточной сигнализации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F4435-BCFA-450D-8895-533E2C5DB289}"/>
              </a:ext>
            </a:extLst>
          </p:cNvPr>
          <p:cNvSpPr txBox="1"/>
          <p:nvPr/>
        </p:nvSpPr>
        <p:spPr>
          <a:xfrm>
            <a:off x="541176" y="1855252"/>
            <a:ext cx="11650824" cy="463762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• Передача сигналов </a:t>
            </a:r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</a:t>
            </a: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2+ необходима  в глиальных клетках и нейронах.</a:t>
            </a:r>
            <a:endParaRPr lang="en-US" sz="24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• Сигналы </a:t>
            </a:r>
            <a:r>
              <a:rPr lang="ru-RU" sz="2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астроцитов</a:t>
            </a: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</a:t>
            </a: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2+ влияют на передачу в </a:t>
            </a:r>
            <a:r>
              <a:rPr lang="ru-RU" sz="2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синапссе</a:t>
            </a: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микроциркуляцию мозга и регуляцию ГЭБ.</a:t>
            </a:r>
            <a:endParaRPr lang="en-US" sz="24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ru-RU" sz="2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Глиотрансмиттеры</a:t>
            </a: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выделяемые </a:t>
            </a:r>
            <a:r>
              <a:rPr lang="ru-RU" sz="2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астроцитами</a:t>
            </a: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могут </a:t>
            </a:r>
            <a:r>
              <a:rPr lang="ru-RU" sz="24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вызы</a:t>
            </a: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вать активность нейронов и функцию мозга.</a:t>
            </a:r>
            <a:endParaRPr lang="en-US" sz="24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• Большая часть знаний о межклеточной передаче сигналов </a:t>
            </a:r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</a:t>
            </a:r>
            <a:r>
              <a:rPr lang="ru-RU" sz="2400" baseline="30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2+</a:t>
            </a: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получена в результате исследований </a:t>
            </a:r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 vitro</a:t>
            </a: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в ходе которых были получены доказательства спонтанных межклеточных волн </a:t>
            </a:r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</a:t>
            </a:r>
            <a:r>
              <a:rPr lang="ru-RU" sz="2400" baseline="30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2+</a:t>
            </a: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возникающих </a:t>
            </a:r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 vivo</a:t>
            </a: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при патологических состояниях.</a:t>
            </a:r>
            <a:endParaRPr lang="en-US" sz="24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7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9FA1E-319D-4A27-866B-77565837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Роль в межклеточной сигнализации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F4435-BCFA-450D-8895-533E2C5DB289}"/>
              </a:ext>
            </a:extLst>
          </p:cNvPr>
          <p:cNvSpPr txBox="1"/>
          <p:nvPr/>
        </p:nvSpPr>
        <p:spPr>
          <a:xfrm>
            <a:off x="541176" y="1855252"/>
            <a:ext cx="11650824" cy="463762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Астроциты</a:t>
            </a: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напрямую взаимодействуют с нейронами, высвобождая </a:t>
            </a:r>
            <a:r>
              <a:rPr lang="ru-RU" sz="2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глиотрансмиттеры</a:t>
            </a: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Глиотрансмиттеры</a:t>
            </a: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облегчают связь между нейронами и запускаются повышением уровня кальция вокруг </a:t>
            </a:r>
            <a:r>
              <a:rPr lang="ru-RU" sz="2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астроцитов</a:t>
            </a: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из внутренних запасов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Повышение уровня кальция также может быть результатом действия других </a:t>
            </a:r>
            <a:r>
              <a:rPr lang="ru-RU" sz="2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нейротрансмиттеров</a:t>
            </a:r>
            <a:endParaRPr lang="ru-RU" sz="24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Примерами </a:t>
            </a:r>
            <a:r>
              <a:rPr lang="ru-RU" sz="2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глиотрансмиттеров</a:t>
            </a: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являются АТФ и глутамат.- Активация нейронов приводит к увеличению концентрации кальция в цитозоле со 100 </a:t>
            </a:r>
            <a:r>
              <a:rPr lang="ru-RU" sz="2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наномолярных</a:t>
            </a: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до 1 </a:t>
            </a:r>
            <a:r>
              <a:rPr lang="ru-RU" sz="2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микромолярного</a:t>
            </a:r>
            <a:r>
              <a:rPr lang="ru-RU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8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9FA1E-319D-4A27-866B-77565837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Роль в межклеточной сигнализации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8BC3F1-17B4-4FF5-983C-897CD847A5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44" y="1855252"/>
            <a:ext cx="5855111" cy="439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9F4435-BCFA-450D-8895-533E2C5DB289}"/>
              </a:ext>
            </a:extLst>
          </p:cNvPr>
          <p:cNvSpPr txBox="1"/>
          <p:nvPr/>
        </p:nvSpPr>
        <p:spPr>
          <a:xfrm>
            <a:off x="7221894" y="1855252"/>
            <a:ext cx="4970106" cy="4637623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2+-зависимая регуляция связи через щелевые соединения при гибели клеток:</a:t>
            </a:r>
            <a:endParaRPr lang="en-US" sz="18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• Резкие изменения концентрации 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2+ сопровождают гибель клеток, влияя на межклеточную коммуникацию.</a:t>
            </a:r>
            <a:b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• Феномен заживления предполагает закрытие соединительных каналов из-за повышенного уровня [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2+]</a:t>
            </a:r>
            <a:r>
              <a:rPr lang="en-US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изолируя умирающие клетки от соседей, но данные противоречат полному разобщению.</a:t>
            </a:r>
            <a:br>
              <a:rPr lang="en-US" sz="18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• Реакция ЩК на изменения [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2+]</a:t>
            </a:r>
            <a:r>
              <a:rPr lang="en-US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сложна, включает в себя различные факторы и может как уменьшать, так и увеличивать проводимость соединения.</a:t>
            </a:r>
            <a:br>
              <a:rPr lang="en-US" sz="18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• Точные молекулярные механизмы, посредством которых ишемия влияет на межклеточную связь, остаются неизвестными.</a:t>
            </a:r>
            <a:endParaRPr lang="en-US" sz="18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3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9FA1E-319D-4A27-866B-77565837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Роль в межклеточной сигнализации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53115C-E4DE-4492-9287-17F999ADD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</a:t>
            </a:r>
            <a:r>
              <a:rPr lang="ru-RU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2+ и/или его второй мессенджер </a:t>
            </a:r>
            <a:r>
              <a:rPr lang="en-US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ru-RU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3 при межклеточной гибели клеток:</a:t>
            </a:r>
            <a:br>
              <a:rPr lang="en-US" sz="2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• Факторы, влияющие на гибель клеток, могут легко проходить через ЩК, что повышает важность выявления молекул, способных вызывать гибель клеток или конвертировать их при определенных условиях.</a:t>
            </a:r>
            <a:br>
              <a:rPr lang="en-US" sz="2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ru-RU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3 считается кандидатом для передачи сообщения о гибели клеток через </a:t>
            </a:r>
            <a:r>
              <a:rPr lang="en-US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GJ</a:t>
            </a:r>
            <a:r>
              <a:rPr lang="ru-RU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• Факторы или условия, превращающие </a:t>
            </a:r>
            <a:r>
              <a:rPr lang="en-US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ru-RU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3 из физиологического посредника в посредника клеточной смерти, включают его прямую способность вызывать гибель клеток или его превращение в молекулу-киллер.</a:t>
            </a:r>
            <a:br>
              <a:rPr lang="en-US" sz="2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• Роль </a:t>
            </a:r>
            <a:r>
              <a:rPr lang="en-US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ru-RU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3 в </a:t>
            </a:r>
            <a:r>
              <a:rPr lang="en-US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</a:t>
            </a:r>
            <a:r>
              <a:rPr lang="ru-RU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2+-зависимых путях апоптоза включает активацию порочного круга, ведущего к высвобождению </a:t>
            </a:r>
            <a:r>
              <a:rPr lang="en-US" sz="20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CytC</a:t>
            </a:r>
            <a:r>
              <a:rPr lang="ru-RU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и активации </a:t>
            </a:r>
            <a:r>
              <a:rPr lang="ru-RU" sz="20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каспазы</a:t>
            </a:r>
            <a:r>
              <a:rPr lang="ru-RU" sz="20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30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495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Тема Office</vt:lpstr>
      <vt:lpstr> Кальций в нервных клетках </vt:lpstr>
      <vt:lpstr>Роль как вторичного мессенджера. </vt:lpstr>
      <vt:lpstr>Роль как вторичного мессенджера. </vt:lpstr>
      <vt:lpstr>Роль как вторичного мессенджера. </vt:lpstr>
      <vt:lpstr>Роль в межклеточной сигнализации</vt:lpstr>
      <vt:lpstr>Роль в межклеточной сигнализации</vt:lpstr>
      <vt:lpstr>Роль в межклеточной сигнализации</vt:lpstr>
      <vt:lpstr>Роль в межклеточной сигнализации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Кальций в нервных клетках </dc:title>
  <dc:creator>Thu Nguen</dc:creator>
  <cp:lastModifiedBy>Thu Nguen</cp:lastModifiedBy>
  <cp:revision>5</cp:revision>
  <dcterms:created xsi:type="dcterms:W3CDTF">2023-12-19T19:26:15Z</dcterms:created>
  <dcterms:modified xsi:type="dcterms:W3CDTF">2023-12-19T20:10:09Z</dcterms:modified>
</cp:coreProperties>
</file>