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wmf" ContentType="image/x-wmf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</p:sldMasterIdLst>
  <p:sldIdLst>
    <p:sldId id="256" r:id="rId35"/>
    <p:sldId id="257" r:id="rId36"/>
    <p:sldId id="258" r:id="rId37"/>
    <p:sldId id="259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F2076E-AB6B-46A8-8AB0-464FE957D3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C80A502-D9AF-4405-A841-5E2FB85688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B2285E7-C899-43F1-BE60-5B3230CE18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0186170-A96C-4022-9481-C8216F904A9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56B0498-0CB8-4F54-9E89-A7EF3F7DEF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09C43B9-45D5-4CD6-B2AD-0AA1300A56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AA4A42C-5CE2-45F0-87C6-B69883157FB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EB04580F-ED18-4CAB-B504-3127E73EC37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969E63C4-B247-437E-8C9C-2B044AEFE7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549F2C50-10DA-4633-83A1-F221DA9ED2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77A5B209-0A2C-48F4-B2D3-21C5CCD1D5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1B6122-D6BD-4B27-A0B0-FD6F3DCC8F5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5EC0A43A-309B-4A1B-9D12-718CC7B532F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4432FA01-9FD8-487F-BF75-36F4A13DF2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9A2F320C-9828-48C4-96F3-643EFE929BB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6209C828-D56B-449D-BA80-7D37C8257E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993E828A-329E-48F6-A949-E733CE45FC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78B14ABC-FE3F-4DCA-B8FE-5895CEECC2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19782F0-FEBE-453B-85FE-053959883E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6C118B90-110E-4533-AE07-C821B198DA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5A37CD88-16DA-4BCA-9BA7-0219CFF42B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F93C7ED5-5933-4F92-8D82-8A7F020C7E5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F9408B-8D5A-4011-B600-001ADBE801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7428B1F0-0601-4F3C-8B09-B8102EAB50C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EB37C927-BF41-4D1B-9F5B-F810536093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EE3832E-8469-43CC-BB5B-AB247F0409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15F9613A-0A0C-4382-A5C0-AB3D11DF6E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9EBEAC53-A142-490E-8AE4-B394C63E239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10B22E-9194-4F68-A4D8-21F6F02966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C2E9EC4-44AF-4964-9A96-063AC75B008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028F016-6DAE-460C-A8EA-8F5F473DCE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14EAD6E-8C6D-4697-A909-56B0918BD2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74E0C7A-9D7D-49BF-B8A4-4ACFEFC404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F4854E4-B49A-4C13-A255-2D1DAB2697A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edit the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title text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C9C3DE-1830-4D4E-83B6-91270E5B3C7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430112-7325-44D7-B06B-CF8374ED33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D554FD-D54E-499A-9998-7827DCA21E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F866C24-4CC7-45CA-A7A7-AD21F938B07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610F34-028C-4951-8F6C-0C5E7248EB4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50DE84-E5A4-42B9-93CF-1DF2C3606C7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AB3641-97A3-49B7-9D47-9CA1C0CF3E4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AE5317-9286-42D0-A4BF-68B1115786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D268E3-4144-41F5-8FCB-7F8D34AFA0D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478C1E-7347-4E89-9E78-9C24B32284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B1B8D9C-D724-49BB-BA7E-E1DDAF6DCBC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F74D2A-BCCE-45B4-A2E1-8D89948DA95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718DC8-3BF7-4019-8541-08745CFA04D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B6BD84-9F81-4572-B332-FE93439D93F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877235-A216-417B-BB20-00B7C89684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C85277-7E0B-4BA8-BB41-63819A1137C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BDD7FC-4ED8-416D-8D17-7B31DF5BB39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FEC1C5-7C51-4EBA-9DFD-01236BA5F29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26F8D0-FEA6-4476-BFCF-BF9099466C2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2749919-5DFD-408C-A628-06D1F873A89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5F7009-B7C1-4101-A4F8-6CD608A6F6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A97FD6-86BE-4982-9967-10AB74662CB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CF6B36A-655F-4054-B0E9-F6989FE1CA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F507417-C7CE-47B8-9E04-3118FFE87ED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64865D-125D-4B1A-B9E5-8E440DF04D8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C65E6D-04B4-46BA-8C64-85838021FBE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01798A-A88C-4D5A-84C1-0FF8BBFBA60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  <p:sldLayoutId id="214748371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AB75D1-6F05-41A8-A9CB-42FAC27079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6075F8-E7E7-4568-BBC5-B0969E1A832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&lt;footer&gt;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99B612A-94A7-4B6A-A02B-25049BD5A3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31B5155-D0EF-47EF-96DC-6E34DBB27AA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76684F9-7D5E-450F-8DD4-EFC2AC0B61C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7CEB7EA-DC4F-4428-B319-35F282E5A8B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ru-RU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"/>
          <p:cNvSpPr/>
          <p:nvPr/>
        </p:nvSpPr>
        <p:spPr>
          <a:xfrm>
            <a:off x="-39240" y="-203040"/>
            <a:ext cx="1287360" cy="7138440"/>
          </a:xfrm>
          <a:prstGeom prst="rect">
            <a:avLst/>
          </a:prstGeom>
          <a:solidFill>
            <a:schemeClr val="accent1"/>
          </a:solidFill>
          <a:ln w="1260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71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0" y="0"/>
            <a:ext cx="12186720" cy="6855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72" name="Рисунок 6" descr=""/>
          <p:cNvPicPr/>
          <p:nvPr/>
        </p:nvPicPr>
        <p:blipFill>
          <a:blip r:embed="rId1"/>
          <a:srcRect l="71" t="0" r="71" b="0"/>
          <a:stretch/>
        </p:blipFill>
        <p:spPr>
          <a:xfrm>
            <a:off x="698760" y="1440"/>
            <a:ext cx="12189960" cy="6854400"/>
          </a:xfrm>
          <a:prstGeom prst="rect">
            <a:avLst/>
          </a:prstGeom>
          <a:ln w="0">
            <a:solidFill>
              <a:srgbClr val="102b6a"/>
            </a:solidFill>
          </a:ln>
        </p:spPr>
      </p:pic>
      <p:sp>
        <p:nvSpPr>
          <p:cNvPr id="173" name="Скругленный прямоугольник 7"/>
          <p:cNvSpPr/>
          <p:nvPr/>
        </p:nvSpPr>
        <p:spPr>
          <a:xfrm>
            <a:off x="698760" y="626400"/>
            <a:ext cx="10792080" cy="1044000"/>
          </a:xfrm>
          <a:prstGeom prst="roundRect">
            <a:avLst>
              <a:gd name="adj" fmla="val 16667"/>
            </a:avLst>
          </a:prstGeom>
          <a:noFill/>
          <a:ln w="1908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74" name="Рисунок 9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1021320" y="894240"/>
            <a:ext cx="1809000" cy="507960"/>
          </a:xfrm>
          <a:prstGeom prst="rect">
            <a:avLst/>
          </a:prstGeom>
          <a:ln w="0">
            <a:noFill/>
          </a:ln>
        </p:spPr>
      </p:pic>
      <p:sp>
        <p:nvSpPr>
          <p:cNvPr id="175" name="TextBox 17"/>
          <p:cNvSpPr/>
          <p:nvPr/>
        </p:nvSpPr>
        <p:spPr>
          <a:xfrm>
            <a:off x="698760" y="2652840"/>
            <a:ext cx="927144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4400" strike="noStrike" u="none">
                <a:solidFill>
                  <a:srgbClr val="ffffff"/>
                </a:solidFill>
                <a:uFillTx/>
                <a:latin typeface="Arial"/>
                <a:ea typeface="DejaVu Sans"/>
              </a:rPr>
              <a:t>Биофизические свойства вирусов. Устойчивость вирусов в окружающей среде</a:t>
            </a:r>
            <a:endParaRPr b="1" lang="ru-RU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TextBox 18"/>
          <p:cNvSpPr/>
          <p:nvPr/>
        </p:nvSpPr>
        <p:spPr>
          <a:xfrm>
            <a:off x="565920" y="5563440"/>
            <a:ext cx="92012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Дисциплина: Вирусология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Читает: студент 4 курса гр. 3721Б1БЛ7, Нгуен Т.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TextBox 19"/>
          <p:cNvSpPr/>
          <p:nvPr/>
        </p:nvSpPr>
        <p:spPr>
          <a:xfrm rot="16200000">
            <a:off x="10746000" y="953280"/>
            <a:ext cx="104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2000" strike="noStrike" u="none">
                <a:solidFill>
                  <a:schemeClr val="lt1"/>
                </a:solidFill>
                <a:uFillTx/>
                <a:latin typeface="Arial"/>
                <a:ea typeface="DejaVu Sans"/>
              </a:rPr>
              <a:t>2024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Auto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79" name="AutoShape 4"/>
          <p:cNvSpPr/>
          <p:nvPr/>
        </p:nvSpPr>
        <p:spPr>
          <a:xfrm>
            <a:off x="307800" y="792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600" cy="826920"/>
          </a:xfrm>
          <a:prstGeom prst="rect">
            <a:avLst/>
          </a:prstGeom>
          <a:ln w="0">
            <a:noFill/>
          </a:ln>
        </p:spPr>
      </p:pic>
      <p:sp>
        <p:nvSpPr>
          <p:cNvPr id="181" name="Скругленный прямоугольник 24"/>
          <p:cNvSpPr/>
          <p:nvPr/>
        </p:nvSpPr>
        <p:spPr>
          <a:xfrm>
            <a:off x="295560" y="225360"/>
            <a:ext cx="11598480" cy="76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82" name="TextBox 25"/>
          <p:cNvSpPr/>
          <p:nvPr/>
        </p:nvSpPr>
        <p:spPr>
          <a:xfrm>
            <a:off x="375480" y="311040"/>
            <a:ext cx="159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TextBox 26"/>
          <p:cNvSpPr/>
          <p:nvPr/>
        </p:nvSpPr>
        <p:spPr>
          <a:xfrm>
            <a:off x="1974960" y="376920"/>
            <a:ext cx="224964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TextBox 27"/>
          <p:cNvSpPr/>
          <p:nvPr/>
        </p:nvSpPr>
        <p:spPr>
          <a:xfrm rot="16200000">
            <a:off x="11179080" y="5516280"/>
            <a:ext cx="1103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01.2025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TextBox 28"/>
          <p:cNvSpPr/>
          <p:nvPr/>
        </p:nvSpPr>
        <p:spPr>
          <a:xfrm>
            <a:off x="11512080" y="6314400"/>
            <a:ext cx="420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1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6" name="Прямая соединительная линия 29"/>
          <p:cNvCxnSpPr/>
          <p:nvPr/>
        </p:nvCxnSpPr>
        <p:spPr>
          <a:xfrm>
            <a:off x="11579040" y="6240600"/>
            <a:ext cx="290160" cy="2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187" name="TextBox 31"/>
          <p:cNvSpPr/>
          <p:nvPr/>
        </p:nvSpPr>
        <p:spPr>
          <a:xfrm>
            <a:off x="2249280" y="1393200"/>
            <a:ext cx="2939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2400" strike="noStrike" u="none">
                <a:solidFill>
                  <a:srgbClr val="ff0000"/>
                </a:solidFill>
                <a:uFillTx/>
                <a:latin typeface="Arial"/>
                <a:ea typeface="DejaVu Sans"/>
              </a:rPr>
              <a:t>Введение</a:t>
            </a:r>
            <a:endParaRPr b="0" lang="ru-RU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8" name="Прямая соединительная линия 32"/>
          <p:cNvCxnSpPr/>
          <p:nvPr/>
        </p:nvCxnSpPr>
        <p:spPr>
          <a:xfrm>
            <a:off x="4190760" y="607680"/>
            <a:ext cx="2186280" cy="2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89" name="Прямая соединительная линия 33"/>
          <p:cNvCxnSpPr/>
          <p:nvPr/>
        </p:nvCxnSpPr>
        <p:spPr>
          <a:xfrm>
            <a:off x="6374880" y="466200"/>
            <a:ext cx="2160" cy="290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190" name="Прямая соединительная линия 34"/>
          <p:cNvCxnSpPr/>
          <p:nvPr/>
        </p:nvCxnSpPr>
        <p:spPr>
          <a:xfrm>
            <a:off x="9295560" y="466200"/>
            <a:ext cx="2160" cy="290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191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600" cy="450720"/>
          </a:xfrm>
          <a:prstGeom prst="rect">
            <a:avLst/>
          </a:prstGeom>
          <a:ln w="0">
            <a:noFill/>
          </a:ln>
        </p:spPr>
      </p:pic>
      <p:cxnSp>
        <p:nvCxnSpPr>
          <p:cNvPr id="192" name="Прямая соединительная линия 36"/>
          <p:cNvCxnSpPr/>
          <p:nvPr/>
        </p:nvCxnSpPr>
        <p:spPr>
          <a:xfrm>
            <a:off x="1676160" y="991440"/>
            <a:ext cx="2160" cy="524700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193" name="Auto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194" name="AutoShape 4"/>
          <p:cNvSpPr/>
          <p:nvPr/>
        </p:nvSpPr>
        <p:spPr>
          <a:xfrm>
            <a:off x="307800" y="792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195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680" cy="743400"/>
          </a:xfrm>
          <a:prstGeom prst="rect">
            <a:avLst/>
          </a:prstGeom>
          <a:ln w="0">
            <a:noFill/>
          </a:ln>
        </p:spPr>
      </p:pic>
      <p:cxnSp>
        <p:nvCxnSpPr>
          <p:cNvPr id="196" name="Прямая соединительная линия 1"/>
          <p:cNvCxnSpPr/>
          <p:nvPr/>
        </p:nvCxnSpPr>
        <p:spPr>
          <a:xfrm>
            <a:off x="1676160" y="991800"/>
            <a:ext cx="2160" cy="524700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cxnSp>
        <p:nvCxnSpPr>
          <p:cNvPr id="197" name="Прямая соединительная линия 2"/>
          <p:cNvCxnSpPr/>
          <p:nvPr/>
        </p:nvCxnSpPr>
        <p:spPr>
          <a:xfrm flipH="1">
            <a:off x="1676880" y="6357600"/>
            <a:ext cx="2160" cy="202680"/>
          </a:xfrm>
          <a:prstGeom prst="straightConnector1">
            <a:avLst/>
          </a:prstGeom>
          <a:ln w="38160">
            <a:solidFill>
              <a:srgbClr val="3465a4"/>
            </a:solidFill>
            <a:round/>
          </a:ln>
        </p:spPr>
      </p:cxnSp>
      <p:sp>
        <p:nvSpPr>
          <p:cNvPr id="198" name=""/>
          <p:cNvSpPr/>
          <p:nvPr/>
        </p:nvSpPr>
        <p:spPr>
          <a:xfrm>
            <a:off x="3020400" y="2167560"/>
            <a:ext cx="6019560" cy="3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>
            <a:off x="2285640" y="1954800"/>
            <a:ext cx="8794800" cy="134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Наиболее важными биофизическим характеристиками являются седиментационные и плотностные свойства.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Седиментация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— это процесс осаждения вирусов и их компонентов при центрифугировании. Для измерения седиментации используется ультрацентрифугирование. Коэффициенты седиментации зависят от множества факторов, включая размер и форму частиц.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Плотность вирионов</a:t>
            </a:r>
            <a:r>
              <a:rPr b="0" lang="ru-RU" sz="18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 зависит от их состава. Вирусы с большим содержанием нуклеиновых кислот имеют большую плотность. Для измерения плотности применяется равновесное центрифугирование в градиентах плотности, таких как сахароза или хлорид цезия.</a:t>
            </a: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Рисунок 23" descr=""/>
          <p:cNvPicPr/>
          <p:nvPr/>
        </p:nvPicPr>
        <p:blipFill>
          <a:blip r:embed="rId1"/>
          <a:stretch/>
        </p:blipFill>
        <p:spPr>
          <a:xfrm>
            <a:off x="11185200" y="1212840"/>
            <a:ext cx="651600" cy="826920"/>
          </a:xfrm>
          <a:prstGeom prst="rect">
            <a:avLst/>
          </a:prstGeom>
          <a:ln w="0">
            <a:noFill/>
          </a:ln>
        </p:spPr>
      </p:pic>
      <p:sp>
        <p:nvSpPr>
          <p:cNvPr id="201" name="Скругленный прямоугольник 24"/>
          <p:cNvSpPr/>
          <p:nvPr/>
        </p:nvSpPr>
        <p:spPr>
          <a:xfrm>
            <a:off x="295560" y="225360"/>
            <a:ext cx="11598480" cy="765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80">
            <a:solidFill>
              <a:srgbClr val="173c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02" name="TextBox 26"/>
          <p:cNvSpPr/>
          <p:nvPr/>
        </p:nvSpPr>
        <p:spPr>
          <a:xfrm>
            <a:off x="1865160" y="465480"/>
            <a:ext cx="241488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300" strike="noStrike" u="none">
                <a:solidFill>
                  <a:srgbClr val="55308d"/>
                </a:solidFill>
                <a:uFillTx/>
                <a:latin typeface="Arial"/>
                <a:ea typeface="DejaVu Sans"/>
              </a:rPr>
              <a:t>Онтогенез вирусов</a:t>
            </a: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TextBox 27"/>
          <p:cNvSpPr/>
          <p:nvPr/>
        </p:nvSpPr>
        <p:spPr>
          <a:xfrm rot="16200000">
            <a:off x="11179080" y="5516280"/>
            <a:ext cx="1103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01</a:t>
            </a:r>
            <a:r>
              <a:rPr b="0" lang="ru-RU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.202</a:t>
            </a:r>
            <a:r>
              <a:rPr b="0" lang="en-US" sz="1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5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TextBox 28"/>
          <p:cNvSpPr/>
          <p:nvPr/>
        </p:nvSpPr>
        <p:spPr>
          <a:xfrm>
            <a:off x="11512080" y="6314400"/>
            <a:ext cx="42012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3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5" name="Прямая соединительная линия 29"/>
          <p:cNvCxnSpPr/>
          <p:nvPr/>
        </p:nvCxnSpPr>
        <p:spPr>
          <a:xfrm>
            <a:off x="11579040" y="6240600"/>
            <a:ext cx="290160" cy="2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sp>
        <p:nvSpPr>
          <p:cNvPr id="206" name="TextBox 30"/>
          <p:cNvSpPr/>
          <p:nvPr/>
        </p:nvSpPr>
        <p:spPr>
          <a:xfrm>
            <a:off x="6540120" y="1963440"/>
            <a:ext cx="4385520" cy="42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Липопротеидные оболочки вирусов делают их более уязвимыми, в то время как изометрические вирусы более устойчивы.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Вирусы полиомиелита, аденовирусы и реовирусы могут сохранять свою активность в течение нескольких дней, тогда как вирусы с оболочками (например, ортомиксовирусы) инактивируются быстрее.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Некоторые вирусы, как вирус оспы, обладают исключительной устойчивостью к высыханию и могут оставаться активными в эксретах несколько месяцев.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ru-RU" sz="14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Вирус гепатита B устойчив к внешним воздействиям, таким как кипячение.</a:t>
            </a: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endParaRPr b="0" lang="ru-RU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TextBox 31"/>
          <p:cNvSpPr/>
          <p:nvPr/>
        </p:nvSpPr>
        <p:spPr>
          <a:xfrm>
            <a:off x="7376760" y="1263960"/>
            <a:ext cx="3768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18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Устойчивость вирусов к внешним факторам:</a:t>
            </a:r>
            <a:endParaRPr b="1" lang="ru-RU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8" name="Прямая соединительная линия 32"/>
          <p:cNvCxnSpPr/>
          <p:nvPr/>
        </p:nvCxnSpPr>
        <p:spPr>
          <a:xfrm>
            <a:off x="4190760" y="607680"/>
            <a:ext cx="2186280" cy="2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09" name="Прямая соединительная линия 33"/>
          <p:cNvCxnSpPr/>
          <p:nvPr/>
        </p:nvCxnSpPr>
        <p:spPr>
          <a:xfrm>
            <a:off x="6374880" y="466200"/>
            <a:ext cx="2160" cy="290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cxnSp>
        <p:nvCxnSpPr>
          <p:cNvPr id="210" name="Прямая соединительная линия 34"/>
          <p:cNvCxnSpPr/>
          <p:nvPr/>
        </p:nvCxnSpPr>
        <p:spPr>
          <a:xfrm>
            <a:off x="9295560" y="466200"/>
            <a:ext cx="2160" cy="290160"/>
          </a:xfrm>
          <a:prstGeom prst="straightConnector1">
            <a:avLst/>
          </a:prstGeom>
          <a:ln w="19080">
            <a:solidFill>
              <a:srgbClr val="173c90"/>
            </a:solidFill>
            <a:round/>
          </a:ln>
        </p:spPr>
      </p:cxnSp>
      <p:pic>
        <p:nvPicPr>
          <p:cNvPr id="211" name="Рисунок 35" descr="Изображение выглядит как текст&#10;&#10;Автоматически созданное описание"/>
          <p:cNvPicPr/>
          <p:nvPr/>
        </p:nvPicPr>
        <p:blipFill>
          <a:blip r:embed="rId2"/>
          <a:stretch/>
        </p:blipFill>
        <p:spPr>
          <a:xfrm>
            <a:off x="7077960" y="389520"/>
            <a:ext cx="1605600" cy="450720"/>
          </a:xfrm>
          <a:prstGeom prst="rect">
            <a:avLst/>
          </a:prstGeom>
          <a:ln w="0">
            <a:noFill/>
          </a:ln>
        </p:spPr>
      </p:pic>
      <p:cxnSp>
        <p:nvCxnSpPr>
          <p:cNvPr id="212" name="Прямая соединительная линия 36"/>
          <p:cNvCxnSpPr/>
          <p:nvPr/>
        </p:nvCxnSpPr>
        <p:spPr>
          <a:xfrm>
            <a:off x="6416280" y="990360"/>
            <a:ext cx="2160" cy="5247000"/>
          </a:xfrm>
          <a:prstGeom prst="straightConnector1">
            <a:avLst/>
          </a:prstGeom>
          <a:ln w="38160">
            <a:solidFill>
              <a:srgbClr val="173c90"/>
            </a:solidFill>
            <a:round/>
          </a:ln>
        </p:spPr>
      </p:cxnSp>
      <p:sp>
        <p:nvSpPr>
          <p:cNvPr id="213" name="Auto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sp>
        <p:nvSpPr>
          <p:cNvPr id="214" name="AutoShape 4"/>
          <p:cNvSpPr/>
          <p:nvPr/>
        </p:nvSpPr>
        <p:spPr>
          <a:xfrm>
            <a:off x="307800" y="792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15" name="Picture 5" descr=""/>
          <p:cNvPicPr/>
          <p:nvPr/>
        </p:nvPicPr>
        <p:blipFill>
          <a:blip r:embed="rId3"/>
          <a:stretch/>
        </p:blipFill>
        <p:spPr>
          <a:xfrm>
            <a:off x="9625680" y="236160"/>
            <a:ext cx="2029680" cy="743400"/>
          </a:xfrm>
          <a:prstGeom prst="rect">
            <a:avLst/>
          </a:prstGeom>
          <a:ln w="0">
            <a:noFill/>
          </a:ln>
        </p:spPr>
      </p:pic>
      <p:sp>
        <p:nvSpPr>
          <p:cNvPr id="216" name="TextBox 16"/>
          <p:cNvSpPr/>
          <p:nvPr/>
        </p:nvSpPr>
        <p:spPr>
          <a:xfrm>
            <a:off x="375480" y="311040"/>
            <a:ext cx="1597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Химический состав 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ru-RU" sz="12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вириона</a:t>
            </a: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TextBox 5"/>
          <p:cNvSpPr/>
          <p:nvPr/>
        </p:nvSpPr>
        <p:spPr>
          <a:xfrm>
            <a:off x="1112760" y="1272240"/>
            <a:ext cx="474948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ru-RU" sz="2000" strike="noStrike" u="none">
                <a:solidFill>
                  <a:schemeClr val="dk1"/>
                </a:solidFill>
                <a:uFillTx/>
                <a:latin typeface="Arial"/>
                <a:ea typeface="DejaVu Sans"/>
              </a:rPr>
              <a:t>Чувствительность к физико-химическим факторам</a:t>
            </a:r>
            <a:endParaRPr b="0" lang="ru-RU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1035000" y="1860480"/>
            <a:ext cx="4673520" cy="51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Чувствительность к ультрафиолетовому и рентгеновскому излучению зависит от размера генома вируса. Мелкие вирусы, как вирус папилломы, более чувствительны к излучению.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Инактивация химическими веществами: Вирусы с липопротеиновыми оболочками чувствительны к эфиру, хлороформу и детергентам, в то время как более простые изометрические вирусы оказываются более устойчивыми к этим веществам.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ru-RU" sz="1500" strike="noStrike" u="none">
                <a:solidFill>
                  <a:srgbClr val="000000"/>
                </a:solidFill>
                <a:uFillTx/>
                <a:latin typeface="Arial"/>
                <a:ea typeface="Source Han Sans CN"/>
              </a:rPr>
              <a:t>Чувствительность к pH: Вирусы кишечной группы, такие как реовирусы, устойчивы при pH 2–3. Большинство вирусов инактивируются при отклонениях pH в кислую или щелочную сторону.</a:t>
            </a:r>
            <a:endParaRPr b="0" lang="ru-RU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ru-RU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Скругленный прямоугольник 2"/>
          <p:cNvSpPr/>
          <p:nvPr/>
        </p:nvSpPr>
        <p:spPr>
          <a:xfrm>
            <a:off x="663120" y="1015920"/>
            <a:ext cx="10863720" cy="498888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440">
            <a:solidFill>
              <a:srgbClr val="173b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lt1"/>
              </a:solidFill>
              <a:uFillTx/>
              <a:latin typeface="Calibri"/>
              <a:ea typeface="DejaVu Sans"/>
            </a:endParaRPr>
          </a:p>
        </p:txBody>
      </p:sp>
      <p:pic>
        <p:nvPicPr>
          <p:cNvPr id="220" name="Рисунок 3" descr="Изображение выглядит как текст&#10;&#10;Автоматически созданное описание"/>
          <p:cNvPicPr/>
          <p:nvPr/>
        </p:nvPicPr>
        <p:blipFill>
          <a:blip r:embed="rId1"/>
          <a:stretch/>
        </p:blipFill>
        <p:spPr>
          <a:xfrm>
            <a:off x="5292360" y="1396800"/>
            <a:ext cx="1605600" cy="450720"/>
          </a:xfrm>
          <a:prstGeom prst="rect">
            <a:avLst/>
          </a:prstGeom>
          <a:ln w="0">
            <a:noFill/>
          </a:ln>
        </p:spPr>
      </p:pic>
      <p:sp>
        <p:nvSpPr>
          <p:cNvPr id="221" name="TextBox 4"/>
          <p:cNvSpPr/>
          <p:nvPr/>
        </p:nvSpPr>
        <p:spPr>
          <a:xfrm>
            <a:off x="2894760" y="3136680"/>
            <a:ext cx="64004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ru-RU" sz="3200" strike="noStrike" u="none">
                <a:solidFill>
                  <a:srgbClr val="fa4012"/>
                </a:solidFill>
                <a:uFillTx/>
                <a:latin typeface="Arial"/>
                <a:ea typeface="DejaVu Sans"/>
              </a:rPr>
              <a:t>СПАСИБО ЗА ВНИМАНИЕ!</a:t>
            </a:r>
            <a:endParaRPr b="0" lang="ru-RU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TextBox 9"/>
          <p:cNvSpPr/>
          <p:nvPr/>
        </p:nvSpPr>
        <p:spPr>
          <a:xfrm>
            <a:off x="2054880" y="5426640"/>
            <a:ext cx="807984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600" strike="noStrike" u="none">
                <a:solidFill>
                  <a:srgbClr val="173c90"/>
                </a:solidFill>
                <a:uFillTx/>
                <a:latin typeface="Arial"/>
                <a:ea typeface="DejaVu Sans"/>
              </a:rPr>
              <a:t>s21370158@ibbm.unn.ru</a:t>
            </a:r>
            <a:endParaRPr b="0" lang="ru-RU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ru-RU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AutoShape 2"/>
          <p:cNvSpPr/>
          <p:nvPr/>
        </p:nvSpPr>
        <p:spPr>
          <a:xfrm>
            <a:off x="155520" y="-144360"/>
            <a:ext cx="30276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trike="noStrike" u="none">
              <a:solidFill>
                <a:schemeClr val="dk1"/>
              </a:solidFill>
              <a:uFillTx/>
              <a:latin typeface="Calibri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Пользовательские 1">
      <a:dk1>
        <a:srgbClr val="000000"/>
      </a:dk1>
      <a:lt1>
        <a:srgbClr val="ffffff"/>
      </a:lt1>
      <a:dk2>
        <a:srgbClr val="173b90"/>
      </a:dk2>
      <a:lt2>
        <a:srgbClr val="e7e6e6"/>
      </a:lt2>
      <a:accent1>
        <a:srgbClr val="173b90"/>
      </a:accent1>
      <a:accent2>
        <a:srgbClr val="ef3b10"/>
      </a:accent2>
      <a:accent3>
        <a:srgbClr val="009c93"/>
      </a:accent3>
      <a:accent4>
        <a:srgbClr val="f5d40a"/>
      </a:accent4>
      <a:accent5>
        <a:srgbClr val="01acdf"/>
      </a:accent5>
      <a:accent6>
        <a:srgbClr val="6c882c"/>
      </a:accent6>
      <a:hlink>
        <a:srgbClr val="ed7d04"/>
      </a:hlink>
      <a:folHlink>
        <a:srgbClr val="502465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4057</TotalTime>
  <Application>LibreOffice/24.8.2.1$Linux_X86_64 LibreOffice_project/d2333ca8202241beded14b8ee9021e67de4c50ce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2022-11-09T08:47:19Z</dcterms:created>
  <dc:creator>Алина Лелюк</dc:creator>
  <dc:description/>
  <dc:language>ru-RU</dc:language>
  <cp:lastModifiedBy/>
  <dcterms:modified xsi:type="dcterms:W3CDTF">2025-01-09T18:07:24Z</dcterms:modified>
  <cp:revision>72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r8>10</vt:r8>
  </property>
</Properties>
</file>