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7.svg" ContentType="image/svg"/>
  <Override PartName="/ppt/media/image8.png" ContentType="image/png"/>
  <Override PartName="/ppt/media/image12.png" ContentType="image/png"/>
  <Override PartName="/ppt/media/image9.png" ContentType="image/png"/>
  <Override PartName="/ppt/media/image10.svg" ContentType="image/sv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9A76F1-C7F8-4D2A-896A-BD9D784A74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9B6F381-C352-442A-A625-2556168FD6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EC4DFDB-9AF2-49F8-9AF3-292BDCC90D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E070375-6360-4706-B5EE-EC8FFD0D87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C78B07D-FCBB-4AF8-B71C-AB7534638F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A8CC37A-BD13-4B16-B27D-D2ABF463CC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188FD995-49DC-4F6D-9439-38614ABEBD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85275B5-07A8-47B0-89D2-DD9382C8DA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82BBD75-020F-47BA-96F7-BF6B0DCC19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02E33CAB-1893-46CE-B24E-D3D4E80E37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85D978C-B884-4E7C-8DA8-C997019045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1F1BA-EF1D-4C65-A5C2-38DAA5A0EC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20E3176E-8B72-454B-A4A9-94A7865607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18609647-07C6-46BD-8DFD-7F70C6AAE4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254F66C1-32CB-4A63-A964-154310AC7F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6B57979C-1238-4FFA-87C6-A4C0B5044F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35445A2D-F210-43E8-906F-08CFCD93E5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8B78FAA7-BEB7-48D9-B498-EB83A0B542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FDB31C15-109B-4838-B9C2-BA2D18CAA5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3B6DBBC4-66C1-4B8E-A99C-371C4768ED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5B1577FE-139B-4374-946F-5334FC4DFF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DA9BA2BD-3C10-4985-A842-CAB2321F72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24DC7B-1170-4187-B8C1-416ED23676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9D232F72-D637-4015-A255-E590D17BF7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CD5D0AE0-4FD8-409F-8C54-3579E3A2CA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60A7B8E1-46BF-4F9B-883C-385F7CE6F2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8EF023F5-9D1D-4B2E-97B1-1AD7B8B529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0F0CD637-6D3F-40A5-9EA7-34C1019D91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B617F7C6-B05A-4E11-B697-4673EBEF2E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28AF69-8B01-442A-B586-1513CC86BD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0FEFAA-99F8-4153-8CA5-77B0C72CC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6DD7CA6-B7A5-428D-8B38-55AB0DDB07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EBBAA49-67A3-4CE6-9972-1006D917D2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BA98675-1E39-44C1-9803-99BB755E11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1EA4555-B136-44DB-A83A-C900E76348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02C989-3169-4B12-A728-75FFE96C05E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F2D338-C533-46A9-9030-30CF4633737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96B8F1-1D02-4A41-B8D2-37038A6474E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D99B81-A259-4CB4-937D-E307DCF6FB9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099DBB-B106-4831-87E5-D5FC7C53F30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77957E-816F-4E6C-984E-3C935D9C26A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46E71D-FECE-4C22-B2C3-E624FF1A48C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D68689-56BB-4AFE-B733-354CA1E6BAC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7F63B6-0328-46E1-B5B2-64E152FB23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9EA98C-34D3-4FD5-8503-B9ECB5983B3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002D1A-8890-464D-AC35-31D09FE0EBA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E793A6-9AC8-4551-9CF5-9CB314646AE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B69012-AD4F-4236-BB2F-CF8FA190D54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E75E59-BF19-49A6-B7ED-B0985D60EA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CBDBE1-9BD9-439D-AD06-836DB8F785E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0EEA13-AE1E-445B-BBAE-8A0E6B8F27A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5B14A3-CD70-4CC7-B4FA-7CE750A38B2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DEFEC8-1279-4472-89B1-CA3E15640B3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E27C2B-12AE-42AA-BF98-AE7AE263F8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9BD99B-6AA1-4E2C-8AF3-013A44667EC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5DFC17-9979-494C-B0CD-C2670E3CF74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113AEF-D4A9-41D3-8C71-F37F067C01A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46BE0E-3EBF-45BE-9A07-92E44F180CC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906647-434F-4F67-BBA8-92BDFA28126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455FDE-8CE7-481A-8A87-562B365BE7B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0D9B97-182A-491D-8240-11E66D5D318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BBCDC7-4BAD-433B-AD0C-F9380D9169E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1716A2-29BD-4219-BD3E-2C53771E297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  <p:sldLayoutId id="2147483716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9E86AD-61AE-46A9-A54A-5C383082561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3997E6-E0F4-4434-8EDB-0E4445E7903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F1DD3E-CF0D-4243-A4BB-98AFA7C46D6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8136DA-3D5E-4F82-A784-9689915CBB6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35A8D3-FCD4-497D-8893-0DC802F54E0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962134-EE12-4891-BEC6-2E9B2708F5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svg"/><Relationship Id="rId6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Прямоугольник 1"/>
          <p:cNvSpPr/>
          <p:nvPr/>
        </p:nvSpPr>
        <p:spPr>
          <a:xfrm>
            <a:off x="-39240" y="-203040"/>
            <a:ext cx="1287000" cy="713808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7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6360" cy="6855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179" name="Рисунок 6" descr=""/>
          <p:cNvPicPr/>
          <p:nvPr/>
        </p:nvPicPr>
        <p:blipFill>
          <a:blip r:embed="rId1"/>
          <a:srcRect l="71" t="0" r="71" b="0"/>
          <a:stretch/>
        </p:blipFill>
        <p:spPr>
          <a:xfrm>
            <a:off x="698760" y="1440"/>
            <a:ext cx="12189600" cy="6854040"/>
          </a:xfrm>
          <a:prstGeom prst="rect">
            <a:avLst/>
          </a:prstGeom>
          <a:ln w="0">
            <a:solidFill>
              <a:srgbClr val="102b6a"/>
            </a:solidFill>
          </a:ln>
        </p:spPr>
      </p:pic>
      <p:sp>
        <p:nvSpPr>
          <p:cNvPr id="180" name="Скругленный прямоугольник 7"/>
          <p:cNvSpPr/>
          <p:nvPr/>
        </p:nvSpPr>
        <p:spPr>
          <a:xfrm>
            <a:off x="698760" y="626400"/>
            <a:ext cx="10791720" cy="104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181" name="Рисунок 9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21320" y="894240"/>
            <a:ext cx="1808640" cy="507600"/>
          </a:xfrm>
          <a:prstGeom prst="rect">
            <a:avLst/>
          </a:prstGeom>
          <a:ln w="0">
            <a:noFill/>
          </a:ln>
        </p:spPr>
      </p:pic>
      <p:sp>
        <p:nvSpPr>
          <p:cNvPr id="182" name="TextBox 17"/>
          <p:cNvSpPr/>
          <p:nvPr/>
        </p:nvSpPr>
        <p:spPr>
          <a:xfrm>
            <a:off x="698760" y="2652840"/>
            <a:ext cx="92710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44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Вирусный геном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TextBox 18"/>
          <p:cNvSpPr/>
          <p:nvPr/>
        </p:nvSpPr>
        <p:spPr>
          <a:xfrm>
            <a:off x="565920" y="5563440"/>
            <a:ext cx="9200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Дисциплина: Вирусология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Читает: студент 4 курса гр. 3721Б1БЛ7, Нгуен Т.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TextBox 19"/>
          <p:cNvSpPr/>
          <p:nvPr/>
        </p:nvSpPr>
        <p:spPr>
          <a:xfrm rot="16200000">
            <a:off x="10746000" y="953280"/>
            <a:ext cx="1043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2024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86" name="AutoShape 4"/>
          <p:cNvSpPr/>
          <p:nvPr/>
        </p:nvSpPr>
        <p:spPr>
          <a:xfrm>
            <a:off x="307800" y="792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240" cy="826560"/>
          </a:xfrm>
          <a:prstGeom prst="rect">
            <a:avLst/>
          </a:prstGeom>
          <a:ln w="0">
            <a:noFill/>
          </a:ln>
        </p:spPr>
      </p:pic>
      <p:sp>
        <p:nvSpPr>
          <p:cNvPr id="188" name="Скругленный прямоугольник 24"/>
          <p:cNvSpPr/>
          <p:nvPr/>
        </p:nvSpPr>
        <p:spPr>
          <a:xfrm>
            <a:off x="295560" y="225360"/>
            <a:ext cx="11598120" cy="764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89" name="TextBox 25"/>
          <p:cNvSpPr/>
          <p:nvPr/>
        </p:nvSpPr>
        <p:spPr>
          <a:xfrm>
            <a:off x="375480" y="376920"/>
            <a:ext cx="1597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TextBox 26"/>
          <p:cNvSpPr/>
          <p:nvPr/>
        </p:nvSpPr>
        <p:spPr>
          <a:xfrm>
            <a:off x="1974960" y="376920"/>
            <a:ext cx="224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Введение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TextBox 27"/>
          <p:cNvSpPr/>
          <p:nvPr/>
        </p:nvSpPr>
        <p:spPr>
          <a:xfrm rot="16200000">
            <a:off x="11179080" y="5516280"/>
            <a:ext cx="1103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TextBox 28"/>
          <p:cNvSpPr/>
          <p:nvPr/>
        </p:nvSpPr>
        <p:spPr>
          <a:xfrm>
            <a:off x="11512080" y="6314400"/>
            <a:ext cx="419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3" name="Прямая соединительная линия 29"/>
          <p:cNvCxnSpPr/>
          <p:nvPr/>
        </p:nvCxnSpPr>
        <p:spPr>
          <a:xfrm>
            <a:off x="11579040" y="6240600"/>
            <a:ext cx="29052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194" name="TextBox 31"/>
          <p:cNvSpPr/>
          <p:nvPr/>
        </p:nvSpPr>
        <p:spPr>
          <a:xfrm>
            <a:off x="2249280" y="1393200"/>
            <a:ext cx="2938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Введение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5" name="Прямая соединительная линия 32"/>
          <p:cNvCxnSpPr/>
          <p:nvPr/>
        </p:nvCxnSpPr>
        <p:spPr>
          <a:xfrm>
            <a:off x="4190760" y="607680"/>
            <a:ext cx="218664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196" name="Прямая соединительная линия 33"/>
          <p:cNvCxnSpPr/>
          <p:nvPr/>
        </p:nvCxnSpPr>
        <p:spPr>
          <a:xfrm>
            <a:off x="637488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197" name="Прямая соединительная линия 34"/>
          <p:cNvCxnSpPr/>
          <p:nvPr/>
        </p:nvCxnSpPr>
        <p:spPr>
          <a:xfrm>
            <a:off x="929556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198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240" cy="450360"/>
          </a:xfrm>
          <a:prstGeom prst="rect">
            <a:avLst/>
          </a:prstGeom>
          <a:ln w="0">
            <a:noFill/>
          </a:ln>
        </p:spPr>
      </p:pic>
      <p:cxnSp>
        <p:nvCxnSpPr>
          <p:cNvPr id="199" name="Прямая соединительная линия 36"/>
          <p:cNvCxnSpPr/>
          <p:nvPr/>
        </p:nvCxnSpPr>
        <p:spPr>
          <a:xfrm>
            <a:off x="1676160" y="991440"/>
            <a:ext cx="2520" cy="524736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200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01" name="AutoShape 4"/>
          <p:cNvSpPr/>
          <p:nvPr/>
        </p:nvSpPr>
        <p:spPr>
          <a:xfrm>
            <a:off x="307800" y="792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02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9320" cy="743040"/>
          </a:xfrm>
          <a:prstGeom prst="rect">
            <a:avLst/>
          </a:prstGeom>
          <a:ln w="0">
            <a:noFill/>
          </a:ln>
        </p:spPr>
      </p:pic>
      <p:cxnSp>
        <p:nvCxnSpPr>
          <p:cNvPr id="203" name="Прямая соединительная линия 1"/>
          <p:cNvCxnSpPr/>
          <p:nvPr/>
        </p:nvCxnSpPr>
        <p:spPr>
          <a:xfrm>
            <a:off x="1676160" y="991800"/>
            <a:ext cx="2520" cy="524736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204" name="Прямая соединительная линия 2"/>
          <p:cNvCxnSpPr/>
          <p:nvPr/>
        </p:nvCxnSpPr>
        <p:spPr>
          <a:xfrm flipH="1">
            <a:off x="1676880" y="6357600"/>
            <a:ext cx="2520" cy="20304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205" name=""/>
          <p:cNvSpPr/>
          <p:nvPr/>
        </p:nvSpPr>
        <p:spPr>
          <a:xfrm>
            <a:off x="3020400" y="2167560"/>
            <a:ext cx="6019200" cy="3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>
            <a:off x="2285640" y="1954800"/>
            <a:ext cx="8794440" cy="13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В латентном состоянии геном вируса словно спящий стратег: не транскрибируется, не реплицируется. Но когда вирус проникает в клетку, он «просыпается», переходя в активное репликативное состояние. Тут начинается магия: одноцепочечная (ss) форма превращается в двуцепочечную (ds), линейная структура становится кольцевой, а геном амплифицируется — словно мелодия, подхваченная оркестром.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Почему?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Латентность позволяет вирусу ждать благоприятных условий для размножения, избегая атаки иммунной системы хозяина или неблагоприятной среды. Активная репликация начинается только тогда, когда клетка-хозяин становится удобным «заводом» для производства новых вирионов.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Экология: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Латентность важна для вирусов, которые паразитируют на организмах с длинным жизненным циклом (например, у человека — вирус герпеса) или при переменных условиях окружающей среды (вирусы растений).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240" cy="826560"/>
          </a:xfrm>
          <a:prstGeom prst="rect">
            <a:avLst/>
          </a:prstGeom>
          <a:ln w="0">
            <a:noFill/>
          </a:ln>
        </p:spPr>
      </p:pic>
      <p:sp>
        <p:nvSpPr>
          <p:cNvPr id="208" name="Скругленный прямоугольник 24"/>
          <p:cNvSpPr/>
          <p:nvPr/>
        </p:nvSpPr>
        <p:spPr>
          <a:xfrm>
            <a:off x="295560" y="225360"/>
            <a:ext cx="11598120" cy="764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09" name="TextBox 26"/>
          <p:cNvSpPr/>
          <p:nvPr/>
        </p:nvSpPr>
        <p:spPr>
          <a:xfrm>
            <a:off x="1865160" y="465480"/>
            <a:ext cx="2414520" cy="2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Генетическая ёмкость 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TextBox 27"/>
          <p:cNvSpPr/>
          <p:nvPr/>
        </p:nvSpPr>
        <p:spPr>
          <a:xfrm rot="16200000">
            <a:off x="11179080" y="5516280"/>
            <a:ext cx="1103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TextBox 28"/>
          <p:cNvSpPr/>
          <p:nvPr/>
        </p:nvSpPr>
        <p:spPr>
          <a:xfrm>
            <a:off x="11512080" y="6314400"/>
            <a:ext cx="419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2" name="Прямая соединительная линия 29"/>
          <p:cNvCxnSpPr/>
          <p:nvPr/>
        </p:nvCxnSpPr>
        <p:spPr>
          <a:xfrm>
            <a:off x="11579040" y="6240600"/>
            <a:ext cx="29052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13" name="TextBox 30"/>
          <p:cNvSpPr/>
          <p:nvPr/>
        </p:nvSpPr>
        <p:spPr>
          <a:xfrm>
            <a:off x="7160400" y="1963440"/>
            <a:ext cx="3764880" cy="43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Почему?</a:t>
            </a:r>
            <a:br>
              <a:rPr sz="1400"/>
            </a:br>
            <a:br>
              <a:rPr sz="1400"/>
            </a:b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Минимализм — это способ быстро и эффективно размножаться, минимизируя затраты энергии и времени. Чем меньше геном, тем быстрее он копируется, что критично для вирусов, конкурирующих за ресурсы клетки.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Экология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:</a:t>
            </a:r>
            <a:br>
              <a:rPr sz="1400"/>
            </a:br>
            <a:br>
              <a:rPr sz="1400"/>
            </a:b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Вирусы бактерий (бактериофаги) или простых организмов, таких как микоплазмы, используют минимальные геномы, чтобы быстро инфицировать многочисленных хозяев в богатой среде.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4" name="Прямая соединительная линия 32"/>
          <p:cNvCxnSpPr/>
          <p:nvPr/>
        </p:nvCxnSpPr>
        <p:spPr>
          <a:xfrm>
            <a:off x="4190760" y="607680"/>
            <a:ext cx="218664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15" name="Прямая соединительная линия 33"/>
          <p:cNvCxnSpPr/>
          <p:nvPr/>
        </p:nvCxnSpPr>
        <p:spPr>
          <a:xfrm>
            <a:off x="637488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16" name="Прямая соединительная линия 34"/>
          <p:cNvCxnSpPr/>
          <p:nvPr/>
        </p:nvCxnSpPr>
        <p:spPr>
          <a:xfrm>
            <a:off x="929556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17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240" cy="450360"/>
          </a:xfrm>
          <a:prstGeom prst="rect">
            <a:avLst/>
          </a:prstGeom>
          <a:ln w="0">
            <a:noFill/>
          </a:ln>
        </p:spPr>
      </p:pic>
      <p:cxnSp>
        <p:nvCxnSpPr>
          <p:cNvPr id="218" name="Прямая соединительная линия 36"/>
          <p:cNvCxnSpPr/>
          <p:nvPr/>
        </p:nvCxnSpPr>
        <p:spPr>
          <a:xfrm>
            <a:off x="7147440" y="990720"/>
            <a:ext cx="2520" cy="524736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19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20" name="AutoShape 4"/>
          <p:cNvSpPr/>
          <p:nvPr/>
        </p:nvSpPr>
        <p:spPr>
          <a:xfrm>
            <a:off x="307800" y="792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21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9320" cy="743040"/>
          </a:xfrm>
          <a:prstGeom prst="rect">
            <a:avLst/>
          </a:prstGeom>
          <a:ln w="0">
            <a:noFill/>
          </a:ln>
        </p:spPr>
      </p:pic>
      <p:sp>
        <p:nvSpPr>
          <p:cNvPr id="222" name="TextBox 18"/>
          <p:cNvSpPr/>
          <p:nvPr/>
        </p:nvSpPr>
        <p:spPr>
          <a:xfrm>
            <a:off x="307800" y="5904000"/>
            <a:ext cx="59904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  <a:ea typeface="DejaVu Sans"/>
              </a:rPr>
              <a:t>Рис. 1. MS2 вирус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51440" y="1440720"/>
            <a:ext cx="5434920" cy="23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Вирусы умеют быть скромными — их геномы варьируются от 3 до 1200 тыс. пар нуклеотидов (п.н.). Например, бактериофаг MS2 справляется всего с 3,5 тыс. п.н., а гигантский вирус амёб гордо несёт 1200 тыс. п.н.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Интересно, что размер вирусного генома вовсе не связан с размером клетки-хозяина. Это снова доказывает: </a:t>
            </a:r>
            <a:r>
              <a:rPr b="1" lang="ru-RU" sz="1600" strike="noStrike" u="none">
                <a:solidFill>
                  <a:srgbClr val="000000"/>
                </a:solidFill>
                <a:uFillTx/>
                <a:latin typeface="Arial"/>
              </a:rPr>
              <a:t>главное — не размеры</a:t>
            </a: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, а умение грамотно использовать ресурсы.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271080" y="3970440"/>
            <a:ext cx="3576240" cy="1868040"/>
          </a:xfrm>
          <a:prstGeom prst="rect">
            <a:avLst/>
          </a:prstGeom>
          <a:ln w="0">
            <a:noFill/>
          </a:ln>
        </p:spPr>
      </p:pic>
      <p:sp>
        <p:nvSpPr>
          <p:cNvPr id="225" name="TextBox 1"/>
          <p:cNvSpPr/>
          <p:nvPr/>
        </p:nvSpPr>
        <p:spPr>
          <a:xfrm>
            <a:off x="375480" y="376920"/>
            <a:ext cx="1597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240" cy="826560"/>
          </a:xfrm>
          <a:prstGeom prst="rect">
            <a:avLst/>
          </a:prstGeom>
          <a:ln w="0">
            <a:noFill/>
          </a:ln>
        </p:spPr>
      </p:pic>
      <p:sp>
        <p:nvSpPr>
          <p:cNvPr id="227" name="Скругленный прямоугольник 24"/>
          <p:cNvSpPr/>
          <p:nvPr/>
        </p:nvSpPr>
        <p:spPr>
          <a:xfrm>
            <a:off x="295560" y="225360"/>
            <a:ext cx="11598120" cy="764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28" name="TextBox 26"/>
          <p:cNvSpPr/>
          <p:nvPr/>
        </p:nvSpPr>
        <p:spPr>
          <a:xfrm>
            <a:off x="1731960" y="476640"/>
            <a:ext cx="2414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  <a:ea typeface="DejaVu Sans"/>
              </a:rPr>
              <a:t>Перекрытие ORF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TextBox 27"/>
          <p:cNvSpPr/>
          <p:nvPr/>
        </p:nvSpPr>
        <p:spPr>
          <a:xfrm rot="16200000">
            <a:off x="11179080" y="5516280"/>
            <a:ext cx="1103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TextBox 28"/>
          <p:cNvSpPr/>
          <p:nvPr/>
        </p:nvSpPr>
        <p:spPr>
          <a:xfrm>
            <a:off x="11512080" y="6314400"/>
            <a:ext cx="419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1" name="Прямая соединительная линия 29"/>
          <p:cNvCxnSpPr/>
          <p:nvPr/>
        </p:nvCxnSpPr>
        <p:spPr>
          <a:xfrm>
            <a:off x="11579040" y="6240600"/>
            <a:ext cx="29052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32" name="TextBox 31"/>
          <p:cNvSpPr/>
          <p:nvPr/>
        </p:nvSpPr>
        <p:spPr>
          <a:xfrm>
            <a:off x="7077960" y="1227600"/>
            <a:ext cx="3768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Перекрытие ORF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3" name="Прямая соединительная линия 32"/>
          <p:cNvCxnSpPr/>
          <p:nvPr/>
        </p:nvCxnSpPr>
        <p:spPr>
          <a:xfrm>
            <a:off x="4190760" y="607680"/>
            <a:ext cx="218664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34" name="Прямая соединительная линия 33"/>
          <p:cNvCxnSpPr/>
          <p:nvPr/>
        </p:nvCxnSpPr>
        <p:spPr>
          <a:xfrm>
            <a:off x="637488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35" name="Прямая соединительная линия 34"/>
          <p:cNvCxnSpPr/>
          <p:nvPr/>
        </p:nvCxnSpPr>
        <p:spPr>
          <a:xfrm>
            <a:off x="929556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36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240" cy="450360"/>
          </a:xfrm>
          <a:prstGeom prst="rect">
            <a:avLst/>
          </a:prstGeom>
          <a:ln w="0">
            <a:noFill/>
          </a:ln>
        </p:spPr>
      </p:pic>
      <p:cxnSp>
        <p:nvCxnSpPr>
          <p:cNvPr id="237" name="Прямая соединительная линия 36"/>
          <p:cNvCxnSpPr/>
          <p:nvPr/>
        </p:nvCxnSpPr>
        <p:spPr>
          <a:xfrm>
            <a:off x="5826600" y="995400"/>
            <a:ext cx="2520" cy="524772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38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39" name="AutoShape 4"/>
          <p:cNvSpPr/>
          <p:nvPr/>
        </p:nvSpPr>
        <p:spPr>
          <a:xfrm>
            <a:off x="307800" y="792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40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9320" cy="743040"/>
          </a:xfrm>
          <a:prstGeom prst="rect">
            <a:avLst/>
          </a:prstGeom>
          <a:ln w="0">
            <a:noFill/>
          </a:ln>
        </p:spPr>
      </p:pic>
      <p:sp>
        <p:nvSpPr>
          <p:cNvPr id="241" name="TextBox 18"/>
          <p:cNvSpPr/>
          <p:nvPr/>
        </p:nvSpPr>
        <p:spPr>
          <a:xfrm>
            <a:off x="483120" y="5547600"/>
            <a:ext cx="4391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  <a:ea typeface="DejaVu Sans"/>
              </a:rPr>
              <a:t>Рис. 2 Топологии вирусного генома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Прямоугольник 1"/>
          <p:cNvSpPr/>
          <p:nvPr/>
        </p:nvSpPr>
        <p:spPr>
          <a:xfrm>
            <a:off x="514800" y="1389960"/>
            <a:ext cx="503748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Чтобы упаковать максимум информации, вирусы используют перекрывающиеся рамки считывания (overlapping genes). Один участок ДНК кодирует несколько белков, что позволяет максимально экономить место. У вируса гепатита B, например, все рамки считывания перекрываются. Это похоже на текст, который читается сразу в нескольких направлениях, и в каждом есть новый смысл.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4"/>
          <a:stretch/>
        </p:blipFill>
        <p:spPr>
          <a:xfrm>
            <a:off x="527040" y="3300120"/>
            <a:ext cx="4421160" cy="237096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6318360" y="1929960"/>
            <a:ext cx="5077080" cy="32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300" strike="noStrike" u="none">
                <a:solidFill>
                  <a:srgbClr val="ff4000"/>
                </a:solidFill>
                <a:uFillTx/>
                <a:latin typeface="Arial"/>
              </a:rPr>
              <a:t>Почему?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Это позволяет упаковать максимум информации в ограниченный размер капсида. Перекрывающиеся рамки считывания дают возможность использовать одну и ту же нуклеотидную последовательность для кодирования разных белков.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300" strike="noStrike" u="none">
                <a:solidFill>
                  <a:srgbClr val="ff4000"/>
                </a:solidFill>
                <a:uFillTx/>
                <a:latin typeface="Arial"/>
              </a:rPr>
              <a:t>Экология: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Вирусы, инфицирующие плотные клеточные популяции (например, гепатит B), вынуждены экономить пространство, так как их капсиды оптимизированы для стабильности и компактности.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TextBox 2"/>
          <p:cNvSpPr/>
          <p:nvPr/>
        </p:nvSpPr>
        <p:spPr>
          <a:xfrm>
            <a:off x="375480" y="376920"/>
            <a:ext cx="1597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240" cy="826560"/>
          </a:xfrm>
          <a:prstGeom prst="rect">
            <a:avLst/>
          </a:prstGeom>
          <a:ln w="0">
            <a:noFill/>
          </a:ln>
        </p:spPr>
      </p:pic>
      <p:sp>
        <p:nvSpPr>
          <p:cNvPr id="247" name="Скругленный прямоугольник 24"/>
          <p:cNvSpPr/>
          <p:nvPr/>
        </p:nvSpPr>
        <p:spPr>
          <a:xfrm>
            <a:off x="295560" y="225360"/>
            <a:ext cx="11598120" cy="764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48" name="TextBox 26"/>
          <p:cNvSpPr/>
          <p:nvPr/>
        </p:nvSpPr>
        <p:spPr>
          <a:xfrm>
            <a:off x="1809720" y="376920"/>
            <a:ext cx="2414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  <a:ea typeface="DejaVu Sans"/>
              </a:rPr>
              <a:t>Сегментация и партитность ге(й)нома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TextBox 27"/>
          <p:cNvSpPr/>
          <p:nvPr/>
        </p:nvSpPr>
        <p:spPr>
          <a:xfrm rot="16200000">
            <a:off x="11179080" y="5516280"/>
            <a:ext cx="1103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TextBox 28"/>
          <p:cNvSpPr/>
          <p:nvPr/>
        </p:nvSpPr>
        <p:spPr>
          <a:xfrm>
            <a:off x="11512080" y="6314400"/>
            <a:ext cx="419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1" name="Прямая соединительная линия 29"/>
          <p:cNvCxnSpPr/>
          <p:nvPr/>
        </p:nvCxnSpPr>
        <p:spPr>
          <a:xfrm>
            <a:off x="11579040" y="6240600"/>
            <a:ext cx="29052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52" name="Прямая соединительная линия 32"/>
          <p:cNvCxnSpPr/>
          <p:nvPr/>
        </p:nvCxnSpPr>
        <p:spPr>
          <a:xfrm>
            <a:off x="4190760" y="607680"/>
            <a:ext cx="218664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53" name="Прямая соединительная линия 33"/>
          <p:cNvCxnSpPr/>
          <p:nvPr/>
        </p:nvCxnSpPr>
        <p:spPr>
          <a:xfrm>
            <a:off x="637488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54" name="Прямая соединительная линия 34"/>
          <p:cNvCxnSpPr/>
          <p:nvPr/>
        </p:nvCxnSpPr>
        <p:spPr>
          <a:xfrm>
            <a:off x="929556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55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240" cy="450360"/>
          </a:xfrm>
          <a:prstGeom prst="rect">
            <a:avLst/>
          </a:prstGeom>
          <a:ln w="0">
            <a:noFill/>
          </a:ln>
        </p:spPr>
      </p:pic>
      <p:cxnSp>
        <p:nvCxnSpPr>
          <p:cNvPr id="256" name="Прямая соединительная линия 36"/>
          <p:cNvCxnSpPr/>
          <p:nvPr/>
        </p:nvCxnSpPr>
        <p:spPr>
          <a:xfrm>
            <a:off x="4347720" y="957600"/>
            <a:ext cx="2520" cy="524736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57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58" name="AutoShape 4"/>
          <p:cNvSpPr/>
          <p:nvPr/>
        </p:nvSpPr>
        <p:spPr>
          <a:xfrm>
            <a:off x="307800" y="792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59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9320" cy="743040"/>
          </a:xfrm>
          <a:prstGeom prst="rect">
            <a:avLst/>
          </a:prstGeom>
          <a:ln w="0">
            <a:noFill/>
          </a:ln>
        </p:spPr>
      </p:pic>
      <p:sp>
        <p:nvSpPr>
          <p:cNvPr id="260" name=""/>
          <p:cNvSpPr/>
          <p:nvPr/>
        </p:nvSpPr>
        <p:spPr>
          <a:xfrm>
            <a:off x="6263280" y="1744200"/>
            <a:ext cx="4847760" cy="11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>
            <a:off x="8323200" y="2126520"/>
            <a:ext cx="3466440" cy="40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Source Han Sans CN"/>
              </a:rPr>
              <a:t>Почему?</a:t>
            </a:r>
            <a:br>
              <a:rPr sz="1400"/>
            </a:br>
            <a:br>
              <a:rPr sz="1400"/>
            </a:b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Сегментация облегчает перераспределение генетического материала через реассортацию. Это увеличивает генетическое разнообразие, позволяя быстрее адаптироваться к изменениям среды или новым хозяевам.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Source Han Sans CN"/>
              </a:rPr>
              <a:t>Экология:</a:t>
            </a:r>
            <a:br>
              <a:rPr sz="1400"/>
            </a:br>
            <a:br>
              <a:rPr sz="1400"/>
            </a:b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Характерно для вирусов, которым важно быстро эволюционировать, например, гриппа (Orthomyxoviridae), чтобы обходить иммунную защиту хозяина или становиться устойчивыми к вакцинам.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81320" y="5814720"/>
            <a:ext cx="408672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  <a:ea typeface="DejaVu Sans"/>
              </a:rPr>
              <a:t>Рис. 3.  Партитный геном нановирусов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404640" y="1307880"/>
            <a:ext cx="3598560" cy="18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Геномы некоторых вирусов, как мозаика, распределены между несколькими молекулами. Если эти молекулы находятся в одном капсиде, геном называют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</a:rPr>
              <a:t>сегментированным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. Если же они распределены по разным вирионам, это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</a:rPr>
              <a:t> партитный геном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. Здесь важен полный набор: без всех сегментов инфекция невозможна.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4800600" y="2062800"/>
            <a:ext cx="3393360" cy="42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</a:rPr>
              <a:t>Почему?</a:t>
            </a: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Разделение генома между разными вирионами снижает вероятность полной потери вируса в неблагоприятных условиях. Инфекция становится возможной только при совместном действии всех вирионов.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br>
              <a:rPr sz="1400"/>
            </a:b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</a:rPr>
              <a:t>Экология:</a:t>
            </a: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Вирусы грибов или растений используют партитность для передачи генов через специфические механизмы, такие как плазмогамия или насекомые-векторы. Это снижает конкуренцию между вирусами и гарантирует передачу полного генома.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95360" y="3433680"/>
            <a:ext cx="3585600" cy="21142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"/>
          <p:cNvSpPr/>
          <p:nvPr/>
        </p:nvSpPr>
        <p:spPr>
          <a:xfrm>
            <a:off x="375480" y="376920"/>
            <a:ext cx="1597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240" cy="826560"/>
          </a:xfrm>
          <a:prstGeom prst="rect">
            <a:avLst/>
          </a:prstGeom>
          <a:ln w="0">
            <a:noFill/>
          </a:ln>
        </p:spPr>
      </p:pic>
      <p:sp>
        <p:nvSpPr>
          <p:cNvPr id="268" name="Скругленный прямоугольник 24"/>
          <p:cNvSpPr/>
          <p:nvPr/>
        </p:nvSpPr>
        <p:spPr>
          <a:xfrm>
            <a:off x="295560" y="225360"/>
            <a:ext cx="11598120" cy="764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69" name="TextBox 26"/>
          <p:cNvSpPr/>
          <p:nvPr/>
        </p:nvSpPr>
        <p:spPr>
          <a:xfrm>
            <a:off x="1724400" y="360000"/>
            <a:ext cx="2414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  <a:ea typeface="DejaVu Sans"/>
              </a:rPr>
              <a:t>Белки вируса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TextBox 27"/>
          <p:cNvSpPr/>
          <p:nvPr/>
        </p:nvSpPr>
        <p:spPr>
          <a:xfrm rot="16200000">
            <a:off x="11179080" y="5516280"/>
            <a:ext cx="1103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TextBox 28"/>
          <p:cNvSpPr/>
          <p:nvPr/>
        </p:nvSpPr>
        <p:spPr>
          <a:xfrm>
            <a:off x="11512080" y="6314400"/>
            <a:ext cx="419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2" name="Прямая соединительная линия 29"/>
          <p:cNvCxnSpPr/>
          <p:nvPr/>
        </p:nvCxnSpPr>
        <p:spPr>
          <a:xfrm>
            <a:off x="11579040" y="6240600"/>
            <a:ext cx="29052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73" name="TextBox 31"/>
          <p:cNvSpPr/>
          <p:nvPr/>
        </p:nvSpPr>
        <p:spPr>
          <a:xfrm>
            <a:off x="6480000" y="1227600"/>
            <a:ext cx="4366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Белковый состав вируса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4" name="Прямая соединительная линия 32"/>
          <p:cNvCxnSpPr/>
          <p:nvPr/>
        </p:nvCxnSpPr>
        <p:spPr>
          <a:xfrm>
            <a:off x="4190760" y="607680"/>
            <a:ext cx="2186640" cy="2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75" name="Прямая соединительная линия 33"/>
          <p:cNvCxnSpPr/>
          <p:nvPr/>
        </p:nvCxnSpPr>
        <p:spPr>
          <a:xfrm>
            <a:off x="637488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76" name="Прямая соединительная линия 34"/>
          <p:cNvCxnSpPr/>
          <p:nvPr/>
        </p:nvCxnSpPr>
        <p:spPr>
          <a:xfrm>
            <a:off x="9295560" y="466200"/>
            <a:ext cx="2520" cy="2905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77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240" cy="450360"/>
          </a:xfrm>
          <a:prstGeom prst="rect">
            <a:avLst/>
          </a:prstGeom>
          <a:ln w="0">
            <a:noFill/>
          </a:ln>
        </p:spPr>
      </p:pic>
      <p:cxnSp>
        <p:nvCxnSpPr>
          <p:cNvPr id="278" name="Прямая соединительная линия 36"/>
          <p:cNvCxnSpPr/>
          <p:nvPr/>
        </p:nvCxnSpPr>
        <p:spPr>
          <a:xfrm>
            <a:off x="6053400" y="991800"/>
            <a:ext cx="2520" cy="524736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79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80" name="AutoShape 4"/>
          <p:cNvSpPr/>
          <p:nvPr/>
        </p:nvSpPr>
        <p:spPr>
          <a:xfrm>
            <a:off x="307800" y="792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81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9320" cy="74304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/>
          <p:nvPr/>
        </p:nvSpPr>
        <p:spPr>
          <a:xfrm>
            <a:off x="6224760" y="1767600"/>
            <a:ext cx="5367960" cy="82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3" name="Прямоугольник 4"/>
          <p:cNvSpPr/>
          <p:nvPr/>
        </p:nvSpPr>
        <p:spPr>
          <a:xfrm>
            <a:off x="6119280" y="1733400"/>
            <a:ext cx="5037480" cy="42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600" strike="noStrike" u="none">
                <a:solidFill>
                  <a:srgbClr val="ff4000"/>
                </a:solidFill>
                <a:uFillTx/>
                <a:latin typeface="Arial"/>
                <a:ea typeface="Source Han Sans CN"/>
              </a:rPr>
              <a:t>Почему?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Мутации и реассортация обеспечивают быструю адаптацию к изменениям в популяции хозяев, лекарственным средствам или экологическим условиям.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600" strike="noStrike" u="none">
                <a:solidFill>
                  <a:srgbClr val="ff4000"/>
                </a:solidFill>
                <a:uFillTx/>
                <a:latin typeface="Arial"/>
                <a:ea typeface="Source Han Sans CN"/>
              </a:rPr>
              <a:t>Экология: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Вирусы с нестабильной РНК, такие как вирусы растений или животных, часто встречаются в средах с изменчивыми условиями (например, сезонные вспышки гриппа). Их стратегия — адаптироваться быстрее, чем иммунная система хозяина.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459360" y="5018400"/>
            <a:ext cx="4775400" cy="13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РНК-вирусы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такие как вирус гриппа, 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эволюционируют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быстрее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своих ДНК-собратьев. Почему? Во-первых, они используют механизм 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реассортации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обмен сегментами между вирусами. Во-вторых, 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 РНК-вирусов нет систем репарации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и мутации остаются в геноме, создавая больше вариаций для эволюции.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4"/>
          <a:stretch/>
        </p:blipFill>
        <p:spPr>
          <a:xfrm>
            <a:off x="491040" y="1325880"/>
            <a:ext cx="4663800" cy="3636000"/>
          </a:xfrm>
          <a:prstGeom prst="rect">
            <a:avLst/>
          </a:prstGeom>
          <a:ln w="0">
            <a:noFill/>
          </a:ln>
        </p:spPr>
      </p:pic>
      <p:sp>
        <p:nvSpPr>
          <p:cNvPr id="286" name="TextBox 4"/>
          <p:cNvSpPr/>
          <p:nvPr/>
        </p:nvSpPr>
        <p:spPr>
          <a:xfrm>
            <a:off x="375480" y="376920"/>
            <a:ext cx="1597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Скругленный прямоугольник 2"/>
          <p:cNvSpPr/>
          <p:nvPr/>
        </p:nvSpPr>
        <p:spPr>
          <a:xfrm>
            <a:off x="663120" y="1015920"/>
            <a:ext cx="10863360" cy="49885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88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5292360" y="1396800"/>
            <a:ext cx="1605240" cy="450360"/>
          </a:xfrm>
          <a:prstGeom prst="rect">
            <a:avLst/>
          </a:prstGeom>
          <a:ln w="0">
            <a:noFill/>
          </a:ln>
        </p:spPr>
      </p:pic>
      <p:sp>
        <p:nvSpPr>
          <p:cNvPr id="289" name="TextBox 9"/>
          <p:cNvSpPr/>
          <p:nvPr/>
        </p:nvSpPr>
        <p:spPr>
          <a:xfrm>
            <a:off x="2054880" y="5426640"/>
            <a:ext cx="8079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s21370158@ibbm.unn.ru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3749040" y="2206440"/>
            <a:ext cx="4761720" cy="24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</TotalTime>
  <Application>LibreOffice/24.8.2.1$Linux_X86_64 LibreOffice_project/d2333ca8202241beded14b8ee9021e67de4c50ce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2022-11-09T08:47:19Z</dcterms:created>
  <dc:creator>Алина Лелюк</dc:creator>
  <dc:description/>
  <dc:language>ru-RU</dc:language>
  <cp:lastModifiedBy/>
  <dcterms:modified xsi:type="dcterms:W3CDTF">2025-01-10T00:54:54Z</dcterms:modified>
  <cp:revision>73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10</vt:r8>
  </property>
</Properties>
</file>