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7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1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wmf" ContentType="image/x-wmf"/>
  <Override PartName="/ppt/media/image4.png" ContentType="image/png"/>
  <Override PartName="/ppt/media/image5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9.png" ContentType="image/png"/>
  <Override PartName="/ppt/media/image10.svg" ContentType="image/sv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  <p:sldMasterId id="2147483673" r:id="rId14"/>
    <p:sldMasterId id="2147483675" r:id="rId15"/>
    <p:sldMasterId id="2147483677" r:id="rId16"/>
    <p:sldMasterId id="2147483679" r:id="rId17"/>
    <p:sldMasterId id="2147483681" r:id="rId18"/>
    <p:sldMasterId id="2147483683" r:id="rId19"/>
    <p:sldMasterId id="2147483685" r:id="rId20"/>
    <p:sldMasterId id="2147483687" r:id="rId21"/>
    <p:sldMasterId id="2147483689" r:id="rId22"/>
    <p:sldMasterId id="2147483691" r:id="rId23"/>
    <p:sldMasterId id="2147483693" r:id="rId24"/>
    <p:sldMasterId id="2147483695" r:id="rId25"/>
    <p:sldMasterId id="2147483697" r:id="rId26"/>
    <p:sldMasterId id="2147483699" r:id="rId27"/>
    <p:sldMasterId id="2147483701" r:id="rId28"/>
    <p:sldMasterId id="2147483703" r:id="rId29"/>
    <p:sldMasterId id="2147483705" r:id="rId30"/>
    <p:sldMasterId id="2147483707" r:id="rId31"/>
    <p:sldMasterId id="2147483709" r:id="rId32"/>
    <p:sldMasterId id="2147483711" r:id="rId33"/>
    <p:sldMasterId id="2147483713" r:id="rId34"/>
    <p:sldMasterId id="2147483714" r:id="rId35"/>
    <p:sldMasterId id="2147483715" r:id="rId36"/>
  </p:sldMasterIdLst>
  <p:sldIdLst>
    <p:sldId id="256" r:id="rId37"/>
    <p:sldId id="257" r:id="rId38"/>
    <p:sldId id="258" r:id="rId39"/>
    <p:sldId id="259" r:id="rId40"/>
    <p:sldId id="260" r:id="rId41"/>
    <p:sldId id="261" r:id="rId42"/>
    <p:sldId id="262" r:id="rId43"/>
    <p:sldId id="263" r:id="rId4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" Target="slides/slide1.xml"/><Relationship Id="rId38" Type="http://schemas.openxmlformats.org/officeDocument/2006/relationships/slide" Target="slides/slide2.xml"/><Relationship Id="rId39" Type="http://schemas.openxmlformats.org/officeDocument/2006/relationships/slide" Target="slides/slide3.xml"/><Relationship Id="rId40" Type="http://schemas.openxmlformats.org/officeDocument/2006/relationships/slide" Target="slides/slide4.xml"/><Relationship Id="rId41" Type="http://schemas.openxmlformats.org/officeDocument/2006/relationships/slide" Target="slides/slide5.xml"/><Relationship Id="rId42" Type="http://schemas.openxmlformats.org/officeDocument/2006/relationships/slide" Target="slides/slide6.xml"/><Relationship Id="rId43" Type="http://schemas.openxmlformats.org/officeDocument/2006/relationships/slide" Target="slides/slide7.xml"/><Relationship Id="rId44" Type="http://schemas.openxmlformats.org/officeDocument/2006/relationships/slide" Target="slides/slide8.xml"/><Relationship Id="rId4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90C5BC-5AA9-41DF-AFB4-9E350FC46D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73DC30A-0304-4EB1-B91A-E5E91FF095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D3A81CB-77A0-4835-8810-99A40568D2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6CCDA7B-5DAF-44F9-B055-B7497B4075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BE17EA1F-E847-4DDA-BF85-E6757C3255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64525755-99F9-4971-8223-D52BC6F739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0D60082A-024E-4361-8DA0-705AC685B0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10A8F1B1-3B70-497F-80F2-F3A5EA90BC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24A1F3F2-53F6-4D65-A4EE-336D13419D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49F0907A-BD5F-4EB8-931F-30150F0B73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EE606B6E-5A08-442E-9369-095EC7BA17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909FCE-2D4D-4B9C-8667-AD9C09055E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43032F14-AE66-4ED0-B1B9-F4C5C17E78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D077D3C5-D9C1-41E3-82E1-1871DBFD16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772FF8CC-338F-421F-B489-3D48705363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3F63B4D3-D901-43F5-B33E-38F11AF324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A9FAA19E-D4EB-4751-92DB-2D023585C1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25F5E3D2-163C-4DAF-89BB-7E20E93FF5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A8C42772-44BC-48BA-AFFD-086FB224CE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3C7040B1-8BDA-4DA0-9393-9EE90C9E5A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A8AE18C6-3AA4-4228-B8E0-98E68BAF4C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E2ABC757-95EF-47B2-A076-C6D2C845E6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E55B78-0775-4D88-ADB9-FC72A946DF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7C6D9F34-6022-4D8B-A17B-8661A867B3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106CE13E-0301-4D52-A605-14CA0BE542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8BA5163D-45CF-47F7-BE72-281543DED7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59250BD5-00AE-4C8C-B169-58DAE55A1F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DC12F77-5B7E-4B2A-9241-57038715DC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765BD48-5455-4771-BC96-F66CA4164A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2566FF5-6638-4DFA-88FE-DD6E500542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CF8485F-3473-45A7-9C00-6AA929CFDF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ADE9808-44EC-45ED-96A9-8AE3FBA814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576E93B-F121-4D64-8B62-E2DFED3612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7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8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9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1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3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4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5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6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7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8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9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1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2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3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l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i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k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o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d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i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h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i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l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x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f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o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a</a:t>
            </a: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4C30EC1-339F-4712-AD11-F27BA6A4A93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1DA55F9-1AE8-4AF2-B626-A8B1925BBF8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66B2D54-A213-4B68-A504-38A89BB8C39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B8C3573-7986-4A04-9E75-9654C7DB6EC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88A739A-3C5E-4F11-8D93-2DA5322890B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A2C7DE6-A480-4C0D-BB07-504F8EEE9F4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7497A2C-5818-4EA9-BEFD-E1EB700DCEB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F55FFD7-090B-4746-BEAD-22B052E2776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5276A27-B881-432C-8D9C-25D7ADBA70E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F24C0BE-6595-42B7-8882-A5A88D09DB6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A6832E3-0511-45B8-948B-A98BFD6C771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BB7C460-3FAB-4FD6-8877-A5C9179028B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0003C4B-F3B4-40A5-9649-CD762CD3D40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DE7670B-6063-4B36-A028-D6F7FA91189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1B5A465-3ADB-4C2B-B5C6-5859FB4C5B9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FCC55E9-A763-48B9-98F9-62747D620E4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A34B0AD-BF33-4850-9A09-FD486B7F2D7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2BE2312-BF8F-4DF3-AFA0-F783B39F7CC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722E2AB-A7F3-498F-8D9F-0BEDAE890FB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ftr" idx="79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ldNum" idx="80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222B63C-368F-4075-BE22-7C701C5A8FF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dt" idx="81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ftr" idx="82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sldNum" idx="83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6467C08-4751-4B12-8917-5D66541DAFA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dt" idx="84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ftr" idx="85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86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186A14D-7436-4D6D-984E-9D3EB53E099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87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202B540-7ECC-4F2D-9A16-00CB30EDD1F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ftr" idx="88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89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A4921B2-C49D-4483-898F-156B4D3A4FE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 idx="90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ftr" idx="9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9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F412AEF-6435-48CF-B089-30453B6364B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dt" idx="9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ftr" idx="9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9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9AEEE52-9819-4C48-B03A-C1526328F8B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dt" idx="9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ftr" idx="97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ldNum" idx="98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47DA232-E218-42CD-B504-E123ED39B22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dt" idx="99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ftr" idx="100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 idx="10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6CC753D-4E77-4560-9932-7A8CE8EAF32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 idx="10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ftr" idx="103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ldNum" idx="104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F97281-F52D-4843-9306-994B1635CC3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dt" idx="105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0CCABF0-B0FF-42FD-AACB-342C0D3B1B6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2FDCF4F-5A46-4253-86D1-A213BA344A8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5FEA928-B574-4EFF-ACA3-39AE4FCE0CF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A02033F-261D-401A-9129-83376BC8473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452490D-A5AC-4844-B0CD-AE926FA7BDD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E3B152C-EBEA-4F08-9DA9-2B75ED35818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svg"/><Relationship Id="rId6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Прямоугольник 1"/>
          <p:cNvSpPr/>
          <p:nvPr/>
        </p:nvSpPr>
        <p:spPr>
          <a:xfrm>
            <a:off x="-39240" y="-203040"/>
            <a:ext cx="1287720" cy="7138800"/>
          </a:xfrm>
          <a:prstGeom prst="rect">
            <a:avLst/>
          </a:prstGeom>
          <a:solidFill>
            <a:schemeClr val="accent1"/>
          </a:solidFill>
          <a:ln w="126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72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40" y="0"/>
            <a:ext cx="12187080" cy="6856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pic>
        <p:nvPicPr>
          <p:cNvPr id="173" name="Рисунок 6" descr=""/>
          <p:cNvPicPr/>
          <p:nvPr/>
        </p:nvPicPr>
        <p:blipFill>
          <a:blip r:embed="rId1"/>
          <a:srcRect l="71" t="0" r="71" b="0"/>
          <a:stretch/>
        </p:blipFill>
        <p:spPr>
          <a:xfrm>
            <a:off x="698760" y="1440"/>
            <a:ext cx="12190320" cy="6854760"/>
          </a:xfrm>
          <a:prstGeom prst="rect">
            <a:avLst/>
          </a:prstGeom>
          <a:ln w="0">
            <a:solidFill>
              <a:srgbClr val="102b6a"/>
            </a:solidFill>
          </a:ln>
        </p:spPr>
      </p:pic>
      <p:sp>
        <p:nvSpPr>
          <p:cNvPr id="174" name="Скругленный прямоугольник 7"/>
          <p:cNvSpPr/>
          <p:nvPr/>
        </p:nvSpPr>
        <p:spPr>
          <a:xfrm>
            <a:off x="698760" y="626400"/>
            <a:ext cx="10792440" cy="1044360"/>
          </a:xfrm>
          <a:prstGeom prst="roundRect">
            <a:avLst>
              <a:gd name="adj" fmla="val 16667"/>
            </a:avLst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pic>
        <p:nvPicPr>
          <p:cNvPr id="175" name="Рисунок 9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1021320" y="894240"/>
            <a:ext cx="1809360" cy="508320"/>
          </a:xfrm>
          <a:prstGeom prst="rect">
            <a:avLst/>
          </a:prstGeom>
          <a:ln w="0">
            <a:noFill/>
          </a:ln>
        </p:spPr>
      </p:pic>
      <p:sp>
        <p:nvSpPr>
          <p:cNvPr id="176" name="TextBox 17"/>
          <p:cNvSpPr/>
          <p:nvPr/>
        </p:nvSpPr>
        <p:spPr>
          <a:xfrm>
            <a:off x="698760" y="2652840"/>
            <a:ext cx="9271800" cy="14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4400" strike="noStrike" u="none">
                <a:solidFill>
                  <a:schemeClr val="lt1"/>
                </a:solidFill>
                <a:uFillTx/>
                <a:latin typeface="Arial"/>
              </a:rPr>
              <a:t>Химический состав </a:t>
            </a:r>
            <a:br>
              <a:rPr sz="4400"/>
            </a:br>
            <a:r>
              <a:rPr b="1" lang="ru-RU" sz="4400" strike="noStrike" u="none">
                <a:solidFill>
                  <a:schemeClr val="lt1"/>
                </a:solidFill>
                <a:uFillTx/>
                <a:latin typeface="Arial"/>
              </a:rPr>
              <a:t>вириона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TextBox 18"/>
          <p:cNvSpPr/>
          <p:nvPr/>
        </p:nvSpPr>
        <p:spPr>
          <a:xfrm>
            <a:off x="565920" y="5563440"/>
            <a:ext cx="92016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Arial"/>
              </a:rPr>
              <a:t>Дисциплина: Вирусология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Arial"/>
              </a:rPr>
              <a:t>Читает: студент 4 курса гр. 3721Б1БЛ7, Нгуен Т.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TextBox 19"/>
          <p:cNvSpPr/>
          <p:nvPr/>
        </p:nvSpPr>
        <p:spPr>
          <a:xfrm rot="16200000">
            <a:off x="10746000" y="952560"/>
            <a:ext cx="10443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Arial"/>
              </a:rPr>
              <a:t>2024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AutoShape 2"/>
          <p:cNvSpPr/>
          <p:nvPr/>
        </p:nvSpPr>
        <p:spPr>
          <a:xfrm>
            <a:off x="155520" y="-14436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0" name="AutoShape 4"/>
          <p:cNvSpPr/>
          <p:nvPr/>
        </p:nvSpPr>
        <p:spPr>
          <a:xfrm>
            <a:off x="307800" y="792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Рисунок 23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51960" cy="827280"/>
          </a:xfrm>
          <a:prstGeom prst="rect">
            <a:avLst/>
          </a:prstGeom>
          <a:ln w="0">
            <a:noFill/>
          </a:ln>
        </p:spPr>
      </p:pic>
      <p:sp>
        <p:nvSpPr>
          <p:cNvPr id="182" name="Скругленный прямоугольник 24"/>
          <p:cNvSpPr/>
          <p:nvPr/>
        </p:nvSpPr>
        <p:spPr>
          <a:xfrm>
            <a:off x="295560" y="225360"/>
            <a:ext cx="11598840" cy="7653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83" name="TextBox 25"/>
          <p:cNvSpPr/>
          <p:nvPr/>
        </p:nvSpPr>
        <p:spPr>
          <a:xfrm>
            <a:off x="375480" y="311040"/>
            <a:ext cx="15980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</a:rPr>
              <a:t>Химический состав 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</a:rPr>
              <a:t>вириона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TextBox 26"/>
          <p:cNvSpPr/>
          <p:nvPr/>
        </p:nvSpPr>
        <p:spPr>
          <a:xfrm>
            <a:off x="1974960" y="376920"/>
            <a:ext cx="225000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</a:rPr>
              <a:t>Введение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TextBox 27"/>
          <p:cNvSpPr/>
          <p:nvPr/>
        </p:nvSpPr>
        <p:spPr>
          <a:xfrm rot="16200000">
            <a:off x="11179080" y="5515560"/>
            <a:ext cx="110376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</a:rPr>
              <a:t>01.2025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TextBox 28"/>
          <p:cNvSpPr/>
          <p:nvPr/>
        </p:nvSpPr>
        <p:spPr>
          <a:xfrm>
            <a:off x="11512080" y="6314400"/>
            <a:ext cx="4204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</a:rPr>
              <a:t>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87" name="Прямая соединительная линия 29"/>
          <p:cNvCxnSpPr/>
          <p:nvPr/>
        </p:nvCxnSpPr>
        <p:spPr>
          <a:xfrm>
            <a:off x="11579040" y="6240600"/>
            <a:ext cx="289800" cy="18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sp>
        <p:nvSpPr>
          <p:cNvPr id="188" name="TextBox 31"/>
          <p:cNvSpPr/>
          <p:nvPr/>
        </p:nvSpPr>
        <p:spPr>
          <a:xfrm>
            <a:off x="2249280" y="1393200"/>
            <a:ext cx="29394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ff0000"/>
                </a:solidFill>
                <a:uFillTx/>
                <a:latin typeface="Arial"/>
              </a:rPr>
              <a:t>Введение</a:t>
            </a:r>
            <a:endParaRPr b="0" lang="ru-RU" sz="2400" strike="noStrike" u="none">
              <a:solidFill>
                <a:srgbClr val="ff0000"/>
              </a:solidFill>
              <a:uFillTx/>
              <a:latin typeface="Arial"/>
            </a:endParaRPr>
          </a:p>
        </p:txBody>
      </p:sp>
      <p:cxnSp>
        <p:nvCxnSpPr>
          <p:cNvPr id="189" name="Прямая соединительная линия 32"/>
          <p:cNvCxnSpPr/>
          <p:nvPr/>
        </p:nvCxnSpPr>
        <p:spPr>
          <a:xfrm>
            <a:off x="4190760" y="607680"/>
            <a:ext cx="2185920" cy="18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190" name="Прямая соединительная линия 33"/>
          <p:cNvCxnSpPr/>
          <p:nvPr/>
        </p:nvCxnSpPr>
        <p:spPr>
          <a:xfrm>
            <a:off x="6374880" y="466200"/>
            <a:ext cx="1800" cy="2898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191" name="Прямая соединительная линия 34"/>
          <p:cNvCxnSpPr/>
          <p:nvPr/>
        </p:nvCxnSpPr>
        <p:spPr>
          <a:xfrm>
            <a:off x="9295560" y="466200"/>
            <a:ext cx="1800" cy="2898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192" name="Рисунок 3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5960" cy="451080"/>
          </a:xfrm>
          <a:prstGeom prst="rect">
            <a:avLst/>
          </a:prstGeom>
          <a:ln w="0">
            <a:noFill/>
          </a:ln>
        </p:spPr>
      </p:pic>
      <p:cxnSp>
        <p:nvCxnSpPr>
          <p:cNvPr id="193" name="Прямая соединительная линия 36"/>
          <p:cNvCxnSpPr/>
          <p:nvPr/>
        </p:nvCxnSpPr>
        <p:spPr>
          <a:xfrm>
            <a:off x="1676160" y="991440"/>
            <a:ext cx="1800" cy="5246640"/>
          </a:xfrm>
          <a:prstGeom prst="straightConnector1">
            <a:avLst/>
          </a:prstGeom>
          <a:ln w="38160">
            <a:solidFill>
              <a:srgbClr val="3465a4"/>
            </a:solidFill>
            <a:round/>
          </a:ln>
        </p:spPr>
      </p:cxnSp>
      <p:sp>
        <p:nvSpPr>
          <p:cNvPr id="194" name="AutoShape 2"/>
          <p:cNvSpPr/>
          <p:nvPr/>
        </p:nvSpPr>
        <p:spPr>
          <a:xfrm>
            <a:off x="155520" y="-14436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5" name="AutoShape 4"/>
          <p:cNvSpPr/>
          <p:nvPr/>
        </p:nvSpPr>
        <p:spPr>
          <a:xfrm>
            <a:off x="307800" y="792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96" name="Picture 5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30040" cy="743760"/>
          </a:xfrm>
          <a:prstGeom prst="rect">
            <a:avLst/>
          </a:prstGeom>
          <a:ln w="0">
            <a:noFill/>
          </a:ln>
        </p:spPr>
      </p:pic>
      <p:cxnSp>
        <p:nvCxnSpPr>
          <p:cNvPr id="197" name="Прямая соединительная линия 1"/>
          <p:cNvCxnSpPr/>
          <p:nvPr/>
        </p:nvCxnSpPr>
        <p:spPr>
          <a:xfrm>
            <a:off x="1676160" y="991800"/>
            <a:ext cx="1800" cy="5246640"/>
          </a:xfrm>
          <a:prstGeom prst="straightConnector1">
            <a:avLst/>
          </a:prstGeom>
          <a:ln w="38160">
            <a:solidFill>
              <a:srgbClr val="3465a4"/>
            </a:solidFill>
            <a:round/>
          </a:ln>
        </p:spPr>
      </p:cxnSp>
      <p:cxnSp>
        <p:nvCxnSpPr>
          <p:cNvPr id="198" name="Прямая соединительная линия 2"/>
          <p:cNvCxnSpPr/>
          <p:nvPr/>
        </p:nvCxnSpPr>
        <p:spPr>
          <a:xfrm flipH="1">
            <a:off x="1676880" y="6357600"/>
            <a:ext cx="1800" cy="202320"/>
          </a:xfrm>
          <a:prstGeom prst="straightConnector1">
            <a:avLst/>
          </a:prstGeom>
          <a:ln w="38160">
            <a:solidFill>
              <a:srgbClr val="3465a4"/>
            </a:solidFill>
            <a:round/>
          </a:ln>
        </p:spPr>
      </p:cxnSp>
      <p:sp>
        <p:nvSpPr>
          <p:cNvPr id="199" name=""/>
          <p:cNvSpPr/>
          <p:nvPr/>
        </p:nvSpPr>
        <p:spPr>
          <a:xfrm>
            <a:off x="3020400" y="2167560"/>
            <a:ext cx="601992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2285640" y="1954800"/>
            <a:ext cx="8795160" cy="134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Геномная нуклеиновая кислота — это молекула, которая управляет жизнью вируса. Она может быть представлена ДНК или РНК, но никогда обеими одновременно.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Этот выбор определяет ключевые особенности вируса: ДНК обеспечивает стабильность, тогда как РНК позволяет быстрее адаптироваться к изменениям среды.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Только 20% вирусов используют ДНК, в то время как 80% полагаются на РНК, что делает их геномы гибкими, но уязвимыми.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Рисунок 23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51960" cy="827280"/>
          </a:xfrm>
          <a:prstGeom prst="rect">
            <a:avLst/>
          </a:prstGeom>
          <a:ln w="0">
            <a:noFill/>
          </a:ln>
        </p:spPr>
      </p:pic>
      <p:sp>
        <p:nvSpPr>
          <p:cNvPr id="202" name="Скругленный прямоугольник 24"/>
          <p:cNvSpPr/>
          <p:nvPr/>
        </p:nvSpPr>
        <p:spPr>
          <a:xfrm>
            <a:off x="295560" y="225360"/>
            <a:ext cx="11598840" cy="7653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03" name="TextBox 26"/>
          <p:cNvSpPr/>
          <p:nvPr/>
        </p:nvSpPr>
        <p:spPr>
          <a:xfrm>
            <a:off x="1865160" y="465480"/>
            <a:ext cx="2415240" cy="28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300" strike="noStrike" u="none">
                <a:solidFill>
                  <a:srgbClr val="55308d"/>
                </a:solidFill>
                <a:uFillTx/>
                <a:latin typeface="Arial"/>
              </a:rPr>
              <a:t>Онтогенез вирусов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TextBox 27"/>
          <p:cNvSpPr/>
          <p:nvPr/>
        </p:nvSpPr>
        <p:spPr>
          <a:xfrm rot="16200000">
            <a:off x="11179080" y="5515560"/>
            <a:ext cx="110376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</a:rPr>
              <a:t>01</a:t>
            </a:r>
            <a:r>
              <a:rPr b="0" lang="ru-RU" sz="1200" strike="noStrike" u="none">
                <a:solidFill>
                  <a:srgbClr val="fa4012"/>
                </a:solidFill>
                <a:uFillTx/>
                <a:latin typeface="Arial"/>
              </a:rPr>
              <a:t>.202</a:t>
            </a: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TextBox 28"/>
          <p:cNvSpPr/>
          <p:nvPr/>
        </p:nvSpPr>
        <p:spPr>
          <a:xfrm>
            <a:off x="11512080" y="6314400"/>
            <a:ext cx="4204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</a:rPr>
              <a:t>3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06" name="Прямая соединительная линия 29"/>
          <p:cNvCxnSpPr/>
          <p:nvPr/>
        </p:nvCxnSpPr>
        <p:spPr>
          <a:xfrm>
            <a:off x="11579040" y="6240600"/>
            <a:ext cx="289800" cy="18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sp>
        <p:nvSpPr>
          <p:cNvPr id="207" name="TextBox 30"/>
          <p:cNvSpPr/>
          <p:nvPr/>
        </p:nvSpPr>
        <p:spPr>
          <a:xfrm>
            <a:off x="7160400" y="1963440"/>
            <a:ext cx="3765600" cy="44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1" lang="ru-RU" sz="1400" strike="noStrike" u="none">
                <a:solidFill>
                  <a:schemeClr val="dk1"/>
                </a:solidFill>
                <a:uFillTx/>
                <a:latin typeface="Arial"/>
              </a:rPr>
              <a:t>ДНК-содержащие вирусы </a:t>
            </a:r>
            <a:r>
              <a:rPr b="0" lang="ru-RU" sz="1400" strike="noStrike" u="none">
                <a:solidFill>
                  <a:schemeClr val="dk1"/>
                </a:solidFill>
                <a:uFillTx/>
                <a:latin typeface="Arial"/>
              </a:rPr>
              <a:t>(например, аденовирусы и поксвирусы) часто имеют двунитевую ДНК, что делает их геномы более стабильными. Это позволяет им существовать в сложных условиях и эффективно защищать свою генетическую информацию. Однако встречаются и однонитевые геномы, как у некоторых бактериофагов, что позволяет им экономить ресурсы при репликации.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1" lang="ru-RU" sz="1400" strike="noStrike" u="none">
                <a:solidFill>
                  <a:schemeClr val="dk1"/>
                </a:solidFill>
                <a:uFillTx/>
                <a:latin typeface="Arial"/>
              </a:rPr>
              <a:t>РНК-содержащие вирусы</a:t>
            </a:r>
            <a:r>
              <a:rPr b="0" lang="ru-RU" sz="1400" strike="noStrike" u="none">
                <a:solidFill>
                  <a:schemeClr val="dk1"/>
                </a:solidFill>
                <a:uFillTx/>
                <a:latin typeface="Arial"/>
              </a:rPr>
              <a:t>, такие как ортомиксовирусы и пикорновирусы, обычно используют однонитевые молекулы, что упрощает репликацию. Иногда их РНК бывает двунитевой, как у реовирусов, что обеспечивает дополнительную защиту от разрушения.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TextBox 31"/>
          <p:cNvSpPr/>
          <p:nvPr/>
        </p:nvSpPr>
        <p:spPr>
          <a:xfrm>
            <a:off x="7376760" y="1263960"/>
            <a:ext cx="37692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000" strike="noStrike" u="none">
                <a:solidFill>
                  <a:schemeClr val="dk1"/>
                </a:solidFill>
                <a:uFillTx/>
                <a:latin typeface="Arial"/>
              </a:rPr>
              <a:t>Разнообразие вирусного</a:t>
            </a:r>
            <a:br>
              <a:rPr sz="2000"/>
            </a:br>
            <a:r>
              <a:rPr b="1" lang="ru-RU" sz="2000" strike="noStrike" u="none">
                <a:solidFill>
                  <a:schemeClr val="dk1"/>
                </a:solidFill>
                <a:uFillTx/>
                <a:latin typeface="Arial"/>
              </a:rPr>
              <a:t>генома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09" name="Прямая соединительная линия 32"/>
          <p:cNvCxnSpPr/>
          <p:nvPr/>
        </p:nvCxnSpPr>
        <p:spPr>
          <a:xfrm>
            <a:off x="4190760" y="607680"/>
            <a:ext cx="2185920" cy="18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10" name="Прямая соединительная линия 33"/>
          <p:cNvCxnSpPr/>
          <p:nvPr/>
        </p:nvCxnSpPr>
        <p:spPr>
          <a:xfrm>
            <a:off x="6374880" y="466200"/>
            <a:ext cx="1800" cy="2898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11" name="Прямая соединительная линия 34"/>
          <p:cNvCxnSpPr/>
          <p:nvPr/>
        </p:nvCxnSpPr>
        <p:spPr>
          <a:xfrm>
            <a:off x="9295560" y="466200"/>
            <a:ext cx="1800" cy="2898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12" name="Рисунок 3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5960" cy="451080"/>
          </a:xfrm>
          <a:prstGeom prst="rect">
            <a:avLst/>
          </a:prstGeom>
          <a:ln w="0">
            <a:noFill/>
          </a:ln>
        </p:spPr>
      </p:pic>
      <p:cxnSp>
        <p:nvCxnSpPr>
          <p:cNvPr id="213" name="Прямая соединительная линия 36"/>
          <p:cNvCxnSpPr/>
          <p:nvPr/>
        </p:nvCxnSpPr>
        <p:spPr>
          <a:xfrm>
            <a:off x="7147440" y="990720"/>
            <a:ext cx="1800" cy="5246640"/>
          </a:xfrm>
          <a:prstGeom prst="straightConnector1">
            <a:avLst/>
          </a:prstGeom>
          <a:ln w="38160">
            <a:solidFill>
              <a:srgbClr val="173c90"/>
            </a:solidFill>
            <a:round/>
          </a:ln>
        </p:spPr>
      </p:cxnSp>
      <p:sp>
        <p:nvSpPr>
          <p:cNvPr id="214" name="AutoShape 2"/>
          <p:cNvSpPr/>
          <p:nvPr/>
        </p:nvSpPr>
        <p:spPr>
          <a:xfrm>
            <a:off x="155520" y="-14436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15" name="AutoShape 4"/>
          <p:cNvSpPr/>
          <p:nvPr/>
        </p:nvSpPr>
        <p:spPr>
          <a:xfrm>
            <a:off x="307800" y="792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216" name="Picture 5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30040" cy="743760"/>
          </a:xfrm>
          <a:prstGeom prst="rect">
            <a:avLst/>
          </a:prstGeom>
          <a:ln w="0">
            <a:noFill/>
          </a:ln>
        </p:spPr>
      </p:pic>
      <p:sp>
        <p:nvSpPr>
          <p:cNvPr id="217" name="TextBox 18"/>
          <p:cNvSpPr/>
          <p:nvPr/>
        </p:nvSpPr>
        <p:spPr>
          <a:xfrm>
            <a:off x="307800" y="5904000"/>
            <a:ext cx="599112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alibri"/>
              </a:rPr>
              <a:t>Рис. 1. Классификация Балтимора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TextBox 16"/>
          <p:cNvSpPr/>
          <p:nvPr/>
        </p:nvSpPr>
        <p:spPr>
          <a:xfrm>
            <a:off x="375480" y="311040"/>
            <a:ext cx="15980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</a:rPr>
              <a:t>Химический состав 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</a:rPr>
              <a:t>вириона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4"/>
          <a:stretch/>
        </p:blipFill>
        <p:spPr>
          <a:xfrm>
            <a:off x="251280" y="1018440"/>
            <a:ext cx="6609960" cy="459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Рисунок 23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51960" cy="827280"/>
          </a:xfrm>
          <a:prstGeom prst="rect">
            <a:avLst/>
          </a:prstGeom>
          <a:ln w="0">
            <a:noFill/>
          </a:ln>
        </p:spPr>
      </p:pic>
      <p:sp>
        <p:nvSpPr>
          <p:cNvPr id="221" name="Скругленный прямоугольник 24"/>
          <p:cNvSpPr/>
          <p:nvPr/>
        </p:nvSpPr>
        <p:spPr>
          <a:xfrm>
            <a:off x="295560" y="225360"/>
            <a:ext cx="11598840" cy="7653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22" name="TextBox 26"/>
          <p:cNvSpPr/>
          <p:nvPr/>
        </p:nvSpPr>
        <p:spPr>
          <a:xfrm>
            <a:off x="1731960" y="476640"/>
            <a:ext cx="241524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0" lang="ru-RU" sz="1200" strike="noStrike" u="none">
                <a:solidFill>
                  <a:srgbClr val="2a6099"/>
                </a:solidFill>
                <a:uFillTx/>
                <a:latin typeface="Arial"/>
              </a:rPr>
              <a:t>Топология генома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TextBox 27"/>
          <p:cNvSpPr/>
          <p:nvPr/>
        </p:nvSpPr>
        <p:spPr>
          <a:xfrm rot="16200000">
            <a:off x="11179080" y="5515560"/>
            <a:ext cx="110376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</a:rPr>
              <a:t>01</a:t>
            </a:r>
            <a:r>
              <a:rPr b="0" lang="ru-RU" sz="1200" strike="noStrike" u="none">
                <a:solidFill>
                  <a:srgbClr val="fa4012"/>
                </a:solidFill>
                <a:uFillTx/>
                <a:latin typeface="Arial"/>
              </a:rPr>
              <a:t>.202</a:t>
            </a: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TextBox 28"/>
          <p:cNvSpPr/>
          <p:nvPr/>
        </p:nvSpPr>
        <p:spPr>
          <a:xfrm>
            <a:off x="11512080" y="6314400"/>
            <a:ext cx="4204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</a:rPr>
              <a:t>4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5" name="Прямая соединительная линия 29"/>
          <p:cNvCxnSpPr/>
          <p:nvPr/>
        </p:nvCxnSpPr>
        <p:spPr>
          <a:xfrm>
            <a:off x="11579040" y="6240600"/>
            <a:ext cx="289800" cy="18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sp>
        <p:nvSpPr>
          <p:cNvPr id="226" name="TextBox 31"/>
          <p:cNvSpPr/>
          <p:nvPr/>
        </p:nvSpPr>
        <p:spPr>
          <a:xfrm>
            <a:off x="7077960" y="1227600"/>
            <a:ext cx="376920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2000" strike="noStrike" u="none">
                <a:solidFill>
                  <a:schemeClr val="dk1"/>
                </a:solidFill>
                <a:uFillTx/>
                <a:latin typeface="Arial"/>
              </a:rPr>
              <a:t>Топология генома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7" name="Прямая соединительная линия 32"/>
          <p:cNvCxnSpPr/>
          <p:nvPr/>
        </p:nvCxnSpPr>
        <p:spPr>
          <a:xfrm>
            <a:off x="4190760" y="607680"/>
            <a:ext cx="2185920" cy="18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28" name="Прямая соединительная линия 33"/>
          <p:cNvCxnSpPr/>
          <p:nvPr/>
        </p:nvCxnSpPr>
        <p:spPr>
          <a:xfrm>
            <a:off x="6374880" y="466200"/>
            <a:ext cx="1800" cy="2898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29" name="Прямая соединительная линия 34"/>
          <p:cNvCxnSpPr/>
          <p:nvPr/>
        </p:nvCxnSpPr>
        <p:spPr>
          <a:xfrm>
            <a:off x="9295560" y="466200"/>
            <a:ext cx="1800" cy="2898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30" name="Рисунок 3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5960" cy="451080"/>
          </a:xfrm>
          <a:prstGeom prst="rect">
            <a:avLst/>
          </a:prstGeom>
          <a:ln w="0">
            <a:noFill/>
          </a:ln>
        </p:spPr>
      </p:pic>
      <p:cxnSp>
        <p:nvCxnSpPr>
          <p:cNvPr id="231" name="Прямая соединительная линия 36"/>
          <p:cNvCxnSpPr/>
          <p:nvPr/>
        </p:nvCxnSpPr>
        <p:spPr>
          <a:xfrm>
            <a:off x="5826600" y="995400"/>
            <a:ext cx="1800" cy="5247000"/>
          </a:xfrm>
          <a:prstGeom prst="straightConnector1">
            <a:avLst/>
          </a:prstGeom>
          <a:ln w="38160">
            <a:solidFill>
              <a:srgbClr val="173c90"/>
            </a:solidFill>
            <a:round/>
          </a:ln>
        </p:spPr>
      </p:cxnSp>
      <p:sp>
        <p:nvSpPr>
          <p:cNvPr id="232" name="AutoShape 2"/>
          <p:cNvSpPr/>
          <p:nvPr/>
        </p:nvSpPr>
        <p:spPr>
          <a:xfrm>
            <a:off x="155520" y="-14436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3" name="AutoShape 4"/>
          <p:cNvSpPr/>
          <p:nvPr/>
        </p:nvSpPr>
        <p:spPr>
          <a:xfrm>
            <a:off x="307800" y="792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234" name="Picture 5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30040" cy="743760"/>
          </a:xfrm>
          <a:prstGeom prst="rect">
            <a:avLst/>
          </a:prstGeom>
          <a:ln w="0">
            <a:noFill/>
          </a:ln>
        </p:spPr>
      </p:pic>
      <p:sp>
        <p:nvSpPr>
          <p:cNvPr id="235" name="TextBox 18"/>
          <p:cNvSpPr/>
          <p:nvPr/>
        </p:nvSpPr>
        <p:spPr>
          <a:xfrm>
            <a:off x="405360" y="4916520"/>
            <a:ext cx="439200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alibri"/>
              </a:rPr>
              <a:t>Рис. 2 Топологии вирусного генома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Прямоугольник 1"/>
          <p:cNvSpPr/>
          <p:nvPr/>
        </p:nvSpPr>
        <p:spPr>
          <a:xfrm>
            <a:off x="6119280" y="1733400"/>
            <a:ext cx="5038200" cy="421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Линейные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 — у большинства двунитевых ДНК-вирусов, что позволяет эффективно "развёртывать" информацию при репликации.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Кольцевые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 — такая форма характерна для некоторых бактериофагов, что защищает концы молекул от деградации.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Сегментированные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геномы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, как у ортомиксовирусов, дают возможность вирусу менять последовательности между сегментами, создавая новые штаммы. Это ключ к быстрой эволюции вируса, например, гриппа.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Партитные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геномы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, где каждая молекула упакована в отдельный капсид, редки, но позволяют вирусу контролировать сборку генетической информации. (Virgaviridae)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TextBox 20"/>
          <p:cNvSpPr/>
          <p:nvPr/>
        </p:nvSpPr>
        <p:spPr>
          <a:xfrm>
            <a:off x="375480" y="311040"/>
            <a:ext cx="15980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</a:rPr>
              <a:t>Химический состав 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</a:rPr>
              <a:t>вириона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4"/>
          <a:stretch/>
        </p:blipFill>
        <p:spPr>
          <a:xfrm>
            <a:off x="388800" y="2403360"/>
            <a:ext cx="5222520" cy="21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Рисунок 23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51960" cy="827280"/>
          </a:xfrm>
          <a:prstGeom prst="rect">
            <a:avLst/>
          </a:prstGeom>
          <a:ln w="0">
            <a:noFill/>
          </a:ln>
        </p:spPr>
      </p:pic>
      <p:sp>
        <p:nvSpPr>
          <p:cNvPr id="240" name="Скругленный прямоугольник 24"/>
          <p:cNvSpPr/>
          <p:nvPr/>
        </p:nvSpPr>
        <p:spPr>
          <a:xfrm>
            <a:off x="295560" y="225360"/>
            <a:ext cx="11598840" cy="7653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41" name="TextBox 26"/>
          <p:cNvSpPr/>
          <p:nvPr/>
        </p:nvSpPr>
        <p:spPr>
          <a:xfrm>
            <a:off x="1809720" y="376920"/>
            <a:ext cx="24152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0" lang="ru-RU" sz="1200" strike="noStrike" u="none">
                <a:solidFill>
                  <a:srgbClr val="2a6099"/>
                </a:solidFill>
                <a:uFillTx/>
                <a:latin typeface="Arial"/>
              </a:rPr>
              <a:t>Икосаэдрическая симметрия.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0" lang="ru-RU" sz="1200" strike="noStrike" u="none">
                <a:solidFill>
                  <a:srgbClr val="2a6099"/>
                </a:solidFill>
                <a:uFillTx/>
                <a:latin typeface="Arial"/>
              </a:rPr>
              <a:t>Триангуляционное число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2" name="TextBox 27"/>
          <p:cNvSpPr/>
          <p:nvPr/>
        </p:nvSpPr>
        <p:spPr>
          <a:xfrm rot="16200000">
            <a:off x="11179080" y="5515560"/>
            <a:ext cx="110376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</a:rPr>
              <a:t>01</a:t>
            </a:r>
            <a:r>
              <a:rPr b="0" lang="ru-RU" sz="1200" strike="noStrike" u="none">
                <a:solidFill>
                  <a:srgbClr val="fa4012"/>
                </a:solidFill>
                <a:uFillTx/>
                <a:latin typeface="Arial"/>
              </a:rPr>
              <a:t>.202</a:t>
            </a: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TextBox 28"/>
          <p:cNvSpPr/>
          <p:nvPr/>
        </p:nvSpPr>
        <p:spPr>
          <a:xfrm>
            <a:off x="11512080" y="6314400"/>
            <a:ext cx="4204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44" name="Прямая соединительная линия 29"/>
          <p:cNvCxnSpPr/>
          <p:nvPr/>
        </p:nvCxnSpPr>
        <p:spPr>
          <a:xfrm>
            <a:off x="11579040" y="6240600"/>
            <a:ext cx="289800" cy="18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sp>
        <p:nvSpPr>
          <p:cNvPr id="245" name="TextBox 31"/>
          <p:cNvSpPr/>
          <p:nvPr/>
        </p:nvSpPr>
        <p:spPr>
          <a:xfrm>
            <a:off x="8484480" y="1670760"/>
            <a:ext cx="376920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2000" strike="noStrike" u="none">
                <a:solidFill>
                  <a:schemeClr val="dk1"/>
                </a:solidFill>
                <a:uFillTx/>
                <a:latin typeface="Arial"/>
              </a:rPr>
              <a:t>Защита генома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46" name="Прямая соединительная линия 32"/>
          <p:cNvCxnSpPr/>
          <p:nvPr/>
        </p:nvCxnSpPr>
        <p:spPr>
          <a:xfrm>
            <a:off x="4190760" y="607680"/>
            <a:ext cx="2185920" cy="18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47" name="Прямая соединительная линия 33"/>
          <p:cNvCxnSpPr/>
          <p:nvPr/>
        </p:nvCxnSpPr>
        <p:spPr>
          <a:xfrm>
            <a:off x="6374880" y="466200"/>
            <a:ext cx="1800" cy="2898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48" name="Прямая соединительная линия 34"/>
          <p:cNvCxnSpPr/>
          <p:nvPr/>
        </p:nvCxnSpPr>
        <p:spPr>
          <a:xfrm>
            <a:off x="9295560" y="466200"/>
            <a:ext cx="1800" cy="2898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49" name="Рисунок 3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5960" cy="451080"/>
          </a:xfrm>
          <a:prstGeom prst="rect">
            <a:avLst/>
          </a:prstGeom>
          <a:ln w="0">
            <a:noFill/>
          </a:ln>
        </p:spPr>
      </p:pic>
      <p:cxnSp>
        <p:nvCxnSpPr>
          <p:cNvPr id="250" name="Прямая соединительная линия 36"/>
          <p:cNvCxnSpPr/>
          <p:nvPr/>
        </p:nvCxnSpPr>
        <p:spPr>
          <a:xfrm>
            <a:off x="8024760" y="990720"/>
            <a:ext cx="1800" cy="5246640"/>
          </a:xfrm>
          <a:prstGeom prst="straightConnector1">
            <a:avLst/>
          </a:prstGeom>
          <a:ln w="38160">
            <a:solidFill>
              <a:srgbClr val="173c90"/>
            </a:solidFill>
            <a:round/>
          </a:ln>
        </p:spPr>
      </p:cxnSp>
      <p:sp>
        <p:nvSpPr>
          <p:cNvPr id="251" name="AutoShape 2"/>
          <p:cNvSpPr/>
          <p:nvPr/>
        </p:nvSpPr>
        <p:spPr>
          <a:xfrm>
            <a:off x="155520" y="-14436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2" name="AutoShape 4"/>
          <p:cNvSpPr/>
          <p:nvPr/>
        </p:nvSpPr>
        <p:spPr>
          <a:xfrm>
            <a:off x="307800" y="792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253" name="Picture 5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30040" cy="743760"/>
          </a:xfrm>
          <a:prstGeom prst="rect">
            <a:avLst/>
          </a:prstGeom>
          <a:ln w="0">
            <a:noFill/>
          </a:ln>
        </p:spPr>
      </p:pic>
      <p:sp>
        <p:nvSpPr>
          <p:cNvPr id="254" name=""/>
          <p:cNvSpPr/>
          <p:nvPr/>
        </p:nvSpPr>
        <p:spPr>
          <a:xfrm>
            <a:off x="6263280" y="1744200"/>
            <a:ext cx="4848480" cy="113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8422560" y="1085400"/>
            <a:ext cx="3112560" cy="51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Геном вируса не только тщательно упакован, но и защищён. Например, бактериофаги используют модифицированные основания, такие как 5-гидроксиметилцитозин, чтобы обойти защитные механизмы клетки-хозяина. Метилирование нуклеотидов — ещё одна хитрость, которая помогает вирусу избежать разрушения и продолжить свой жизненный путь.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558720" y="5460120"/>
            <a:ext cx="408744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alibri"/>
              </a:rPr>
              <a:t>Рис. 3.  Получение 5-гидроксиметилцитозина из цитозина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TextBox 21"/>
          <p:cNvSpPr/>
          <p:nvPr/>
        </p:nvSpPr>
        <p:spPr>
          <a:xfrm>
            <a:off x="375480" y="311040"/>
            <a:ext cx="15980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</a:rPr>
              <a:t>Химический состав 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</a:rPr>
              <a:t>вириона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4"/>
          <a:stretch/>
        </p:blipFill>
        <p:spPr>
          <a:xfrm>
            <a:off x="531000" y="2742840"/>
            <a:ext cx="5762520" cy="227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Рисунок 23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51960" cy="827280"/>
          </a:xfrm>
          <a:prstGeom prst="rect">
            <a:avLst/>
          </a:prstGeom>
          <a:ln w="0">
            <a:noFill/>
          </a:ln>
        </p:spPr>
      </p:pic>
      <p:sp>
        <p:nvSpPr>
          <p:cNvPr id="260" name="Скругленный прямоугольник 24"/>
          <p:cNvSpPr/>
          <p:nvPr/>
        </p:nvSpPr>
        <p:spPr>
          <a:xfrm>
            <a:off x="295560" y="225360"/>
            <a:ext cx="11598840" cy="7653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61" name="TextBox 26"/>
          <p:cNvSpPr/>
          <p:nvPr/>
        </p:nvSpPr>
        <p:spPr>
          <a:xfrm>
            <a:off x="1724400" y="360000"/>
            <a:ext cx="241524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0" lang="ru-RU" sz="1200" strike="noStrike" u="none">
                <a:solidFill>
                  <a:srgbClr val="2a6099"/>
                </a:solidFill>
                <a:uFillTx/>
                <a:latin typeface="Arial"/>
              </a:rPr>
              <a:t>Белки вируса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TextBox 27"/>
          <p:cNvSpPr/>
          <p:nvPr/>
        </p:nvSpPr>
        <p:spPr>
          <a:xfrm rot="16200000">
            <a:off x="11179080" y="5515560"/>
            <a:ext cx="110376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</a:rPr>
              <a:t>01</a:t>
            </a:r>
            <a:r>
              <a:rPr b="0" lang="ru-RU" sz="1200" strike="noStrike" u="none">
                <a:solidFill>
                  <a:srgbClr val="fa4012"/>
                </a:solidFill>
                <a:uFillTx/>
                <a:latin typeface="Arial"/>
              </a:rPr>
              <a:t>.202</a:t>
            </a: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TextBox 28"/>
          <p:cNvSpPr/>
          <p:nvPr/>
        </p:nvSpPr>
        <p:spPr>
          <a:xfrm>
            <a:off x="11512080" y="6314400"/>
            <a:ext cx="4204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</a:rPr>
              <a:t>6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64" name="Прямая соединительная линия 29"/>
          <p:cNvCxnSpPr/>
          <p:nvPr/>
        </p:nvCxnSpPr>
        <p:spPr>
          <a:xfrm>
            <a:off x="11579040" y="6240600"/>
            <a:ext cx="289800" cy="18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sp>
        <p:nvSpPr>
          <p:cNvPr id="265" name="TextBox 31"/>
          <p:cNvSpPr/>
          <p:nvPr/>
        </p:nvSpPr>
        <p:spPr>
          <a:xfrm>
            <a:off x="6480000" y="1227600"/>
            <a:ext cx="43671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2000" strike="noStrike" u="none">
                <a:solidFill>
                  <a:schemeClr val="dk1"/>
                </a:solidFill>
                <a:uFillTx/>
                <a:latin typeface="Arial"/>
              </a:rPr>
              <a:t>Белковый состав вируса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66" name="Прямая соединительная линия 32"/>
          <p:cNvCxnSpPr/>
          <p:nvPr/>
        </p:nvCxnSpPr>
        <p:spPr>
          <a:xfrm>
            <a:off x="4190760" y="607680"/>
            <a:ext cx="2185920" cy="18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67" name="Прямая соединительная линия 33"/>
          <p:cNvCxnSpPr/>
          <p:nvPr/>
        </p:nvCxnSpPr>
        <p:spPr>
          <a:xfrm>
            <a:off x="6374880" y="466200"/>
            <a:ext cx="1800" cy="2898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68" name="Прямая соединительная линия 34"/>
          <p:cNvCxnSpPr/>
          <p:nvPr/>
        </p:nvCxnSpPr>
        <p:spPr>
          <a:xfrm>
            <a:off x="9295560" y="466200"/>
            <a:ext cx="1800" cy="2898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69" name="Рисунок 3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5960" cy="451080"/>
          </a:xfrm>
          <a:prstGeom prst="rect">
            <a:avLst/>
          </a:prstGeom>
          <a:ln w="0">
            <a:noFill/>
          </a:ln>
        </p:spPr>
      </p:pic>
      <p:cxnSp>
        <p:nvCxnSpPr>
          <p:cNvPr id="270" name="Прямая соединительная линия 36"/>
          <p:cNvCxnSpPr/>
          <p:nvPr/>
        </p:nvCxnSpPr>
        <p:spPr>
          <a:xfrm>
            <a:off x="6053400" y="991800"/>
            <a:ext cx="1800" cy="5246640"/>
          </a:xfrm>
          <a:prstGeom prst="straightConnector1">
            <a:avLst/>
          </a:prstGeom>
          <a:ln w="38160">
            <a:solidFill>
              <a:srgbClr val="173c90"/>
            </a:solidFill>
            <a:round/>
          </a:ln>
        </p:spPr>
      </p:cxnSp>
      <p:sp>
        <p:nvSpPr>
          <p:cNvPr id="271" name="AutoShape 2"/>
          <p:cNvSpPr/>
          <p:nvPr/>
        </p:nvSpPr>
        <p:spPr>
          <a:xfrm>
            <a:off x="155520" y="-14436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2" name="AutoShape 4"/>
          <p:cNvSpPr/>
          <p:nvPr/>
        </p:nvSpPr>
        <p:spPr>
          <a:xfrm>
            <a:off x="307800" y="792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273" name="Picture 5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30040" cy="743760"/>
          </a:xfrm>
          <a:prstGeom prst="rect">
            <a:avLst/>
          </a:prstGeom>
          <a:ln w="0">
            <a:noFill/>
          </a:ln>
        </p:spPr>
      </p:pic>
      <p:sp>
        <p:nvSpPr>
          <p:cNvPr id="274" name=""/>
          <p:cNvSpPr/>
          <p:nvPr/>
        </p:nvSpPr>
        <p:spPr>
          <a:xfrm>
            <a:off x="6224760" y="1767600"/>
            <a:ext cx="5368680" cy="82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5" name="TextBox 22"/>
          <p:cNvSpPr/>
          <p:nvPr/>
        </p:nvSpPr>
        <p:spPr>
          <a:xfrm>
            <a:off x="375480" y="311040"/>
            <a:ext cx="15980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</a:rPr>
              <a:t>Химический состав 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</a:rPr>
              <a:t>вириона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Прямоугольник 4"/>
          <p:cNvSpPr/>
          <p:nvPr/>
        </p:nvSpPr>
        <p:spPr>
          <a:xfrm>
            <a:off x="6119280" y="1733400"/>
            <a:ext cx="5038200" cy="504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Белки — универсальные инструменты вируса.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K</a:t>
            </a: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апсидные белки 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не только защищают геном, но и выполняют функцию рецепторов. Например, белки капсида реовируса взаимодействуют с определёнными рецепторами клеток-хозяев, что обеспечивает высокую специфичность заражения.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Белки суперкапсида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, как у гриппа, имеют вирусное происхождение, но окружены липидной оболочкой клетки-хозяина. Это позволяет вирусу маскироваться под "своего" и избегать иммунного ответа.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Матриксные белки 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обеспечивают жёсткость капсида, участвуют в сборке вируса и иногда выполняют ферментативные функции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6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Неструктурные белки </a:t>
            </a: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участвуют в репликации и сборке новых вирусов.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570240" y="4985280"/>
            <a:ext cx="4776120" cy="138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Чтобы существовать, вирусам нужны ферменты. Одни помогают копировать геном, другие модифицируют мРНК, третьи разрушают клеточные оболочки. Например, ДНК-зависимые РНК-полимеразы синтезируют РНК на основе ДНК, а лизоцимы фагов разрушают стенки бактерий, прокладывая вирусу путь внутрь клетки. Эти механизмы — ключ к выживанию вируса.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473040" y="1227600"/>
            <a:ext cx="4582800" cy="371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Рисунок 4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51960" cy="827280"/>
          </a:xfrm>
          <a:prstGeom prst="rect">
            <a:avLst/>
          </a:prstGeom>
          <a:ln w="0">
            <a:noFill/>
          </a:ln>
        </p:spPr>
      </p:pic>
      <p:sp>
        <p:nvSpPr>
          <p:cNvPr id="280" name="Скругленный прямоугольник 3"/>
          <p:cNvSpPr/>
          <p:nvPr/>
        </p:nvSpPr>
        <p:spPr>
          <a:xfrm>
            <a:off x="295560" y="225360"/>
            <a:ext cx="11598840" cy="7653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81" name="TextBox 12"/>
          <p:cNvSpPr/>
          <p:nvPr/>
        </p:nvSpPr>
        <p:spPr>
          <a:xfrm>
            <a:off x="1724400" y="360000"/>
            <a:ext cx="241524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0" lang="ru-RU" sz="1200" strike="noStrike" u="none">
                <a:solidFill>
                  <a:srgbClr val="2a6099"/>
                </a:solidFill>
                <a:uFillTx/>
                <a:latin typeface="Arial"/>
              </a:rPr>
              <a:t>Ошибки сборки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2" name="TextBox 13"/>
          <p:cNvSpPr/>
          <p:nvPr/>
        </p:nvSpPr>
        <p:spPr>
          <a:xfrm rot="16200000">
            <a:off x="11179080" y="5515560"/>
            <a:ext cx="110376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</a:rPr>
              <a:t>01</a:t>
            </a:r>
            <a:r>
              <a:rPr b="0" lang="ru-RU" sz="1200" strike="noStrike" u="none">
                <a:solidFill>
                  <a:srgbClr val="fa4012"/>
                </a:solidFill>
                <a:uFillTx/>
                <a:latin typeface="Arial"/>
              </a:rPr>
              <a:t>.202</a:t>
            </a: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TextBox 14"/>
          <p:cNvSpPr/>
          <p:nvPr/>
        </p:nvSpPr>
        <p:spPr>
          <a:xfrm>
            <a:off x="11512080" y="6314400"/>
            <a:ext cx="4204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</a:rPr>
              <a:t>6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84" name="Прямая соединительная линия 8"/>
          <p:cNvCxnSpPr/>
          <p:nvPr/>
        </p:nvCxnSpPr>
        <p:spPr>
          <a:xfrm>
            <a:off x="11579040" y="6240600"/>
            <a:ext cx="289800" cy="18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sp>
        <p:nvSpPr>
          <p:cNvPr id="285" name="TextBox 15"/>
          <p:cNvSpPr/>
          <p:nvPr/>
        </p:nvSpPr>
        <p:spPr>
          <a:xfrm>
            <a:off x="6480000" y="1227600"/>
            <a:ext cx="4367160" cy="3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600" strike="noStrike" u="none">
                <a:solidFill>
                  <a:schemeClr val="dk1"/>
                </a:solidFill>
                <a:uFillTx/>
                <a:latin typeface="Arial"/>
              </a:rPr>
              <a:t>Ошибаются все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86" name="Прямая соединительная линия 9"/>
          <p:cNvCxnSpPr/>
          <p:nvPr/>
        </p:nvCxnSpPr>
        <p:spPr>
          <a:xfrm>
            <a:off x="4190760" y="607680"/>
            <a:ext cx="2185920" cy="18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87" name="Прямая соединительная линия 10"/>
          <p:cNvCxnSpPr/>
          <p:nvPr/>
        </p:nvCxnSpPr>
        <p:spPr>
          <a:xfrm>
            <a:off x="6374880" y="466200"/>
            <a:ext cx="1800" cy="2898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88" name="Прямая соединительная линия 11"/>
          <p:cNvCxnSpPr/>
          <p:nvPr/>
        </p:nvCxnSpPr>
        <p:spPr>
          <a:xfrm>
            <a:off x="9295560" y="466200"/>
            <a:ext cx="1800" cy="28980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89" name="Рисунок 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5960" cy="451080"/>
          </a:xfrm>
          <a:prstGeom prst="rect">
            <a:avLst/>
          </a:prstGeom>
          <a:ln w="0">
            <a:noFill/>
          </a:ln>
        </p:spPr>
      </p:pic>
      <p:cxnSp>
        <p:nvCxnSpPr>
          <p:cNvPr id="290" name="Прямая соединительная линия 12"/>
          <p:cNvCxnSpPr/>
          <p:nvPr/>
        </p:nvCxnSpPr>
        <p:spPr>
          <a:xfrm>
            <a:off x="6053400" y="991800"/>
            <a:ext cx="1800" cy="5246640"/>
          </a:xfrm>
          <a:prstGeom prst="straightConnector1">
            <a:avLst/>
          </a:prstGeom>
          <a:ln w="38160">
            <a:solidFill>
              <a:srgbClr val="173c90"/>
            </a:solidFill>
            <a:round/>
          </a:ln>
        </p:spPr>
      </p:cxnSp>
      <p:sp>
        <p:nvSpPr>
          <p:cNvPr id="291" name="AutoShape 5"/>
          <p:cNvSpPr/>
          <p:nvPr/>
        </p:nvSpPr>
        <p:spPr>
          <a:xfrm>
            <a:off x="155520" y="-14436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2" name="AutoShape 7"/>
          <p:cNvSpPr/>
          <p:nvPr/>
        </p:nvSpPr>
        <p:spPr>
          <a:xfrm>
            <a:off x="307800" y="792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293" name="Picture 2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30040" cy="743760"/>
          </a:xfrm>
          <a:prstGeom prst="rect">
            <a:avLst/>
          </a:prstGeom>
          <a:ln w="0">
            <a:noFill/>
          </a:ln>
        </p:spPr>
      </p:pic>
      <p:sp>
        <p:nvSpPr>
          <p:cNvPr id="294" name=""/>
          <p:cNvSpPr/>
          <p:nvPr/>
        </p:nvSpPr>
        <p:spPr>
          <a:xfrm>
            <a:off x="6224760" y="1767600"/>
            <a:ext cx="5368680" cy="82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5" name=""/>
          <p:cNvSpPr/>
          <p:nvPr/>
        </p:nvSpPr>
        <p:spPr>
          <a:xfrm>
            <a:off x="6120000" y="1800000"/>
            <a:ext cx="5653800" cy="48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Иногда механизмы сборки вирусов дают сбои: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Капсиды могут оставаться пустыми, как у бактериофага λ.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В капсиде могут оказаться дефектные копии генома, что ограничивает инфекционность вируса.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Эти "ошибки" могут снижать эффективность заражения, но также создавать резерв для изучения механизмов вирусной эволюции.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TextBox 8"/>
          <p:cNvSpPr/>
          <p:nvPr/>
        </p:nvSpPr>
        <p:spPr>
          <a:xfrm>
            <a:off x="375480" y="311040"/>
            <a:ext cx="15980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</a:rPr>
              <a:t>Химический состав 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</a:rPr>
              <a:t>вириона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4"/>
          <a:stretch/>
        </p:blipFill>
        <p:spPr>
          <a:xfrm>
            <a:off x="512280" y="2054880"/>
            <a:ext cx="5141520" cy="317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Скругленный прямоугольник 2"/>
          <p:cNvSpPr/>
          <p:nvPr/>
        </p:nvSpPr>
        <p:spPr>
          <a:xfrm>
            <a:off x="663120" y="1015920"/>
            <a:ext cx="10864080" cy="49892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440">
            <a:solidFill>
              <a:srgbClr val="173b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pic>
        <p:nvPicPr>
          <p:cNvPr id="299" name="Рисунок 3" descr="Изображение выглядит как текст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5292360" y="1396800"/>
            <a:ext cx="1605960" cy="451080"/>
          </a:xfrm>
          <a:prstGeom prst="rect">
            <a:avLst/>
          </a:prstGeom>
          <a:ln w="0">
            <a:noFill/>
          </a:ln>
        </p:spPr>
      </p:pic>
      <p:sp>
        <p:nvSpPr>
          <p:cNvPr id="300" name="TextBox 4"/>
          <p:cNvSpPr/>
          <p:nvPr/>
        </p:nvSpPr>
        <p:spPr>
          <a:xfrm>
            <a:off x="2894760" y="3136680"/>
            <a:ext cx="640080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3200" strike="noStrike" u="none">
                <a:solidFill>
                  <a:srgbClr val="fa4012"/>
                </a:solidFill>
                <a:uFillTx/>
                <a:latin typeface="Arial"/>
              </a:rPr>
              <a:t>СПАСИБО ЗА ВНИМАНИЕ!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1" name="TextBox 9"/>
          <p:cNvSpPr/>
          <p:nvPr/>
        </p:nvSpPr>
        <p:spPr>
          <a:xfrm>
            <a:off x="2054880" y="5426640"/>
            <a:ext cx="80802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trike="noStrike" u="none">
                <a:solidFill>
                  <a:srgbClr val="173c90"/>
                </a:solidFill>
                <a:uFillTx/>
                <a:latin typeface="Arial"/>
              </a:rPr>
              <a:t>s21370158@ibbm.unn.ru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2" name="AutoShape 2"/>
          <p:cNvSpPr/>
          <p:nvPr/>
        </p:nvSpPr>
        <p:spPr>
          <a:xfrm>
            <a:off x="155520" y="-14436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</TotalTime>
  <Application>LibreOffice/24.8.2.1$Linux_X86_64 LibreOffice_project/d2333ca8202241beded14b8ee9021e67de4c50ce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2022-11-09T08:47:19Z</dcterms:created>
  <dc:creator>Алина Лелюк</dc:creator>
  <dc:description/>
  <dc:language>ru-RU</dc:language>
  <cp:lastModifiedBy/>
  <dcterms:modified xsi:type="dcterms:W3CDTF">2025-01-09T16:05:55Z</dcterms:modified>
  <cp:revision>71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r8>10</vt:r8>
  </property>
</Properties>
</file>