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11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2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41.xml" ContentType="application/vnd.openxmlformats-officedocument.theme+xml"/>
  <Override PartName="/ppt/theme/theme34.xml" ContentType="application/vnd.openxmlformats-officedocument.theme+xml"/>
  <Override PartName="/ppt/theme/theme7.xml" ContentType="application/vnd.openxmlformats-officedocument.theme+xml"/>
  <Override PartName="/ppt/theme/theme35.xml" ContentType="application/vnd.openxmlformats-officedocument.theme+xml"/>
  <Override PartName="/ppt/theme/theme8.xml" ContentType="application/vnd.openxmlformats-officedocument.theme+xml"/>
  <Override PartName="/ppt/theme/theme33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wmf" ContentType="image/x-wmf"/>
  <Override PartName="/ppt/media/image4.png" ContentType="image/png"/>
  <Override PartName="/ppt/media/image5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</p:sldMasterIdLst>
  <p:sldIdLst>
    <p:sldId id="256" r:id="rId43"/>
    <p:sldId id="257" r:id="rId44"/>
    <p:sldId id="258" r:id="rId45"/>
    <p:sldId id="259" r:id="rId46"/>
    <p:sldId id="260" r:id="rId47"/>
    <p:sldId id="261" r:id="rId48"/>
    <p:sldId id="262" r:id="rId49"/>
    <p:sldId id="263" r:id="rId5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" Target="slides/slide1.xml"/><Relationship Id="rId44" Type="http://schemas.openxmlformats.org/officeDocument/2006/relationships/slide" Target="slides/slide2.xml"/><Relationship Id="rId45" Type="http://schemas.openxmlformats.org/officeDocument/2006/relationships/slide" Target="slides/slide3.xml"/><Relationship Id="rId46" Type="http://schemas.openxmlformats.org/officeDocument/2006/relationships/slide" Target="slides/slide4.xml"/><Relationship Id="rId47" Type="http://schemas.openxmlformats.org/officeDocument/2006/relationships/slide" Target="slides/slide5.xml"/><Relationship Id="rId48" Type="http://schemas.openxmlformats.org/officeDocument/2006/relationships/slide" Target="slides/slide6.xml"/><Relationship Id="rId49" Type="http://schemas.openxmlformats.org/officeDocument/2006/relationships/slide" Target="slides/slide7.xml"/><Relationship Id="rId50" Type="http://schemas.openxmlformats.org/officeDocument/2006/relationships/slide" Target="slides/slide8.xml"/><Relationship Id="rId5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CBD9B2-4AE2-4A6F-B850-EA2BB1F355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3061F32-AFDF-40EE-9F13-4C998D26D1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CDD5709-39E3-4F6F-94D3-5EEB146635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FE2813BD-17ED-445C-8414-D6AD43EE89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C20C1906-BF58-470F-8BFE-40D66F8335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4F590573-0616-4FB3-B136-7CA578D3C8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E2F48915-E184-4B62-91AD-201294104F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331F50D5-9B0A-42A1-8AE9-E17363C930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B48687A4-257D-4638-AC0F-B4699CFCC7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238C49F4-BCEE-4D61-AEC5-1368BEB410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8318B144-7CD9-45EB-80E5-EDB7162918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EE885F-EF89-44F0-BD73-283A2272C5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FB760D0F-0878-48EB-A825-1C40325D68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42999825-0E0D-481D-AC6C-26078E507B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AAA8765E-BCA8-4F9E-AB01-FA784925A3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1C573DBC-B3F0-4DEE-A983-E2CE08E4E5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CD450839-57C5-46D0-934E-2BD7BB3F1F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BDD02E11-BDDA-4615-A338-06AAFFF8D1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1A7E72B6-65C1-42CF-944B-96734A74B9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5AEC1F90-150C-4949-9266-7C8D8A3DC0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615DEC6B-D39D-47F4-B5DA-DB08E44002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8BD6AAFB-5A3C-421F-A26A-390A69DD0C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8809B2-C48B-42DE-971A-D82C6CAEFD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298657A9-96B2-4A4E-BF7D-7582D4B22B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FDAD54AB-4851-4190-B861-57413B81E0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656381E2-5AD0-405E-BEA5-977FC0ED98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A5ADADB4-FF34-4761-BBFE-8B70F880D4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C9A25069-C994-4651-A6D4-540B9B2777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950EC1EB-CF1F-463F-9016-E67AB7FEC4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468559C9-149F-4979-9075-221BE8B765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B2BE564E-22E2-4A2A-971E-3E4A54843F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3D474036-5123-44E1-B065-A074ACEFAE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C1A64258-C832-4E37-95F5-5711E6C90E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605A020-CAC4-47CF-A821-D921E6207A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8F178AC2-0A2B-4292-9A8D-BB3C61CA15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780DDBB9-430A-4721-B955-72B469DD2C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F5C2A5C5-B008-4E40-911F-16CF6A2FC7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CB781EE-4B12-4B10-B6C5-DCE9010044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6C43842-1BF9-4AC0-9426-C2B6B39857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37757EF-50EB-4352-9FC4-6D0B32EC20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E776B19-E842-451D-8948-65384FD6FD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E2E4078-9131-4A53-BD96-0CF976F1AA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A3EFD5F-A813-46F4-A704-44F2A4B3782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B688140-52B0-4675-BF6E-1B580F8163F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ED1353D-F162-4A3B-97F1-27FDC6ECF4F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3019C76-16D0-4790-81EC-AB487550B5D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3F5DE86-5093-4809-9916-FD6AC3438FA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3D5D449-8C77-46B1-ACA8-4E110A96713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160D31D-AD5B-4CC1-B776-F6DF61D6029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BD411DB-FDF5-47C5-8502-D1241042950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1339D70-2D4A-41EA-8A75-6CE4C459AA3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7B38D4-1938-4AF9-9C63-F7E397EB976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1887F22-1FDB-4ACC-9015-C5736A4EBB8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286BD5E-39CE-4BAC-B821-E71FDDFDE89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E3FFF16-C60B-48D0-A7BE-2DBA775B9DC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B0D4BBF-F981-47F5-A482-681B62AA2DA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9516FD3-5EB5-4B70-AEE8-3558D07931C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16E7E90-6A8F-4A1F-90BD-136DF136DA9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54CD8C-338B-4B0F-A0D6-1121B936F8A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EDDDD15-A401-4FFB-A746-A68EA0CCCDC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E5B4F66-D2D0-4DCF-A84A-0C344409D1A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ftr" idx="79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80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CF822AB-1871-45BB-9B0B-75D0B11BDFB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 idx="81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83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E48D4CF-B0BC-4FD8-B17E-524345FDBAB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dt" idx="84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ftr" idx="85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86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DA2E856-1079-4CD5-BB0D-5E939C34AFA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dt" idx="87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FCF9DB3-E576-4689-B236-244580EC77D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ftr" idx="88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89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279FD6A-CB4A-47AB-B2F4-82FE015F2A7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dt" idx="90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ftr" idx="91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92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B3AB2BC-98E5-41FC-BB85-BC879329D9C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 idx="93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ftr" idx="94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95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E645882-98AC-48BC-9C08-C9496FD4A37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dt" idx="96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ftr" idx="97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98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F084A7E-58E8-4B28-9DFC-EB1EDCAA6D0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dt" idx="99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 idx="100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101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9515B3B-C4AE-4939-ADC4-138F5CF0EC4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 idx="102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ftr" idx="103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104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1F7F26C-5AFE-408D-9C2E-E92A00EBC81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dt" idx="105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ftr" idx="106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07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8D60B93-499F-4176-AB2B-D8445967D90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dt" idx="108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ftr" idx="109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110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D50A53F-9605-497D-BF5D-B223CFF6C46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dt" idx="111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ftr" idx="112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113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B981F67-08D2-4046-A52F-82763DF7789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dt" idx="114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ftr" idx="115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116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B1F819-C1DF-4446-B178-1ED947AA065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dt" idx="117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478A0B1-92E2-4011-8DFF-F986DDD3640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ftr" idx="118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119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4ECE9DE-8821-4705-8A0B-2F55B1D32CC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dt" idx="120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ftr" idx="121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122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2A11F4-0272-4D50-B4DD-4AA11766389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dt" idx="123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  <p:sldLayoutId id="2147483730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CE6079-1C84-49BB-883C-CAF1CCF8C58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8E18780-0467-41D5-8329-F382587BAAF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FEEEE76-CA51-4DB2-B2EE-F09DD58E05E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28DC81A-EDCA-4424-B11B-83043DDA112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257EA8F-2DC8-4B38-A35C-1D590C8AB18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Прямоугольник 1"/>
          <p:cNvSpPr/>
          <p:nvPr/>
        </p:nvSpPr>
        <p:spPr>
          <a:xfrm>
            <a:off x="-39240" y="-203040"/>
            <a:ext cx="1284480" cy="713556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173b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11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40" y="0"/>
            <a:ext cx="12183840" cy="6852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12" name="Рисунок 6" descr=""/>
          <p:cNvPicPr/>
          <p:nvPr/>
        </p:nvPicPr>
        <p:blipFill>
          <a:blip r:embed="rId1"/>
          <a:srcRect l="71" t="0" r="71" b="0"/>
          <a:stretch/>
        </p:blipFill>
        <p:spPr>
          <a:xfrm>
            <a:off x="457560" y="7920"/>
            <a:ext cx="12187080" cy="6851520"/>
          </a:xfrm>
          <a:prstGeom prst="rect">
            <a:avLst/>
          </a:prstGeom>
          <a:ln w="0">
            <a:solidFill>
              <a:srgbClr val="102b6a"/>
            </a:solidFill>
          </a:ln>
        </p:spPr>
      </p:pic>
      <p:sp>
        <p:nvSpPr>
          <p:cNvPr id="213" name="Скругленный прямоугольник 7"/>
          <p:cNvSpPr/>
          <p:nvPr/>
        </p:nvSpPr>
        <p:spPr>
          <a:xfrm>
            <a:off x="698760" y="626400"/>
            <a:ext cx="10789200" cy="1041120"/>
          </a:xfrm>
          <a:prstGeom prst="roundRect">
            <a:avLst>
              <a:gd name="adj" fmla="val 16667"/>
            </a:avLst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14" name="Рисунок 9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1021320" y="894240"/>
            <a:ext cx="1806120" cy="505080"/>
          </a:xfrm>
          <a:prstGeom prst="rect">
            <a:avLst/>
          </a:prstGeom>
          <a:ln w="0">
            <a:noFill/>
          </a:ln>
        </p:spPr>
      </p:pic>
      <p:sp>
        <p:nvSpPr>
          <p:cNvPr id="215" name="TextBox 17"/>
          <p:cNvSpPr/>
          <p:nvPr/>
        </p:nvSpPr>
        <p:spPr>
          <a:xfrm>
            <a:off x="698760" y="1955160"/>
            <a:ext cx="1087848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44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Arial"/>
                <a:ea typeface="DejaVu Sans"/>
              </a:rPr>
              <a:t>Естественная защита от вирусных инфекций у животных и растений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TextBox 18"/>
          <p:cNvSpPr/>
          <p:nvPr/>
        </p:nvSpPr>
        <p:spPr>
          <a:xfrm>
            <a:off x="565920" y="5563440"/>
            <a:ext cx="9198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Дисциплина: Вирусология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Читает: студент 4 курса гр. 3721Б1БЛ7, Нгуен Т.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TextBox 19"/>
          <p:cNvSpPr/>
          <p:nvPr/>
        </p:nvSpPr>
        <p:spPr>
          <a:xfrm rot="16200000">
            <a:off x="10747440" y="954720"/>
            <a:ext cx="1041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2024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AutoShape 2"/>
          <p:cNvSpPr/>
          <p:nvPr/>
        </p:nvSpPr>
        <p:spPr>
          <a:xfrm>
            <a:off x="155520" y="-144360"/>
            <a:ext cx="29988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19" name="AutoShape 4"/>
          <p:cNvSpPr/>
          <p:nvPr/>
        </p:nvSpPr>
        <p:spPr>
          <a:xfrm>
            <a:off x="307800" y="7920"/>
            <a:ext cx="29988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48720" cy="824040"/>
          </a:xfrm>
          <a:prstGeom prst="rect">
            <a:avLst/>
          </a:prstGeom>
          <a:ln w="0">
            <a:noFill/>
          </a:ln>
        </p:spPr>
      </p:pic>
      <p:sp>
        <p:nvSpPr>
          <p:cNvPr id="221" name="Скругленный прямоугольник 24"/>
          <p:cNvSpPr/>
          <p:nvPr/>
        </p:nvSpPr>
        <p:spPr>
          <a:xfrm>
            <a:off x="295560" y="225360"/>
            <a:ext cx="11595600" cy="7621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22" name="TextBox 25"/>
          <p:cNvSpPr/>
          <p:nvPr/>
        </p:nvSpPr>
        <p:spPr>
          <a:xfrm>
            <a:off x="375480" y="376920"/>
            <a:ext cx="1594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Иммунитет растений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TextBox 26"/>
          <p:cNvSpPr/>
          <p:nvPr/>
        </p:nvSpPr>
        <p:spPr>
          <a:xfrm>
            <a:off x="1974960" y="376920"/>
            <a:ext cx="2246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Есть три гендера: растения, животные и интерфероны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TextBox 27"/>
          <p:cNvSpPr/>
          <p:nvPr/>
        </p:nvSpPr>
        <p:spPr>
          <a:xfrm rot="16200000">
            <a:off x="11180520" y="5517720"/>
            <a:ext cx="1100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01.2025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" name="TextBox 28"/>
          <p:cNvSpPr/>
          <p:nvPr/>
        </p:nvSpPr>
        <p:spPr>
          <a:xfrm>
            <a:off x="11512080" y="6314400"/>
            <a:ext cx="4172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6" name="Прямая соединительная линия 29"/>
          <p:cNvCxnSpPr/>
          <p:nvPr/>
        </p:nvCxnSpPr>
        <p:spPr>
          <a:xfrm>
            <a:off x="11579040" y="6240600"/>
            <a:ext cx="293040" cy="5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227" name="TextBox 31"/>
          <p:cNvSpPr/>
          <p:nvPr/>
        </p:nvSpPr>
        <p:spPr>
          <a:xfrm>
            <a:off x="271080" y="1193400"/>
            <a:ext cx="3454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ff0000"/>
                </a:solidFill>
                <a:uFillTx/>
                <a:latin typeface="Arial"/>
                <a:ea typeface="DejaVu Sans"/>
              </a:rPr>
              <a:t>Растения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8" name="Прямая соединительная линия 32"/>
          <p:cNvCxnSpPr/>
          <p:nvPr/>
        </p:nvCxnSpPr>
        <p:spPr>
          <a:xfrm>
            <a:off x="4190760" y="607680"/>
            <a:ext cx="2189160" cy="5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29" name="Прямая соединительная линия 33"/>
          <p:cNvCxnSpPr/>
          <p:nvPr/>
        </p:nvCxnSpPr>
        <p:spPr>
          <a:xfrm>
            <a:off x="6374880" y="466200"/>
            <a:ext cx="5040" cy="293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30" name="Прямая соединительная линия 34"/>
          <p:cNvCxnSpPr/>
          <p:nvPr/>
        </p:nvCxnSpPr>
        <p:spPr>
          <a:xfrm>
            <a:off x="9295560" y="466200"/>
            <a:ext cx="5040" cy="293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31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2720" cy="447840"/>
          </a:xfrm>
          <a:prstGeom prst="rect">
            <a:avLst/>
          </a:prstGeom>
          <a:ln w="0">
            <a:noFill/>
          </a:ln>
        </p:spPr>
      </p:pic>
      <p:sp>
        <p:nvSpPr>
          <p:cNvPr id="232" name="AutoShape 2"/>
          <p:cNvSpPr/>
          <p:nvPr/>
        </p:nvSpPr>
        <p:spPr>
          <a:xfrm>
            <a:off x="155520" y="-144360"/>
            <a:ext cx="29988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33" name="AutoShape 4"/>
          <p:cNvSpPr/>
          <p:nvPr/>
        </p:nvSpPr>
        <p:spPr>
          <a:xfrm>
            <a:off x="307800" y="7920"/>
            <a:ext cx="29988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34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6800" cy="740520"/>
          </a:xfrm>
          <a:prstGeom prst="rect">
            <a:avLst/>
          </a:prstGeom>
          <a:ln w="0">
            <a:noFill/>
          </a:ln>
        </p:spPr>
      </p:pic>
      <p:sp>
        <p:nvSpPr>
          <p:cNvPr id="235" name=""/>
          <p:cNvSpPr/>
          <p:nvPr/>
        </p:nvSpPr>
        <p:spPr>
          <a:xfrm>
            <a:off x="3020400" y="2167560"/>
            <a:ext cx="6016680" cy="31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36" name=""/>
          <p:cNvSpPr/>
          <p:nvPr/>
        </p:nvSpPr>
        <p:spPr>
          <a:xfrm>
            <a:off x="382320" y="1982520"/>
            <a:ext cx="10122120" cy="21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РНК сайленсинг (или РНК-интерференция -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RNAi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) </a:t>
            </a:r>
            <a:r>
              <a:rPr b="0" lang="ru-RU" sz="135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— это механизм, который активируется, когда двунитевые РНК попадают в клетку. Он включает расщепление этих РНК на более короткие молекулы, которые затем влияют на экспрессию генов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 биологии это ключевой механизм, который используется клетками для защиты от вирусов, а также для регуляции активности генов.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Двунитевые РНК (dsRNA)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— это молекулы РНК, состоящие из двух цепей, комплементарных друг другу. Такие молекулы могут возникать в различных случаях: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AutoNum type="arabicParenR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как репликативные интермедиаты в процессе размножения вирусов, содержащих РНК;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 marL="360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AutoNum type="arabicParenR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как продукты транскрипции повторяющихся участков хромосомной ДНК или транспозонов (мобильных элементов генома);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 marL="360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AutoNum type="arabicParenR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или как продукты РНК-зависимых РНК-полимераз, которые синтезируют РНК, комплементарные клеточной РНК.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Малые РНК (sRNA)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— это короткие молекулы РНК длиной от 21 до 24 нуклеотидов, которые образуются из двунитевых РНК. Они могут быть экзогенного (внешнего) или эндогенного (внутреннего) происхождения.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Рисунок 4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48720" cy="824040"/>
          </a:xfrm>
          <a:prstGeom prst="rect">
            <a:avLst/>
          </a:prstGeom>
          <a:ln w="0">
            <a:noFill/>
          </a:ln>
        </p:spPr>
      </p:pic>
      <p:sp>
        <p:nvSpPr>
          <p:cNvPr id="238" name="Скругленный прямоугольник 3"/>
          <p:cNvSpPr/>
          <p:nvPr/>
        </p:nvSpPr>
        <p:spPr>
          <a:xfrm>
            <a:off x="295560" y="225360"/>
            <a:ext cx="11595600" cy="7621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39" name="TextBox 8"/>
          <p:cNvSpPr/>
          <p:nvPr/>
        </p:nvSpPr>
        <p:spPr>
          <a:xfrm>
            <a:off x="375480" y="376920"/>
            <a:ext cx="1594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Иммунитет растений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TextBox 10"/>
          <p:cNvSpPr/>
          <p:nvPr/>
        </p:nvSpPr>
        <p:spPr>
          <a:xfrm>
            <a:off x="1974960" y="376920"/>
            <a:ext cx="2246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Есть три гендера: растения, животные и интерфероны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TextBox 11"/>
          <p:cNvSpPr/>
          <p:nvPr/>
        </p:nvSpPr>
        <p:spPr>
          <a:xfrm rot="16200000">
            <a:off x="11180520" y="5517720"/>
            <a:ext cx="1100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01.2025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2" name="TextBox 12"/>
          <p:cNvSpPr/>
          <p:nvPr/>
        </p:nvSpPr>
        <p:spPr>
          <a:xfrm>
            <a:off x="11512080" y="6314400"/>
            <a:ext cx="4172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2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43" name="Прямая соединительная линия 5"/>
          <p:cNvCxnSpPr/>
          <p:nvPr/>
        </p:nvCxnSpPr>
        <p:spPr>
          <a:xfrm>
            <a:off x="11579040" y="6240600"/>
            <a:ext cx="293040" cy="5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244" name="TextBox 13"/>
          <p:cNvSpPr/>
          <p:nvPr/>
        </p:nvSpPr>
        <p:spPr>
          <a:xfrm>
            <a:off x="271080" y="1193400"/>
            <a:ext cx="3454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ff0000"/>
                </a:solidFill>
                <a:uFillTx/>
                <a:latin typeface="Arial"/>
                <a:ea typeface="DejaVu Sans"/>
              </a:rPr>
              <a:t>Растения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45" name="Прямая соединительная линия 6"/>
          <p:cNvCxnSpPr/>
          <p:nvPr/>
        </p:nvCxnSpPr>
        <p:spPr>
          <a:xfrm>
            <a:off x="4190760" y="607680"/>
            <a:ext cx="2189160" cy="5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46" name="Прямая соединительная линия 7"/>
          <p:cNvCxnSpPr/>
          <p:nvPr/>
        </p:nvCxnSpPr>
        <p:spPr>
          <a:xfrm>
            <a:off x="6374880" y="466200"/>
            <a:ext cx="5040" cy="293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47" name="Прямая соединительная линия 8"/>
          <p:cNvCxnSpPr/>
          <p:nvPr/>
        </p:nvCxnSpPr>
        <p:spPr>
          <a:xfrm>
            <a:off x="9295560" y="466200"/>
            <a:ext cx="5040" cy="293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48" name="Рисунок 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2720" cy="447840"/>
          </a:xfrm>
          <a:prstGeom prst="rect">
            <a:avLst/>
          </a:prstGeom>
          <a:ln w="0">
            <a:noFill/>
          </a:ln>
        </p:spPr>
      </p:pic>
      <p:sp>
        <p:nvSpPr>
          <p:cNvPr id="249" name="AutoShape 5"/>
          <p:cNvSpPr/>
          <p:nvPr/>
        </p:nvSpPr>
        <p:spPr>
          <a:xfrm>
            <a:off x="155520" y="-144360"/>
            <a:ext cx="29988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50" name="AutoShape 6"/>
          <p:cNvSpPr/>
          <p:nvPr/>
        </p:nvSpPr>
        <p:spPr>
          <a:xfrm>
            <a:off x="307800" y="7920"/>
            <a:ext cx="29988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51" name="Picture 2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6800" cy="740520"/>
          </a:xfrm>
          <a:prstGeom prst="rect">
            <a:avLst/>
          </a:prstGeom>
          <a:ln w="0">
            <a:noFill/>
          </a:ln>
        </p:spPr>
      </p:pic>
      <p:sp>
        <p:nvSpPr>
          <p:cNvPr id="252" name=""/>
          <p:cNvSpPr/>
          <p:nvPr/>
        </p:nvSpPr>
        <p:spPr>
          <a:xfrm>
            <a:off x="3020400" y="2167560"/>
            <a:ext cx="6016680" cy="31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3" name=""/>
          <p:cNvSpPr/>
          <p:nvPr/>
        </p:nvSpPr>
        <p:spPr>
          <a:xfrm>
            <a:off x="382320" y="1982520"/>
            <a:ext cx="10122120" cy="21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Типы малых РНК: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Малые интерферирующие РНК (siRNA)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— молекулы, которые образуются в процессе РНК-интерференции и действуют на целевые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РНК, подавляя их экспрессию.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МикроРНК (miRNA)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— молекулы РНК, которые регулируют гены, часто подавляя экспрессию определённых генов, участвуют в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регуляции клеточного цикла и других процессов.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Обе эти группы малых РНК используются в общем механизме, который включает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RISC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(RNA-induced silencing complex) — комплекс,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который отвечает за расщепление целевых молекул РНК. В этот комплекс доставляются молекулы малых РНК, которые связываются с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комплементарными РНК и приводят к их расщеплению, что и приводит к подавлению активности соответствующих генов. Так это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работает на вирусах растений, где большинство — РНК-содержащие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Dicer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— фермент, который расщепляет двунитевые РНК на малые фрагменты РНК (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siRNA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и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miRNA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).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Этот процесс РНК-интерференции важен, например, для защиты растений от вирусов. Если вирус проникает в клетку, его РНК может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быть распознана как двунитевое РНК и расщеплена с помощью RISC, что блокирует репликацию вируса. В ответ на это вирусы могут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синтезировать белки, которые подавляют активность RISC и мешают клетке уничтожить вирусную РНК.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Рисунок 7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48720" cy="824040"/>
          </a:xfrm>
          <a:prstGeom prst="rect">
            <a:avLst/>
          </a:prstGeom>
          <a:ln w="0">
            <a:noFill/>
          </a:ln>
        </p:spPr>
      </p:pic>
      <p:sp>
        <p:nvSpPr>
          <p:cNvPr id="255" name="Скругленный прямоугольник 4"/>
          <p:cNvSpPr/>
          <p:nvPr/>
        </p:nvSpPr>
        <p:spPr>
          <a:xfrm>
            <a:off x="295560" y="225360"/>
            <a:ext cx="11595600" cy="7621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56" name="TextBox 14"/>
          <p:cNvSpPr/>
          <p:nvPr/>
        </p:nvSpPr>
        <p:spPr>
          <a:xfrm>
            <a:off x="375480" y="376920"/>
            <a:ext cx="1594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Иммунитет растений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TextBox 15"/>
          <p:cNvSpPr/>
          <p:nvPr/>
        </p:nvSpPr>
        <p:spPr>
          <a:xfrm>
            <a:off x="1974960" y="376920"/>
            <a:ext cx="2246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Есть три гендера: растения, животные и интерфероны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TextBox 16"/>
          <p:cNvSpPr/>
          <p:nvPr/>
        </p:nvSpPr>
        <p:spPr>
          <a:xfrm rot="16200000">
            <a:off x="11180520" y="5517720"/>
            <a:ext cx="1100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01.2025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9" name="TextBox 20"/>
          <p:cNvSpPr/>
          <p:nvPr/>
        </p:nvSpPr>
        <p:spPr>
          <a:xfrm>
            <a:off x="11512080" y="6314400"/>
            <a:ext cx="4172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4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60" name="Прямая соединительная линия 9"/>
          <p:cNvCxnSpPr/>
          <p:nvPr/>
        </p:nvCxnSpPr>
        <p:spPr>
          <a:xfrm>
            <a:off x="11579040" y="6240600"/>
            <a:ext cx="293040" cy="5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261" name="TextBox 21"/>
          <p:cNvSpPr/>
          <p:nvPr/>
        </p:nvSpPr>
        <p:spPr>
          <a:xfrm>
            <a:off x="271080" y="1193400"/>
            <a:ext cx="3454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ff0000"/>
                </a:solidFill>
                <a:uFillTx/>
                <a:latin typeface="Arial"/>
                <a:ea typeface="DejaVu Sans"/>
              </a:rPr>
              <a:t>Растения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62" name="Прямая соединительная линия 10"/>
          <p:cNvCxnSpPr/>
          <p:nvPr/>
        </p:nvCxnSpPr>
        <p:spPr>
          <a:xfrm>
            <a:off x="4190760" y="607680"/>
            <a:ext cx="2189160" cy="5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63" name="Прямая соединительная линия 11"/>
          <p:cNvCxnSpPr/>
          <p:nvPr/>
        </p:nvCxnSpPr>
        <p:spPr>
          <a:xfrm>
            <a:off x="6374880" y="466200"/>
            <a:ext cx="5040" cy="293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64" name="Прямая соединительная линия 12"/>
          <p:cNvCxnSpPr/>
          <p:nvPr/>
        </p:nvCxnSpPr>
        <p:spPr>
          <a:xfrm>
            <a:off x="9295560" y="466200"/>
            <a:ext cx="5040" cy="293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65" name="Рисунок 8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2720" cy="447840"/>
          </a:xfrm>
          <a:prstGeom prst="rect">
            <a:avLst/>
          </a:prstGeom>
          <a:ln w="0">
            <a:noFill/>
          </a:ln>
        </p:spPr>
      </p:pic>
      <p:sp>
        <p:nvSpPr>
          <p:cNvPr id="266" name="AutoShape 7"/>
          <p:cNvSpPr/>
          <p:nvPr/>
        </p:nvSpPr>
        <p:spPr>
          <a:xfrm>
            <a:off x="155520" y="-144360"/>
            <a:ext cx="29988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67" name="AutoShape 8"/>
          <p:cNvSpPr/>
          <p:nvPr/>
        </p:nvSpPr>
        <p:spPr>
          <a:xfrm>
            <a:off x="307800" y="7920"/>
            <a:ext cx="29988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68" name="Picture 3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6800" cy="740520"/>
          </a:xfrm>
          <a:prstGeom prst="rect">
            <a:avLst/>
          </a:prstGeom>
          <a:ln w="0">
            <a:noFill/>
          </a:ln>
        </p:spPr>
      </p:pic>
      <p:sp>
        <p:nvSpPr>
          <p:cNvPr id="269" name=""/>
          <p:cNvSpPr/>
          <p:nvPr/>
        </p:nvSpPr>
        <p:spPr>
          <a:xfrm>
            <a:off x="3020400" y="2167560"/>
            <a:ext cx="6016680" cy="31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4"/>
          <a:stretch/>
        </p:blipFill>
        <p:spPr>
          <a:xfrm>
            <a:off x="1214280" y="1821960"/>
            <a:ext cx="7861680" cy="493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48720" cy="824040"/>
          </a:xfrm>
          <a:prstGeom prst="rect">
            <a:avLst/>
          </a:prstGeom>
          <a:ln w="0">
            <a:noFill/>
          </a:ln>
        </p:spPr>
      </p:pic>
      <p:sp>
        <p:nvSpPr>
          <p:cNvPr id="272" name="Скругленный прямоугольник 24"/>
          <p:cNvSpPr/>
          <p:nvPr/>
        </p:nvSpPr>
        <p:spPr>
          <a:xfrm>
            <a:off x="295560" y="225360"/>
            <a:ext cx="11595600" cy="7621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73" name="TextBox 26"/>
          <p:cNvSpPr/>
          <p:nvPr/>
        </p:nvSpPr>
        <p:spPr>
          <a:xfrm>
            <a:off x="1831680" y="376920"/>
            <a:ext cx="241200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3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жывтоне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TextBox 27"/>
          <p:cNvSpPr/>
          <p:nvPr/>
        </p:nvSpPr>
        <p:spPr>
          <a:xfrm rot="16200000">
            <a:off x="11180520" y="5517720"/>
            <a:ext cx="1100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</a:t>
            </a:r>
            <a:r>
              <a:rPr b="0" lang="ru-RU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.202</a:t>
            </a: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5" name="TextBox 28"/>
          <p:cNvSpPr/>
          <p:nvPr/>
        </p:nvSpPr>
        <p:spPr>
          <a:xfrm>
            <a:off x="11512080" y="6314400"/>
            <a:ext cx="4172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76" name="Прямая соединительная линия 29"/>
          <p:cNvCxnSpPr/>
          <p:nvPr/>
        </p:nvCxnSpPr>
        <p:spPr>
          <a:xfrm>
            <a:off x="11579040" y="6240600"/>
            <a:ext cx="293040" cy="5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77" name="Прямая соединительная линия 32"/>
          <p:cNvCxnSpPr/>
          <p:nvPr/>
        </p:nvCxnSpPr>
        <p:spPr>
          <a:xfrm>
            <a:off x="4190760" y="607680"/>
            <a:ext cx="2189160" cy="5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78" name="Прямая соединительная линия 33"/>
          <p:cNvCxnSpPr/>
          <p:nvPr/>
        </p:nvCxnSpPr>
        <p:spPr>
          <a:xfrm>
            <a:off x="6374880" y="466200"/>
            <a:ext cx="5040" cy="293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79" name="Прямая соединительная линия 34"/>
          <p:cNvCxnSpPr/>
          <p:nvPr/>
        </p:nvCxnSpPr>
        <p:spPr>
          <a:xfrm>
            <a:off x="9295560" y="466200"/>
            <a:ext cx="5040" cy="293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80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2720" cy="447840"/>
          </a:xfrm>
          <a:prstGeom prst="rect">
            <a:avLst/>
          </a:prstGeom>
          <a:ln w="0">
            <a:noFill/>
          </a:ln>
        </p:spPr>
      </p:pic>
      <p:sp>
        <p:nvSpPr>
          <p:cNvPr id="281" name="AutoShape 2"/>
          <p:cNvSpPr/>
          <p:nvPr/>
        </p:nvSpPr>
        <p:spPr>
          <a:xfrm>
            <a:off x="155520" y="-144360"/>
            <a:ext cx="29988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82" name="AutoShape 4"/>
          <p:cNvSpPr/>
          <p:nvPr/>
        </p:nvSpPr>
        <p:spPr>
          <a:xfrm>
            <a:off x="307800" y="7920"/>
            <a:ext cx="29988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83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6800" cy="740520"/>
          </a:xfrm>
          <a:prstGeom prst="rect">
            <a:avLst/>
          </a:prstGeom>
          <a:ln w="0">
            <a:noFill/>
          </a:ln>
        </p:spPr>
      </p:pic>
      <p:sp>
        <p:nvSpPr>
          <p:cNvPr id="284" name=""/>
          <p:cNvSpPr/>
          <p:nvPr/>
        </p:nvSpPr>
        <p:spPr>
          <a:xfrm>
            <a:off x="381960" y="1695240"/>
            <a:ext cx="11227680" cy="23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Апоптоз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— это процесс запрограммированной смерти клетки, который важен для поддержания нормального функционирования многоклеточного организма. В отличие от некроза, который является патологической смертью клетки, вызванной повреждающими факторами, апоптоз происходит как физиологическая, контролируемая смерть. Он способствует поддержанию гомеостаза и здоровой клеточной среды в организме.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Апоптоз играет ключевую роль в различных биологических процессах: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Дифференцировка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гистогенез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— процесс формирования и развития тканей.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Органогенез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— процесс формирования органов.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Уничтожение клеток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 которые могут представлять угрозу для организма, таких как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мутировавшие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клетки,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вирусинфицированные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клетки или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раковые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клетки.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Процесс апоптоза может быть индуцирован как внутри, так и вне клетки. Например,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цитокины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(такие как фактор некроза опухоли, интерфероны, интерлейкины) могут запускать апоптоз. Сигналы могут поступать от гормонов, а также от повреждений и стресса, воздействующих на клетки.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TextBox 1"/>
          <p:cNvSpPr/>
          <p:nvPr/>
        </p:nvSpPr>
        <p:spPr>
          <a:xfrm>
            <a:off x="375480" y="376920"/>
            <a:ext cx="1594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ЗОТИ </a:t>
            </a:r>
            <a:br>
              <a:rPr sz="1200"/>
            </a:b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у Р\Ж\И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TextBox 5"/>
          <p:cNvSpPr/>
          <p:nvPr/>
        </p:nvSpPr>
        <p:spPr>
          <a:xfrm>
            <a:off x="443880" y="1116000"/>
            <a:ext cx="90201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ff0000"/>
                </a:solidFill>
                <a:uFillTx/>
                <a:latin typeface="Arial"/>
                <a:ea typeface="DejaVu Sans"/>
              </a:rPr>
              <a:t>Иногда смерть — Единственный Выход.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Рисунок 10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48720" cy="824040"/>
          </a:xfrm>
          <a:prstGeom prst="rect">
            <a:avLst/>
          </a:prstGeom>
          <a:ln w="0">
            <a:noFill/>
          </a:ln>
        </p:spPr>
      </p:pic>
      <p:sp>
        <p:nvSpPr>
          <p:cNvPr id="288" name="Скругленный прямоугольник 5"/>
          <p:cNvSpPr/>
          <p:nvPr/>
        </p:nvSpPr>
        <p:spPr>
          <a:xfrm>
            <a:off x="295560" y="225360"/>
            <a:ext cx="11595600" cy="7621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89" name="TextBox 22"/>
          <p:cNvSpPr/>
          <p:nvPr/>
        </p:nvSpPr>
        <p:spPr>
          <a:xfrm>
            <a:off x="1831680" y="376920"/>
            <a:ext cx="241200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3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жывтоне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TextBox 23"/>
          <p:cNvSpPr/>
          <p:nvPr/>
        </p:nvSpPr>
        <p:spPr>
          <a:xfrm rot="16200000">
            <a:off x="11180520" y="5517720"/>
            <a:ext cx="1100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</a:t>
            </a:r>
            <a:r>
              <a:rPr b="0" lang="ru-RU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.202</a:t>
            </a: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TextBox 24"/>
          <p:cNvSpPr/>
          <p:nvPr/>
        </p:nvSpPr>
        <p:spPr>
          <a:xfrm>
            <a:off x="11512080" y="6314400"/>
            <a:ext cx="4172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92" name="Прямая соединительная линия 13"/>
          <p:cNvCxnSpPr/>
          <p:nvPr/>
        </p:nvCxnSpPr>
        <p:spPr>
          <a:xfrm>
            <a:off x="11579040" y="6240600"/>
            <a:ext cx="293040" cy="5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93" name="Прямая соединительная линия 14"/>
          <p:cNvCxnSpPr/>
          <p:nvPr/>
        </p:nvCxnSpPr>
        <p:spPr>
          <a:xfrm>
            <a:off x="4190760" y="607680"/>
            <a:ext cx="2189160" cy="5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94" name="Прямая соединительная линия 15"/>
          <p:cNvCxnSpPr/>
          <p:nvPr/>
        </p:nvCxnSpPr>
        <p:spPr>
          <a:xfrm>
            <a:off x="6374880" y="466200"/>
            <a:ext cx="5040" cy="293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95" name="Прямая соединительная линия 16"/>
          <p:cNvCxnSpPr/>
          <p:nvPr/>
        </p:nvCxnSpPr>
        <p:spPr>
          <a:xfrm>
            <a:off x="9295560" y="466200"/>
            <a:ext cx="5040" cy="293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96" name="Рисунок 11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2720" cy="447840"/>
          </a:xfrm>
          <a:prstGeom prst="rect">
            <a:avLst/>
          </a:prstGeom>
          <a:ln w="0">
            <a:noFill/>
          </a:ln>
        </p:spPr>
      </p:pic>
      <p:sp>
        <p:nvSpPr>
          <p:cNvPr id="297" name="AutoShape 9"/>
          <p:cNvSpPr/>
          <p:nvPr/>
        </p:nvSpPr>
        <p:spPr>
          <a:xfrm>
            <a:off x="155520" y="-144360"/>
            <a:ext cx="29988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98" name="AutoShape 10"/>
          <p:cNvSpPr/>
          <p:nvPr/>
        </p:nvSpPr>
        <p:spPr>
          <a:xfrm>
            <a:off x="307800" y="7920"/>
            <a:ext cx="29988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99" name="Picture 4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6800" cy="740520"/>
          </a:xfrm>
          <a:prstGeom prst="rect">
            <a:avLst/>
          </a:prstGeom>
          <a:ln w="0">
            <a:noFill/>
          </a:ln>
        </p:spPr>
      </p:pic>
      <p:sp>
        <p:nvSpPr>
          <p:cNvPr id="300" name=""/>
          <p:cNvSpPr/>
          <p:nvPr/>
        </p:nvSpPr>
        <p:spPr>
          <a:xfrm>
            <a:off x="381960" y="1695240"/>
            <a:ext cx="11227680" cy="23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з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—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э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ф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ю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щ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х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ц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ь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ю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ь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ц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ю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я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д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ё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х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д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я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х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ч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ю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ш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ь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ю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ч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: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Я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д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(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д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д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ж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ю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щ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я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д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)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 marL="360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ц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з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ч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(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)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 marL="360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й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(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ч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ю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щ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)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 marL="360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ю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щ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ч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й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ц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ц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ю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Д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я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ь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ц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ж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ё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х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х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д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ь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я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(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щ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ю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)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х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Э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щ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ё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я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ю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я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ю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Э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(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э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д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ч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й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)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д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д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ю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я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-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I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(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й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I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)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Э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д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ц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х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э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ч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й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ц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ч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-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ф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ц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(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8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+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)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ь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э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э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ц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ь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д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й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д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ц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ч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ж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ю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ж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ё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й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х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д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я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ь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э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ю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-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I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х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ч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ж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ь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я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й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д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д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я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ю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ь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д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я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я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ч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ж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ь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ж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ё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х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1" name="TextBox 29"/>
          <p:cNvSpPr/>
          <p:nvPr/>
        </p:nvSpPr>
        <p:spPr>
          <a:xfrm>
            <a:off x="375480" y="376920"/>
            <a:ext cx="1594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ЗОТИ </a:t>
            </a:r>
            <a:br>
              <a:rPr sz="1200"/>
            </a:b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у Р\Ж\И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TextBox 30"/>
          <p:cNvSpPr/>
          <p:nvPr/>
        </p:nvSpPr>
        <p:spPr>
          <a:xfrm>
            <a:off x="443880" y="1116000"/>
            <a:ext cx="90201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ff0000"/>
                </a:solidFill>
                <a:uFillTx/>
                <a:latin typeface="Arial"/>
                <a:ea typeface="DejaVu Sans"/>
              </a:rPr>
              <a:t>Кassпазы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Рисунок 1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48720" cy="824040"/>
          </a:xfrm>
          <a:prstGeom prst="rect">
            <a:avLst/>
          </a:prstGeom>
          <a:ln w="0">
            <a:noFill/>
          </a:ln>
        </p:spPr>
      </p:pic>
      <p:sp>
        <p:nvSpPr>
          <p:cNvPr id="304" name="Скругленный прямоугольник 1"/>
          <p:cNvSpPr/>
          <p:nvPr/>
        </p:nvSpPr>
        <p:spPr>
          <a:xfrm>
            <a:off x="295560" y="225360"/>
            <a:ext cx="11595600" cy="7621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305" name="TextBox 2"/>
          <p:cNvSpPr/>
          <p:nvPr/>
        </p:nvSpPr>
        <p:spPr>
          <a:xfrm>
            <a:off x="1831680" y="376920"/>
            <a:ext cx="241200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3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Интерфероны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TextBox 3"/>
          <p:cNvSpPr/>
          <p:nvPr/>
        </p:nvSpPr>
        <p:spPr>
          <a:xfrm rot="16200000">
            <a:off x="11180520" y="5517720"/>
            <a:ext cx="1100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</a:t>
            </a:r>
            <a:r>
              <a:rPr b="0" lang="ru-RU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.202</a:t>
            </a: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7" name="TextBox 4"/>
          <p:cNvSpPr/>
          <p:nvPr/>
        </p:nvSpPr>
        <p:spPr>
          <a:xfrm>
            <a:off x="11512080" y="6314400"/>
            <a:ext cx="4172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4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08" name="Прямая соединительная линия 1"/>
          <p:cNvCxnSpPr/>
          <p:nvPr/>
        </p:nvCxnSpPr>
        <p:spPr>
          <a:xfrm>
            <a:off x="11579040" y="6240600"/>
            <a:ext cx="293040" cy="5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309" name="Прямая соединительная линия 2"/>
          <p:cNvCxnSpPr/>
          <p:nvPr/>
        </p:nvCxnSpPr>
        <p:spPr>
          <a:xfrm>
            <a:off x="4190760" y="607680"/>
            <a:ext cx="2189160" cy="5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310" name="Прямая соединительная линия 3"/>
          <p:cNvCxnSpPr/>
          <p:nvPr/>
        </p:nvCxnSpPr>
        <p:spPr>
          <a:xfrm>
            <a:off x="6374880" y="466200"/>
            <a:ext cx="5040" cy="293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311" name="Прямая соединительная линия 4"/>
          <p:cNvCxnSpPr/>
          <p:nvPr/>
        </p:nvCxnSpPr>
        <p:spPr>
          <a:xfrm>
            <a:off x="9295560" y="466200"/>
            <a:ext cx="5040" cy="29304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312" name="Рисунок 2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2720" cy="447840"/>
          </a:xfrm>
          <a:prstGeom prst="rect">
            <a:avLst/>
          </a:prstGeom>
          <a:ln w="0">
            <a:noFill/>
          </a:ln>
        </p:spPr>
      </p:pic>
      <p:sp>
        <p:nvSpPr>
          <p:cNvPr id="313" name="AutoShape 1"/>
          <p:cNvSpPr/>
          <p:nvPr/>
        </p:nvSpPr>
        <p:spPr>
          <a:xfrm>
            <a:off x="155520" y="-144360"/>
            <a:ext cx="29988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314" name="AutoShape 3"/>
          <p:cNvSpPr/>
          <p:nvPr/>
        </p:nvSpPr>
        <p:spPr>
          <a:xfrm>
            <a:off x="307800" y="7920"/>
            <a:ext cx="29988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315" name="Picture 1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6800" cy="740520"/>
          </a:xfrm>
          <a:prstGeom prst="rect">
            <a:avLst/>
          </a:prstGeom>
          <a:ln w="0">
            <a:noFill/>
          </a:ln>
        </p:spPr>
      </p:pic>
      <p:sp>
        <p:nvSpPr>
          <p:cNvPr id="316" name=""/>
          <p:cNvSpPr/>
          <p:nvPr/>
        </p:nvSpPr>
        <p:spPr>
          <a:xfrm>
            <a:off x="392760" y="1551240"/>
            <a:ext cx="11227680" cy="23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Изменение транскрипции хозяйских генов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: Когда вирус проникает в клетку, происходит изменение паттерна транскрипции генов хозяина, что необходимо для активации защитных механизмов.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Роль интерферонов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: Интерфероны — это белки, которые вырабатываются клетками в ответ на вирусную инфекцию. Они могут быть секретированы клетками, такими как лейкоциты, фибробласты и Т-лимфоциты, и затем действуют на соседние клетки, стимулируя антивирусную защиту. Интерфероны могут быть α, β или γ, соответственно в зависимости от типа клеток, которые их производят.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Механизм действия интерферонов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: Интерфероны связываются с рецепторами на поверхности клеток, что активирует каскад сигнализации внутри клетки. Это приводит к синтезу различных белков, которые подавляют вирусную репликацию: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 marL="360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2,5-олигоаденилатсинтетаза активирует рибонуклеазу, которая разрушает вирусные РНК.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 marL="360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РНК-зависимая протеинкиназа подавляет белковый синтез, включая вирусные белки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Это блокирует как вирусную, так и клеточную репликацию. Интерфероны также активируют NK-клетки (естественные киллеры), которые уничтожают инфицированные клетки.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Адаптация вирусов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: Вирусы могут эволюционно адаптироваться к этим защитным механизмам, блокируя сигнальные пути интерферонов или подавляя их выработку.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Использование интерферонов в медицине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: Интерфероны широко применяются как препараты для лечения вирусных инфекций, но могут вызывать серьезные побочные эффекты, такие как нарушения со стороны нервной системы, сердечно-сосудистой системы, ЖКТ и крови. Поэтому их применение должно быть строго контролируемым и назначаться только врачом.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7" name="TextBox 6"/>
          <p:cNvSpPr/>
          <p:nvPr/>
        </p:nvSpPr>
        <p:spPr>
          <a:xfrm>
            <a:off x="375480" y="376920"/>
            <a:ext cx="1594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ЗОТИ </a:t>
            </a:r>
            <a:br>
              <a:rPr sz="1200"/>
            </a:b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у Р\Ж\И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TextBox 7"/>
          <p:cNvSpPr/>
          <p:nvPr/>
        </p:nvSpPr>
        <p:spPr>
          <a:xfrm>
            <a:off x="443880" y="1116000"/>
            <a:ext cx="4377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ff0000"/>
                </a:solidFill>
                <a:uFillTx/>
                <a:latin typeface="Arial"/>
                <a:ea typeface="DejaVu Sans"/>
              </a:rPr>
              <a:t>Интерфероны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Скругленный прямоугольник 2"/>
          <p:cNvSpPr/>
          <p:nvPr/>
        </p:nvSpPr>
        <p:spPr>
          <a:xfrm>
            <a:off x="663120" y="1015920"/>
            <a:ext cx="10860840" cy="498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440">
            <a:solidFill>
              <a:srgbClr val="173b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320" name="Рисунок 3" descr="Изображение выглядит как текст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5292360" y="1396800"/>
            <a:ext cx="1602720" cy="447840"/>
          </a:xfrm>
          <a:prstGeom prst="rect">
            <a:avLst/>
          </a:prstGeom>
          <a:ln w="0">
            <a:noFill/>
          </a:ln>
        </p:spPr>
      </p:pic>
      <p:sp>
        <p:nvSpPr>
          <p:cNvPr id="321" name="TextBox 9"/>
          <p:cNvSpPr/>
          <p:nvPr/>
        </p:nvSpPr>
        <p:spPr>
          <a:xfrm>
            <a:off x="2054880" y="5426640"/>
            <a:ext cx="80769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s21370158@ibbm.unn.ru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AutoShape 2"/>
          <p:cNvSpPr/>
          <p:nvPr/>
        </p:nvSpPr>
        <p:spPr>
          <a:xfrm>
            <a:off x="155520" y="-144360"/>
            <a:ext cx="29988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2"/>
          <a:stretch/>
        </p:blipFill>
        <p:spPr>
          <a:xfrm>
            <a:off x="2054880" y="1957320"/>
            <a:ext cx="7675200" cy="354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4874</TotalTime>
  <Application>LibreOffice/24.8.2.1$Linux_X86_64 LibreOffice_project/d2333ca8202241beded14b8ee9021e67de4c50ce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2022-11-09T08:47:19Z</dcterms:created>
  <dc:creator>Алина Лелюк</dc:creator>
  <dc:description/>
  <dc:language>ru-RU</dc:language>
  <cp:lastModifiedBy/>
  <dcterms:modified xsi:type="dcterms:W3CDTF">2025-01-13T01:29:04Z</dcterms:modified>
  <cp:revision>86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r8>10</vt:r8>
  </property>
</Properties>
</file>