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5A2F08-8CE8-4053-BBB3-2480F4B1599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8294FA3D-FE48-492A-9457-B89EC1235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2CE98B10-5B0A-4749-913B-301CA459BC7D}"/>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56BE93EE-4828-4F77-B87E-74D29DE5904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110C1D7-B56F-483C-A2ED-801D8B00C925}"/>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1141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D2FE5E-23DC-4AA9-BC58-4F360230E86C}"/>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BCA45096-F6C6-451A-84DC-CE3B164F1CC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7A3EAE0-C83A-46D3-9050-FD00109DD426}"/>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5AC67188-8BB3-437B-9FA6-FEDB3AC3642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E2F2A2C-DFA9-4DB7-8E61-ECD486A09E52}"/>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39358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A321997-4A9F-4F8E-B67D-D8355FBB5FD1}"/>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F0F0421D-4659-49BA-9BB0-0EDE0ACD066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C467447-8958-42E4-B9B4-ED2FA7C57BF2}"/>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55497AE8-F113-436B-89BD-7C3ED79DA7D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E79CD5E-23F3-45FE-826E-5DA3CA021FA9}"/>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245151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EA8C8-43FE-4FEB-96D2-EE10D8AFDACE}"/>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21E22CDA-39F6-4034-BA91-A8BBC1911D9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DE230DBF-919D-4398-9010-8349F9124654}"/>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E363461B-DD65-4FC4-95CD-88ED539EC24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51BC5D7-E1AC-4728-9081-57951C774C56}"/>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41894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B635D-3679-458A-AC3F-25956C24FE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200C7567-21A5-4CEC-88A3-B690E4130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0414CB0-BC74-4A90-A407-2E64F56EFC8D}"/>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2BABE4C3-F249-4C36-913B-BFE92E2CBC9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C16F009-6027-420E-A2B2-A05A9CF8719D}"/>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189973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3F051-ABFB-4FB1-8EEB-312CA2C58313}"/>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C8300E68-3190-4826-AC1A-BE15B95A6BC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25C541C3-C61C-40B2-8BBF-C2FCB009787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66438684-62A0-43ED-927F-837538B1BDD4}"/>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6" name="Нижний колонтитул 5">
            <a:extLst>
              <a:ext uri="{FF2B5EF4-FFF2-40B4-BE49-F238E27FC236}">
                <a16:creationId xmlns:a16="http://schemas.microsoft.com/office/drawing/2014/main" id="{A3E92DEF-D80A-4BDB-8AC6-7E5A0575245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8B1C65B0-20A9-4C31-9516-1D1E1A84B1EB}"/>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2000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874EBA-355F-494A-A69D-F0378BA20A4D}"/>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6EBE14DA-8BEB-4DCE-93C0-C00533653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AF3A091-A5F2-46D4-870A-C50DF28E1F1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58ECAD03-6974-4B1F-B925-5C7B1FC81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D6D7C78-253A-4D81-9F68-E4397F126E8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95D4F523-37D3-4414-9465-8CC7515888E8}"/>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8" name="Нижний колонтитул 7">
            <a:extLst>
              <a:ext uri="{FF2B5EF4-FFF2-40B4-BE49-F238E27FC236}">
                <a16:creationId xmlns:a16="http://schemas.microsoft.com/office/drawing/2014/main" id="{78340276-96A8-4885-A30B-2BFE7F492FC9}"/>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5548B7B9-15E1-4534-9187-864D57503F8C}"/>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326236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D8876B-A777-4DC1-B812-9B0C6D2818B1}"/>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40C5D035-9DC2-4B51-A972-DAF245186517}"/>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4" name="Нижний колонтитул 3">
            <a:extLst>
              <a:ext uri="{FF2B5EF4-FFF2-40B4-BE49-F238E27FC236}">
                <a16:creationId xmlns:a16="http://schemas.microsoft.com/office/drawing/2014/main" id="{75F2D802-53B8-4C02-BD02-60BA843E5246}"/>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D51D4039-B936-4E73-8FC8-0F9EB3FA978E}"/>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355005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D870E03-E264-435C-BCEE-ABBF61064FE7}"/>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3" name="Нижний колонтитул 2">
            <a:extLst>
              <a:ext uri="{FF2B5EF4-FFF2-40B4-BE49-F238E27FC236}">
                <a16:creationId xmlns:a16="http://schemas.microsoft.com/office/drawing/2014/main" id="{85311454-8DA9-45D6-A041-D323BFC88EFD}"/>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D9E51A10-567F-4C26-B6B4-2F098718B034}"/>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220150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D605D8-7CEC-4AA4-8024-BC6F38E6E1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1783F9A3-B375-4AB3-8538-19305C8ED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EB49AA94-CF56-4A46-A561-40BE94F6E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6EDDAD-79A6-4B96-A013-8959E6FEDAE8}"/>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6" name="Нижний колонтитул 5">
            <a:extLst>
              <a:ext uri="{FF2B5EF4-FFF2-40B4-BE49-F238E27FC236}">
                <a16:creationId xmlns:a16="http://schemas.microsoft.com/office/drawing/2014/main" id="{B61F9B29-02F1-4559-B4DD-3B2AFFF10375}"/>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DB94AD62-0B3A-46FE-AD85-A1E6896A9DDD}"/>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211577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9CEA00-CF6D-469E-9327-060978654C1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A9BABAB6-5B48-4355-97D7-8190AF604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F2FF702C-EEA5-46E6-8269-89309274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E714DAA-22C4-4D50-A163-2BAE20484A19}"/>
              </a:ext>
            </a:extLst>
          </p:cNvPr>
          <p:cNvSpPr>
            <a:spLocks noGrp="1"/>
          </p:cNvSpPr>
          <p:nvPr>
            <p:ph type="dt" sz="half" idx="10"/>
          </p:nvPr>
        </p:nvSpPr>
        <p:spPr/>
        <p:txBody>
          <a:bodyPr/>
          <a:lstStyle/>
          <a:p>
            <a:fld id="{825F02D5-E8AB-4E1F-BBBB-FE64A83E11BE}" type="datetimeFigureOut">
              <a:rPr lang="en-US" smtClean="0"/>
              <a:t>5/25/2024</a:t>
            </a:fld>
            <a:endParaRPr lang="en-US"/>
          </a:p>
        </p:txBody>
      </p:sp>
      <p:sp>
        <p:nvSpPr>
          <p:cNvPr id="6" name="Нижний колонтитул 5">
            <a:extLst>
              <a:ext uri="{FF2B5EF4-FFF2-40B4-BE49-F238E27FC236}">
                <a16:creationId xmlns:a16="http://schemas.microsoft.com/office/drawing/2014/main" id="{E19C8767-F5FE-4A3A-8046-F3978C655E6C}"/>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BC47D96F-54EC-436D-B2C8-2D77E052F8AD}"/>
              </a:ext>
            </a:extLst>
          </p:cNvPr>
          <p:cNvSpPr>
            <a:spLocks noGrp="1"/>
          </p:cNvSpPr>
          <p:nvPr>
            <p:ph type="sldNum" sz="quarter" idx="12"/>
          </p:nvPr>
        </p:nvSpPr>
        <p:spPr/>
        <p:txBody>
          <a:bodyPr/>
          <a:lstStyle/>
          <a:p>
            <a:fld id="{49A49A1C-18C9-409C-9FDA-1559226D88CD}" type="slidenum">
              <a:rPr lang="en-US" smtClean="0"/>
              <a:t>‹#›</a:t>
            </a:fld>
            <a:endParaRPr lang="en-US"/>
          </a:p>
        </p:txBody>
      </p:sp>
    </p:spTree>
    <p:extLst>
      <p:ext uri="{BB962C8B-B14F-4D97-AF65-F5344CB8AC3E}">
        <p14:creationId xmlns:p14="http://schemas.microsoft.com/office/powerpoint/2010/main" val="26000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76F6FC-E4ED-4A0D-AE1B-F5FF24F88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A8F1CEFB-7133-4914-938B-B356F47B7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A12782A-0BA2-4FE0-9401-ED20DB627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F02D5-E8AB-4E1F-BBBB-FE64A83E11BE}" type="datetimeFigureOut">
              <a:rPr lang="en-US" smtClean="0"/>
              <a:t>5/25/2024</a:t>
            </a:fld>
            <a:endParaRPr lang="en-US"/>
          </a:p>
        </p:txBody>
      </p:sp>
      <p:sp>
        <p:nvSpPr>
          <p:cNvPr id="5" name="Нижний колонтитул 4">
            <a:extLst>
              <a:ext uri="{FF2B5EF4-FFF2-40B4-BE49-F238E27FC236}">
                <a16:creationId xmlns:a16="http://schemas.microsoft.com/office/drawing/2014/main" id="{D6000E0B-90A4-4840-86B8-A9F75885D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A9DAD701-478A-4A0B-A9D6-7432A682A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49A1C-18C9-409C-9FDA-1559226D88CD}" type="slidenum">
              <a:rPr lang="en-US" smtClean="0"/>
              <a:t>‹#›</a:t>
            </a:fld>
            <a:endParaRPr lang="en-US"/>
          </a:p>
        </p:txBody>
      </p:sp>
    </p:spTree>
    <p:extLst>
      <p:ext uri="{BB962C8B-B14F-4D97-AF65-F5344CB8AC3E}">
        <p14:creationId xmlns:p14="http://schemas.microsoft.com/office/powerpoint/2010/main" val="2593580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82FB8-6C86-4B78-8DED-D931BAD40E8A}"/>
              </a:ext>
            </a:extLst>
          </p:cNvPr>
          <p:cNvSpPr>
            <a:spLocks noGrp="1"/>
          </p:cNvSpPr>
          <p:nvPr>
            <p:ph type="ctrTitle"/>
          </p:nvPr>
        </p:nvSpPr>
        <p:spPr>
          <a:xfrm>
            <a:off x="1524000" y="1041400"/>
            <a:ext cx="9144000" cy="2387600"/>
          </a:xfrm>
        </p:spPr>
        <p:txBody>
          <a:bodyPr>
            <a:normAutofit/>
          </a:bodyPr>
          <a:lstStyle/>
          <a:p>
            <a:r>
              <a:rPr lang="ru-RU" dirty="0">
                <a:latin typeface="EoSD" pitchFamily="2" charset="0"/>
              </a:rPr>
              <a:t>Мембранный потенциал покоя</a:t>
            </a:r>
            <a:endParaRPr lang="en-US" dirty="0">
              <a:latin typeface="EoSD" pitchFamily="2" charset="0"/>
            </a:endParaRPr>
          </a:p>
        </p:txBody>
      </p:sp>
      <p:sp>
        <p:nvSpPr>
          <p:cNvPr id="3" name="Подзаголовок 2">
            <a:extLst>
              <a:ext uri="{FF2B5EF4-FFF2-40B4-BE49-F238E27FC236}">
                <a16:creationId xmlns:a16="http://schemas.microsoft.com/office/drawing/2014/main" id="{9901019D-9C68-4AC9-8C95-D6C51AFAAEDA}"/>
              </a:ext>
            </a:extLst>
          </p:cNvPr>
          <p:cNvSpPr>
            <a:spLocks noGrp="1"/>
          </p:cNvSpPr>
          <p:nvPr>
            <p:ph type="subTitle" idx="1"/>
          </p:nvPr>
        </p:nvSpPr>
        <p:spPr/>
        <p:txBody>
          <a:bodyPr/>
          <a:lstStyle/>
          <a:p>
            <a:r>
              <a:rPr lang="ru-RU" dirty="0">
                <a:latin typeface="EoSD" pitchFamily="2" charset="0"/>
              </a:rPr>
              <a:t>Как совокупность пассивной и активной компонент</a:t>
            </a:r>
            <a:endParaRPr lang="en-US" dirty="0">
              <a:latin typeface="EoSD" pitchFamily="2" charset="0"/>
            </a:endParaRPr>
          </a:p>
        </p:txBody>
      </p:sp>
      <p:pic>
        <p:nvPicPr>
          <p:cNvPr id="1028" name="Picture 4" descr="Picture background">
            <a:extLst>
              <a:ext uri="{FF2B5EF4-FFF2-40B4-BE49-F238E27FC236}">
                <a16:creationId xmlns:a16="http://schemas.microsoft.com/office/drawing/2014/main" id="{ED32874B-6265-4BE1-A395-8C8466BDD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832" y="4343357"/>
            <a:ext cx="3515147" cy="23466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EC9AE6-3F63-4529-BFAD-A192EC916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89" y="4725567"/>
            <a:ext cx="1866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7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4F0FDD09-51BD-4C77-B797-CBAF33DB21D7}"/>
              </a:ext>
            </a:extLst>
          </p:cNvPr>
          <p:cNvPicPr>
            <a:picLocks noGrp="1" noChangeAspect="1"/>
          </p:cNvPicPr>
          <p:nvPr>
            <p:ph idx="1"/>
          </p:nvPr>
        </p:nvPicPr>
        <p:blipFill>
          <a:blip r:embed="rId2"/>
          <a:stretch>
            <a:fillRect/>
          </a:stretch>
        </p:blipFill>
        <p:spPr>
          <a:xfrm>
            <a:off x="732597" y="-111968"/>
            <a:ext cx="5511813" cy="1970286"/>
          </a:xfrm>
        </p:spPr>
      </p:pic>
      <p:sp>
        <p:nvSpPr>
          <p:cNvPr id="8" name="TextBox 7">
            <a:extLst>
              <a:ext uri="{FF2B5EF4-FFF2-40B4-BE49-F238E27FC236}">
                <a16:creationId xmlns:a16="http://schemas.microsoft.com/office/drawing/2014/main" id="{A2B29553-B1AE-4221-8287-4C963FBCF697}"/>
              </a:ext>
            </a:extLst>
          </p:cNvPr>
          <p:cNvSpPr txBox="1"/>
          <p:nvPr/>
        </p:nvSpPr>
        <p:spPr>
          <a:xfrm>
            <a:off x="1045029" y="1987420"/>
            <a:ext cx="9646686" cy="3785652"/>
          </a:xfrm>
          <a:prstGeom prst="rect">
            <a:avLst/>
          </a:prstGeom>
          <a:noFill/>
        </p:spPr>
        <p:txBody>
          <a:bodyPr wrap="square" rtlCol="0">
            <a:spAutoFit/>
          </a:bodyPr>
          <a:lstStyle/>
          <a:p>
            <a:pPr marL="285750" indent="-285750">
              <a:buFont typeface="Arial" panose="020B0604020202020204" pitchFamily="34" charset="0"/>
              <a:buChar char="•"/>
            </a:pPr>
            <a:r>
              <a:rPr lang="ru-RU" sz="2400" dirty="0">
                <a:latin typeface="EoSD" pitchFamily="2" charset="0"/>
              </a:rPr>
              <a:t>Знание о потенциале покоя важно для понимания работы нервной системы. </a:t>
            </a:r>
          </a:p>
          <a:p>
            <a:pPr marL="285750" indent="-285750">
              <a:buFont typeface="Arial" panose="020B0604020202020204" pitchFamily="34" charset="0"/>
              <a:buChar char="•"/>
            </a:pPr>
            <a:r>
              <a:rPr lang="ru-RU" sz="2400" dirty="0">
                <a:latin typeface="EoSD" pitchFamily="2" charset="0"/>
              </a:rPr>
              <a:t>"Животное электричество" и биотоки возникают из-за разности заряда на мембране клетки, которая действует как "электрическая батарейка". </a:t>
            </a:r>
          </a:p>
          <a:p>
            <a:pPr marL="285750" indent="-285750">
              <a:buFont typeface="Arial" panose="020B0604020202020204" pitchFamily="34" charset="0"/>
              <a:buChar char="•"/>
            </a:pPr>
            <a:r>
              <a:rPr lang="ru-RU" sz="2400" dirty="0">
                <a:latin typeface="EoSD" pitchFamily="2" charset="0"/>
              </a:rPr>
              <a:t>Нервная система функционирует благодаря электрическим импульсам, которые создаются изменением заряда на мембране нейронов. </a:t>
            </a:r>
          </a:p>
          <a:p>
            <a:pPr marL="285750" indent="-285750">
              <a:buFont typeface="Arial" panose="020B0604020202020204" pitchFamily="34" charset="0"/>
              <a:buChar char="•"/>
            </a:pPr>
            <a:r>
              <a:rPr lang="ru-RU" sz="2400" dirty="0">
                <a:latin typeface="EoSD" pitchFamily="2" charset="0"/>
              </a:rPr>
              <a:t>Мембранный потенциал покоя, составляющий около -70 милливольт, представляет собой разницу заряда между внутренней и внешней сторонами мембраны, когда клетка неактивна.</a:t>
            </a:r>
          </a:p>
          <a:p>
            <a:pPr marL="285750" indent="-285750">
              <a:buFont typeface="Arial" panose="020B0604020202020204" pitchFamily="34" charset="0"/>
              <a:buChar char="•"/>
            </a:pPr>
            <a:r>
              <a:rPr lang="ru-RU" sz="2400" dirty="0">
                <a:latin typeface="EoSD" pitchFamily="2" charset="0"/>
              </a:rPr>
              <a:t> Внутри клетки преобладают отрицательные заряды, а снаружи — положительные.</a:t>
            </a:r>
            <a:endParaRPr lang="en-US" sz="2400" dirty="0">
              <a:latin typeface="EoSD" pitchFamily="2" charset="0"/>
            </a:endParaRPr>
          </a:p>
        </p:txBody>
      </p:sp>
    </p:spTree>
    <p:extLst>
      <p:ext uri="{BB962C8B-B14F-4D97-AF65-F5344CB8AC3E}">
        <p14:creationId xmlns:p14="http://schemas.microsoft.com/office/powerpoint/2010/main" val="119329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CB91F1-B8ED-4A51-BFA9-E5C1D810D2CF}"/>
              </a:ext>
            </a:extLst>
          </p:cNvPr>
          <p:cNvSpPr>
            <a:spLocks noGrp="1"/>
          </p:cNvSpPr>
          <p:nvPr>
            <p:ph idx="1"/>
          </p:nvPr>
        </p:nvSpPr>
        <p:spPr>
          <a:xfrm>
            <a:off x="838200" y="606490"/>
            <a:ext cx="10515600" cy="5570473"/>
          </a:xfrm>
        </p:spPr>
        <p:txBody>
          <a:bodyPr>
            <a:normAutofit fontScale="92500" lnSpcReduction="20000"/>
          </a:bodyPr>
          <a:lstStyle/>
          <a:p>
            <a:r>
              <a:rPr lang="ru-RU" dirty="0">
                <a:latin typeface="EoSD" pitchFamily="2" charset="0"/>
              </a:rPr>
              <a:t>Формирование мембранного потенциала покоя в нейронах происходит из-за работы натрий-калиевых насосов в мембране клетки. Эти насосы обменивают три иона натрия (Na+) на два иона калия (K+), тратя на это энергию АТФ. В результате внутри клетки накапливается избыток калия и дефицит натрия.</a:t>
            </a:r>
          </a:p>
          <a:p>
            <a:r>
              <a:rPr lang="ru-RU" dirty="0">
                <a:latin typeface="EoSD" pitchFamily="2" charset="0"/>
              </a:rPr>
              <a:t>Такой обмен создаёт разность концентраций ионов по обе стороны мембраны: натрий стремится попасть внутрь клетки, а калий — выйти наружу. Однако мембрана клетки в покое плохо пропускает натрий, тогда как калий легко выходит через специальные каналы.</a:t>
            </a:r>
          </a:p>
          <a:p>
            <a:r>
              <a:rPr lang="ru-RU" dirty="0">
                <a:latin typeface="EoSD" pitchFamily="2" charset="0"/>
              </a:rPr>
              <a:t>Таким образом, внутренняя часть клетки становится отрицательно заряженной по сравнению с внешней, что и создаёт мембранный потенциал покоя, составляющий около -70 мВ.</a:t>
            </a:r>
          </a:p>
          <a:p>
            <a:r>
              <a:rPr lang="ru-RU" dirty="0">
                <a:latin typeface="EoSD" pitchFamily="2" charset="0"/>
              </a:rPr>
              <a:t>Тут ещё важно понять, что ионы натрия и калия как бы "не замечают" друг друга, они реагируют только "на самих себя". Т.е. натрий реагирует на концентрацию натрия же, но "не обращает внимания" на то, сколько вокруг калия. И наоборот, калий реагирует только на концентрацию калия и "не замечает" натрий. Получается, что для понимания поведения ионов в клетке надо по-отдельности сравнивать концентрации ионов натрия и калия</a:t>
            </a:r>
            <a:endParaRPr lang="en-US" dirty="0">
              <a:latin typeface="EoSD" pitchFamily="2" charset="0"/>
            </a:endParaRPr>
          </a:p>
        </p:txBody>
      </p:sp>
    </p:spTree>
    <p:extLst>
      <p:ext uri="{BB962C8B-B14F-4D97-AF65-F5344CB8AC3E}">
        <p14:creationId xmlns:p14="http://schemas.microsoft.com/office/powerpoint/2010/main" val="381978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95331C-8B8E-440B-AA27-D81A390084DC}"/>
              </a:ext>
            </a:extLst>
          </p:cNvPr>
          <p:cNvSpPr>
            <a:spLocks noGrp="1"/>
          </p:cNvSpPr>
          <p:nvPr>
            <p:ph type="title"/>
          </p:nvPr>
        </p:nvSpPr>
        <p:spPr/>
        <p:txBody>
          <a:bodyPr/>
          <a:lstStyle/>
          <a:p>
            <a:r>
              <a:rPr lang="ru-RU" dirty="0">
                <a:latin typeface="EoSD" pitchFamily="2" charset="0"/>
              </a:rPr>
              <a:t>От химического - к электрическому</a:t>
            </a:r>
            <a:endParaRPr lang="en-US" dirty="0">
              <a:latin typeface="EoSD" pitchFamily="2" charset="0"/>
            </a:endParaRPr>
          </a:p>
        </p:txBody>
      </p:sp>
      <p:sp>
        <p:nvSpPr>
          <p:cNvPr id="3" name="Объект 2">
            <a:extLst>
              <a:ext uri="{FF2B5EF4-FFF2-40B4-BE49-F238E27FC236}">
                <a16:creationId xmlns:a16="http://schemas.microsoft.com/office/drawing/2014/main" id="{98684084-D839-47C6-9E84-8E907622AE19}"/>
              </a:ext>
            </a:extLst>
          </p:cNvPr>
          <p:cNvSpPr>
            <a:spLocks noGrp="1"/>
          </p:cNvSpPr>
          <p:nvPr>
            <p:ph idx="1"/>
          </p:nvPr>
        </p:nvSpPr>
        <p:spPr>
          <a:xfrm>
            <a:off x="838200" y="1690688"/>
            <a:ext cx="10515600" cy="4495605"/>
          </a:xfrm>
        </p:spPr>
        <p:txBody>
          <a:bodyPr>
            <a:normAutofit/>
          </a:bodyPr>
          <a:lstStyle/>
          <a:p>
            <a:pPr marL="0" indent="0">
              <a:buNone/>
            </a:pPr>
            <a:r>
              <a:rPr lang="ru-RU" dirty="0">
                <a:latin typeface="EoSD" pitchFamily="2" charset="0"/>
              </a:rPr>
              <a:t>А теперь - самое главное, следите за излагаемой мыслью! Мы должны перейти от движения химических частиц к движению электрических зарядов.</a:t>
            </a:r>
          </a:p>
          <a:p>
            <a:r>
              <a:rPr lang="ru-RU" dirty="0">
                <a:latin typeface="EoSD" pitchFamily="2" charset="0"/>
              </a:rPr>
              <a:t>Калий заряжен положительным зарядом, и поэтому он, когда выходит из клетки,  выносит из неё не только себя, но и "плюсики" (положительные заряды). На их месте в клетке остаются "минусы" (отрицательные заряды). Это и есть мембранный потенциал покоя!</a:t>
            </a:r>
          </a:p>
          <a:p>
            <a:r>
              <a:rPr lang="ru-RU" dirty="0">
                <a:latin typeface="EoSD" pitchFamily="2" charset="0"/>
              </a:rPr>
              <a:t>Мембранный потенциал покоя - это дефицит положительных зарядов внутри клетки, образовавшийся за счёт утечки из клетки положительных ионов калия</a:t>
            </a:r>
            <a:endParaRPr lang="en-US" dirty="0">
              <a:latin typeface="EoSD" pitchFamily="2" charset="0"/>
            </a:endParaRPr>
          </a:p>
        </p:txBody>
      </p:sp>
    </p:spTree>
    <p:extLst>
      <p:ext uri="{BB962C8B-B14F-4D97-AF65-F5344CB8AC3E}">
        <p14:creationId xmlns:p14="http://schemas.microsoft.com/office/powerpoint/2010/main" val="254042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296E38-E86E-41E9-B467-9D2C08C6389C}"/>
              </a:ext>
            </a:extLst>
          </p:cNvPr>
          <p:cNvSpPr>
            <a:spLocks noGrp="1"/>
          </p:cNvSpPr>
          <p:nvPr>
            <p:ph type="title"/>
          </p:nvPr>
        </p:nvSpPr>
        <p:spPr/>
        <p:txBody>
          <a:bodyPr>
            <a:normAutofit fontScale="90000"/>
          </a:bodyPr>
          <a:lstStyle/>
          <a:p>
            <a:r>
              <a:rPr lang="ru-RU" dirty="0">
                <a:latin typeface="EoSD" pitchFamily="2" charset="0"/>
              </a:rPr>
              <a:t>Потенциал покоя в нейронах состоит из двух частей, которые вместе создают отрицательный заряд внутри клетки:</a:t>
            </a:r>
            <a:endParaRPr lang="en-US" dirty="0">
              <a:latin typeface="EoSD" pitchFamily="2" charset="0"/>
            </a:endParaRPr>
          </a:p>
        </p:txBody>
      </p:sp>
      <p:sp>
        <p:nvSpPr>
          <p:cNvPr id="3" name="Объект 2">
            <a:extLst>
              <a:ext uri="{FF2B5EF4-FFF2-40B4-BE49-F238E27FC236}">
                <a16:creationId xmlns:a16="http://schemas.microsoft.com/office/drawing/2014/main" id="{D6E4C89E-4E9C-4D35-99C2-A374118BEB13}"/>
              </a:ext>
            </a:extLst>
          </p:cNvPr>
          <p:cNvSpPr>
            <a:spLocks noGrp="1"/>
          </p:cNvSpPr>
          <p:nvPr>
            <p:ph idx="1"/>
          </p:nvPr>
        </p:nvSpPr>
        <p:spPr/>
        <p:txBody>
          <a:bodyPr>
            <a:normAutofit fontScale="77500" lnSpcReduction="20000"/>
          </a:bodyPr>
          <a:lstStyle/>
          <a:p>
            <a:r>
              <a:rPr lang="ru-RU" dirty="0"/>
              <a:t>1.</a:t>
            </a:r>
            <a:r>
              <a:rPr lang="ru-RU" b="1" dirty="0"/>
              <a:t> Насос-обменник</a:t>
            </a:r>
            <a:r>
              <a:rPr lang="ru-RU" dirty="0"/>
              <a:t>: Мембранный натрий-калиевый насос перемещает три иона натрия (Na+) из клетки и два иона калия (K+) в клетку. Это неравностороннее действие насоса создаёт начальный отрицательный потенциал примерно -10 мВ, так как больше положительных ионов выводится, чем вводится.</a:t>
            </a:r>
          </a:p>
          <a:p>
            <a:endParaRPr lang="ru-RU" dirty="0"/>
          </a:p>
          <a:p>
            <a:r>
              <a:rPr lang="ru-RU" dirty="0"/>
              <a:t>2. </a:t>
            </a:r>
            <a:r>
              <a:rPr lang="ru-RU" b="1" dirty="0"/>
              <a:t>Утечка калия</a:t>
            </a:r>
            <a:r>
              <a:rPr lang="ru-RU" dirty="0"/>
              <a:t>: Калий (K+), накапливающийся внутри клетки, стремится выйти наружу через специальные каналы. Это вытекание положительных ионов увеличивает отрицательный заряд внутри клетки, доводя потенциал до примерно -70 мВ. Калий бы продолжал выходить до достижения -90 мВ, но этот процесс сдерживается подтеканием натрия обратно в клетку, что поддерживает потенциал покоя на уровне -70 мВ.</a:t>
            </a:r>
          </a:p>
          <a:p>
            <a:endParaRPr lang="ru-RU" dirty="0"/>
          </a:p>
          <a:p>
            <a:pPr marL="0" indent="0">
              <a:buNone/>
            </a:pPr>
            <a:r>
              <a:rPr lang="ru-RU" dirty="0"/>
              <a:t>Таким образом, мембранный потенциал покоя поддерживается за счёт работы натрий-калиевого насоса и последующего вытекания калия из клетки, что создаёт и поддерживает внутреннюю электроотрицательность клетки.</a:t>
            </a:r>
            <a:endParaRPr lang="en-US" dirty="0"/>
          </a:p>
        </p:txBody>
      </p:sp>
    </p:spTree>
    <p:extLst>
      <p:ext uri="{BB962C8B-B14F-4D97-AF65-F5344CB8AC3E}">
        <p14:creationId xmlns:p14="http://schemas.microsoft.com/office/powerpoint/2010/main" val="221228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64DD34-BE85-40F9-84DC-C0A93808447A}"/>
              </a:ext>
            </a:extLst>
          </p:cNvPr>
          <p:cNvSpPr>
            <a:spLocks noGrp="1"/>
          </p:cNvSpPr>
          <p:nvPr>
            <p:ph type="title"/>
          </p:nvPr>
        </p:nvSpPr>
        <p:spPr/>
        <p:txBody>
          <a:bodyPr/>
          <a:lstStyle/>
          <a:p>
            <a:r>
              <a:rPr lang="ru-RU" dirty="0">
                <a:latin typeface="EoSD" pitchFamily="2" charset="0"/>
              </a:rPr>
              <a:t>Выводы и Вводы</a:t>
            </a:r>
            <a:endParaRPr lang="en-US" dirty="0">
              <a:latin typeface="EoSD" pitchFamily="2" charset="0"/>
            </a:endParaRPr>
          </a:p>
        </p:txBody>
      </p:sp>
      <p:sp>
        <p:nvSpPr>
          <p:cNvPr id="3" name="Объект 2">
            <a:extLst>
              <a:ext uri="{FF2B5EF4-FFF2-40B4-BE49-F238E27FC236}">
                <a16:creationId xmlns:a16="http://schemas.microsoft.com/office/drawing/2014/main" id="{D0D51744-81BA-4428-84C5-DA11356A96BC}"/>
              </a:ext>
            </a:extLst>
          </p:cNvPr>
          <p:cNvSpPr>
            <a:spLocks noGrp="1"/>
          </p:cNvSpPr>
          <p:nvPr>
            <p:ph idx="1"/>
          </p:nvPr>
        </p:nvSpPr>
        <p:spPr>
          <a:xfrm>
            <a:off x="531845" y="1380932"/>
            <a:ext cx="11411339" cy="5299786"/>
          </a:xfrm>
        </p:spPr>
        <p:txBody>
          <a:bodyPr>
            <a:normAutofit/>
          </a:bodyPr>
          <a:lstStyle/>
          <a:p>
            <a:pPr marL="0" indent="0">
              <a:buNone/>
            </a:pPr>
            <a:r>
              <a:rPr lang="ru-RU" sz="1600" dirty="0">
                <a:latin typeface="EoSD" pitchFamily="2" charset="0"/>
              </a:rPr>
              <a:t>Мембранный потенциал покоя образуется за счёт двух основных процессов:</a:t>
            </a:r>
          </a:p>
          <a:p>
            <a:endParaRPr lang="ru-RU" sz="1600" dirty="0">
              <a:latin typeface="EoSD" pitchFamily="2" charset="0"/>
            </a:endParaRPr>
          </a:p>
          <a:p>
            <a:pPr marL="0" indent="0">
              <a:buNone/>
            </a:pPr>
            <a:r>
              <a:rPr lang="ru-RU" sz="1600" dirty="0">
                <a:latin typeface="EoSD" pitchFamily="2" charset="0"/>
              </a:rPr>
              <a:t>1. </a:t>
            </a:r>
            <a:r>
              <a:rPr lang="ru-RU" sz="1600" b="1" dirty="0">
                <a:latin typeface="EoSD" pitchFamily="2" charset="0"/>
              </a:rPr>
              <a:t>Работа натрий-калиевого насоса</a:t>
            </a:r>
            <a:r>
              <a:rPr lang="ru-RU" sz="1600" dirty="0">
                <a:latin typeface="EoSD" pitchFamily="2" charset="0"/>
              </a:rPr>
              <a:t>:</a:t>
            </a:r>
          </a:p>
          <a:p>
            <a:pPr marL="0" indent="0">
              <a:buNone/>
            </a:pPr>
            <a:r>
              <a:rPr lang="ru-RU" sz="1600" dirty="0">
                <a:latin typeface="EoSD" pitchFamily="2" charset="0"/>
              </a:rPr>
              <a:t>   - </a:t>
            </a:r>
            <a:r>
              <a:rPr lang="ru-RU" sz="1600" b="1" i="1" dirty="0">
                <a:latin typeface="EoSD" pitchFamily="2" charset="0"/>
              </a:rPr>
              <a:t>Электрогенное действи</a:t>
            </a:r>
            <a:r>
              <a:rPr lang="ru-RU" sz="1600" i="1" dirty="0">
                <a:latin typeface="EoSD" pitchFamily="2" charset="0"/>
              </a:rPr>
              <a:t>е</a:t>
            </a:r>
            <a:r>
              <a:rPr lang="ru-RU" sz="1600" dirty="0">
                <a:latin typeface="EoSD" pitchFamily="2" charset="0"/>
              </a:rPr>
              <a:t>: Натрий-калиевый насос активно перемещает три иона натрия (Na+) из клетки и два иона калия (K+) внутрь клетки, создавая начальный отрицательный заряд внутри клетки (-10 мВ). Это происходит из-за неравного обмена ионов, где больше положительных зарядов удаляется, чем возвращается, что создаёт небольшой дефицит положительных зарядов внутри клетки.</a:t>
            </a:r>
          </a:p>
          <a:p>
            <a:pPr marL="0" indent="0">
              <a:buNone/>
            </a:pPr>
            <a:r>
              <a:rPr lang="ru-RU" sz="1600" dirty="0">
                <a:latin typeface="EoSD" pitchFamily="2" charset="0"/>
              </a:rPr>
              <a:t>   - </a:t>
            </a:r>
            <a:r>
              <a:rPr lang="ru-RU" sz="1600" b="1" i="1" dirty="0">
                <a:latin typeface="EoSD" pitchFamily="2" charset="0"/>
              </a:rPr>
              <a:t>Создание предпосылок для электроотрицательности</a:t>
            </a:r>
            <a:r>
              <a:rPr lang="ru-RU" sz="1600" dirty="0">
                <a:latin typeface="EoSD" pitchFamily="2" charset="0"/>
              </a:rPr>
              <a:t>: Натрий-калиевый насос создаёт неравные концентрации ионов натрия и калия по обе стороны мембраны, что подготавливает условия для дальнейшего формирования мембранного потенциала покоя.</a:t>
            </a:r>
          </a:p>
          <a:p>
            <a:endParaRPr lang="ru-RU" sz="1600" dirty="0">
              <a:latin typeface="EoSD" pitchFamily="2" charset="0"/>
            </a:endParaRPr>
          </a:p>
          <a:p>
            <a:pPr marL="0" indent="0">
              <a:buNone/>
            </a:pPr>
            <a:r>
              <a:rPr lang="ru-RU" sz="1600" dirty="0">
                <a:latin typeface="EoSD" pitchFamily="2" charset="0"/>
              </a:rPr>
              <a:t>2. </a:t>
            </a:r>
            <a:r>
              <a:rPr lang="ru-RU" sz="1600" b="1" dirty="0">
                <a:latin typeface="EoSD" pitchFamily="2" charset="0"/>
              </a:rPr>
              <a:t>Утечка ионов калия:</a:t>
            </a:r>
          </a:p>
          <a:p>
            <a:pPr marL="0" indent="0">
              <a:buNone/>
            </a:pPr>
            <a:r>
              <a:rPr lang="ru-RU" sz="1600" dirty="0">
                <a:latin typeface="EoSD" pitchFamily="2" charset="0"/>
              </a:rPr>
              <a:t>   - Ионы калия (K+) из-за высокой концентрации внутри клетки стремятся выйти наружу, где их концентрация ниже. При этом они уносят положительные заряды, увеличивая отрицательный заряд внутри клетки до -70 мВ. Этот процесс вносит основную часть в создание мембранного потенциала покоя.</a:t>
            </a:r>
          </a:p>
          <a:p>
            <a:endParaRPr lang="ru-RU" sz="1600" dirty="0">
              <a:latin typeface="EoSD" pitchFamily="2" charset="0"/>
            </a:endParaRPr>
          </a:p>
          <a:p>
            <a:pPr marL="0" indent="0">
              <a:buNone/>
            </a:pPr>
            <a:r>
              <a:rPr lang="ru-RU" sz="1600" dirty="0">
                <a:latin typeface="EoSD" pitchFamily="2" charset="0"/>
              </a:rPr>
              <a:t>Итак, натрий-калиевый насос создаёт необходимые условия для возникновения мембранного потенциала покоя за счёт разности концентраций ионов натрия и калия. Утечка калия из клетки усиливает электроотрицательность внутри клетки, составляя большую часть потенциала покоя. Меньшую часть составляет прямой электрогенный эффект работы насоса, когда больше положительных ионов удаляется из клетки, чем возвращается обратно.</a:t>
            </a:r>
            <a:endParaRPr lang="en-US" sz="1600" dirty="0">
              <a:latin typeface="EoSD" pitchFamily="2" charset="0"/>
            </a:endParaRPr>
          </a:p>
        </p:txBody>
      </p:sp>
    </p:spTree>
    <p:extLst>
      <p:ext uri="{BB962C8B-B14F-4D97-AF65-F5344CB8AC3E}">
        <p14:creationId xmlns:p14="http://schemas.microsoft.com/office/powerpoint/2010/main" val="30581424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776</Words>
  <Application>Microsoft Office PowerPoint</Application>
  <PresentationFormat>Широкоэкранный</PresentationFormat>
  <Paragraphs>32</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EoSD</vt:lpstr>
      <vt:lpstr>Тема Office</vt:lpstr>
      <vt:lpstr>Мембранный потенциал покоя</vt:lpstr>
      <vt:lpstr>Презентация PowerPoint</vt:lpstr>
      <vt:lpstr>Презентация PowerPoint</vt:lpstr>
      <vt:lpstr>От химического - к электрическому</vt:lpstr>
      <vt:lpstr>Потенциал покоя в нейронах состоит из двух частей, которые вместе создают отрицательный заряд внутри клетки:</vt:lpstr>
      <vt:lpstr>Выводы и Вводы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Электрохимический градиент</dc:title>
  <dc:creator>Thu Nguen</dc:creator>
  <cp:lastModifiedBy>Thu Nguen</cp:lastModifiedBy>
  <cp:revision>5</cp:revision>
  <dcterms:created xsi:type="dcterms:W3CDTF">2024-05-23T18:56:56Z</dcterms:created>
  <dcterms:modified xsi:type="dcterms:W3CDTF">2024-05-25T10:02:18Z</dcterms:modified>
</cp:coreProperties>
</file>