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latin typeface="EoSD" pitchFamily="2" charset="0"/>
              </a:rPr>
              <a:t>Зависимость</a:t>
            </a:r>
            <a:r>
              <a:rPr lang="ru-RU" baseline="0" dirty="0">
                <a:latin typeface="EoSD" pitchFamily="2" charset="0"/>
              </a:rPr>
              <a:t> скорости проведения от толщины миелиновой оболочки</a:t>
            </a:r>
            <a:endParaRPr lang="ru-RU" dirty="0">
              <a:latin typeface="EoSD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Лист1!$A$1:$A$5</c:f>
              <c:numCache>
                <c:formatCode>General</c:formatCode>
                <c:ptCount val="5"/>
                <c:pt idx="0">
                  <c:v>20</c:v>
                </c:pt>
                <c:pt idx="1">
                  <c:v>12</c:v>
                </c:pt>
                <c:pt idx="2">
                  <c:v>5</c:v>
                </c:pt>
                <c:pt idx="3">
                  <c:v>1.5</c:v>
                </c:pt>
                <c:pt idx="4">
                  <c:v>0.2</c:v>
                </c:pt>
              </c:numCache>
            </c:numRef>
          </c:xVal>
          <c:yVal>
            <c:numRef>
              <c:f>Лист1!$B$1:$B$5</c:f>
              <c:numCache>
                <c:formatCode>General</c:formatCode>
                <c:ptCount val="5"/>
                <c:pt idx="0">
                  <c:v>120</c:v>
                </c:pt>
                <c:pt idx="1">
                  <c:v>75</c:v>
                </c:pt>
                <c:pt idx="2">
                  <c:v>30</c:v>
                </c:pt>
                <c:pt idx="3">
                  <c:v>2</c:v>
                </c:pt>
                <c:pt idx="4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B24-48F0-9648-6F4CC40190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54784"/>
        <c:axId val="132766848"/>
      </c:scatterChart>
      <c:valAx>
        <c:axId val="1327547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мкм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66848"/>
        <c:crosses val="autoZero"/>
        <c:crossBetween val="midCat"/>
      </c:valAx>
      <c:valAx>
        <c:axId val="13276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м/с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4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smu.edu/ts/images/file/1587647556fiziologiya_nerv.pdf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Распространение нервного импульса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F31D25C-8EF0-46AB-837F-4A9A265C4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653" y="3956180"/>
            <a:ext cx="2761861" cy="2761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8C9F-086D-4EA2-A525-E3E0D2B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Вдоль волокна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6388E9-143A-4FCB-9006-D169DFAFB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1588" y="478473"/>
            <a:ext cx="6582694" cy="198147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FABCB36-7043-47E2-A79F-0D4AE2715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415" y="2650714"/>
            <a:ext cx="8745170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Миелиновые и </a:t>
            </a:r>
            <a:r>
              <a:rPr lang="ru-RU" dirty="0" err="1">
                <a:latin typeface="EoSD" pitchFamily="2" charset="0"/>
              </a:rPr>
              <a:t>безмиелиновые</a:t>
            </a:r>
            <a:r>
              <a:rPr lang="ru-RU" dirty="0">
                <a:latin typeface="EoSD" pitchFamily="2" charset="0"/>
              </a:rPr>
              <a:t> волокна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4B103BE-F0A8-4D11-829E-0E34DCDF3E32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3597"/>
            <a:ext cx="3685203" cy="368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63B99-0043-42CC-AD69-170FA02DF13E}"/>
              </a:ext>
            </a:extLst>
          </p:cNvPr>
          <p:cNvSpPr txBox="1"/>
          <p:nvPr/>
        </p:nvSpPr>
        <p:spPr>
          <a:xfrm>
            <a:off x="5138835" y="2195481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Непрерывное проведение 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происходит в мышечных волокнах и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EoSD" pitchFamily="2" charset="0"/>
              </a:rPr>
              <a:t>безмиелиновых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 нервных волокнах (тип С). Оно начинается с распространения колеблющегося электрического поля.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333333"/>
              </a:solidFill>
              <a:effectLst/>
              <a:latin typeface="EoSD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 err="1">
                <a:solidFill>
                  <a:srgbClr val="FFC000"/>
                </a:solidFill>
                <a:effectLst/>
                <a:latin typeface="EoSD" pitchFamily="2" charset="0"/>
              </a:rPr>
              <a:t>Бездекрементное</a:t>
            </a: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 </a:t>
            </a:r>
            <a:r>
              <a:rPr lang="en-US" b="0" i="0" dirty="0">
                <a:solidFill>
                  <a:srgbClr val="FFC000"/>
                </a:solidFill>
                <a:effectLst/>
                <a:latin typeface="EoSD" pitchFamily="2" charset="0"/>
              </a:rPr>
              <a:t> </a:t>
            </a: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/ </a:t>
            </a:r>
            <a:r>
              <a:rPr lang="ru-RU" b="0" i="0" dirty="0" err="1">
                <a:solidFill>
                  <a:srgbClr val="FFC000"/>
                </a:solidFill>
                <a:effectLst/>
                <a:latin typeface="EoSD" pitchFamily="2" charset="0"/>
              </a:rPr>
              <a:t>Сальтоторное</a:t>
            </a: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 проведение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 происходит в миелиновых волокнах (типы А и В). Оно является эволюционно более поздним механизмом, возникшим впервые у позвоночных. </a:t>
            </a:r>
            <a:r>
              <a:rPr lang="ru-RU" b="0" i="0" dirty="0" err="1">
                <a:effectLst/>
                <a:latin typeface="EoSD" pitchFamily="2" charset="0"/>
              </a:rPr>
              <a:t>Бездекрементное</a:t>
            </a:r>
            <a:r>
              <a:rPr lang="ru-RU" b="0" i="0" dirty="0">
                <a:effectLst/>
                <a:latin typeface="EoSD" pitchFamily="2" charset="0"/>
              </a:rPr>
              <a:t> проведение </a:t>
            </a:r>
            <a:r>
              <a:rPr lang="ru-RU" b="0" i="0" dirty="0">
                <a:solidFill>
                  <a:srgbClr val="333333"/>
                </a:solidFill>
                <a:effectLst/>
                <a:latin typeface="EoSD" pitchFamily="2" charset="0"/>
              </a:rPr>
              <a:t>— проведение без затухания. Оно осуществляется по всей длине нервного волокна, и в каждом его участке импульс возникает заново по закону «всё или ничего».</a:t>
            </a:r>
          </a:p>
          <a:p>
            <a:br>
              <a:rPr lang="ru-RU" b="1" i="0" u="none" strike="noStrike" dirty="0">
                <a:effectLst/>
                <a:latin typeface="EoSD" pitchFamily="2" charset="0"/>
                <a:hlinkClick r:id="rId3" tooltip="tsmu.edu — Нервные волокна — это отростки нейронов, с помощью которыхосу-"/>
              </a:rPr>
            </a:b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96E38-E86E-41E9-B467-9D2C08C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Выделяют следующие законы проведения возбуждения по нервным волокнам: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4C89E-4E9C-4D35-99C2-A374118B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закон изолированного проведения возбуждения; </a:t>
            </a:r>
          </a:p>
          <a:p>
            <a:pPr marL="514350" indent="-514350">
              <a:buAutoNum type="arabicParenR"/>
            </a:pP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закон анатомической и физиологической целостности нервного волокна; </a:t>
            </a:r>
          </a:p>
          <a:p>
            <a:pPr marL="514350" indent="-514350">
              <a:buAutoNum type="arabicParenR"/>
            </a:pP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закон двустороннего проведения возбуждения; </a:t>
            </a:r>
          </a:p>
          <a:p>
            <a:pPr marL="514350" indent="-514350">
              <a:buAutoNum type="arabicParenR"/>
            </a:pP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закон практической </a:t>
            </a:r>
            <a:r>
              <a:rPr lang="ru-RU" b="0" i="0" dirty="0" err="1">
                <a:solidFill>
                  <a:srgbClr val="373D3F"/>
                </a:solidFill>
                <a:effectLst/>
                <a:latin typeface="EoSD" pitchFamily="2" charset="0"/>
              </a:rPr>
              <a:t>неутомляемости</a:t>
            </a: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 нервных волокон; </a:t>
            </a:r>
          </a:p>
          <a:p>
            <a:pPr marL="514350" indent="-514350">
              <a:buAutoNum type="arabicParenR"/>
            </a:pPr>
            <a:r>
              <a:rPr lang="ru-RU" b="0" i="0" dirty="0">
                <a:solidFill>
                  <a:srgbClr val="373D3F"/>
                </a:solidFill>
                <a:effectLst/>
                <a:latin typeface="EoSD" pitchFamily="2" charset="0"/>
              </a:rPr>
              <a:t>закон прямой пропорциональной зависимости скорости проведения импульса от диаметра нервного волокна.</a:t>
            </a:r>
            <a:endParaRPr lang="en-US" dirty="0">
              <a:latin typeface="EoSD" pitchFamily="2" charset="0"/>
            </a:endParaRPr>
          </a:p>
          <a:p>
            <a:endParaRPr lang="en-US" dirty="0">
              <a:latin typeface="EoSD" pitchFamily="2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FC61788-245E-49FD-9C50-2F96E52B1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503500"/>
              </p:ext>
            </p:extLst>
          </p:nvPr>
        </p:nvGraphicFramePr>
        <p:xfrm>
          <a:off x="7299649" y="4212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2281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D6C8B-98B3-4EEA-A43C-2285B6DB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Зависимость силы от расстояния – экспоненциальная зависимость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17CCE-EF5A-434D-96CB-E59E26DB8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 где λ– кабельная постоянная, расстояние, на котором величина потенциала уменьшится в e (= 2.71818 раз), а х – расстояние.</a:t>
            </a:r>
            <a:endParaRPr lang="en-US" dirty="0">
              <a:latin typeface="EoSD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0A45-B84B-4901-A13E-506D9E9BE488}"/>
              </a:ext>
            </a:extLst>
          </p:cNvPr>
          <p:cNvSpPr txBox="1"/>
          <p:nvPr/>
        </p:nvSpPr>
        <p:spPr>
          <a:xfrm>
            <a:off x="5640355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D7637B-A303-4EA0-82EF-CFC5101F439E}"/>
                  </a:ext>
                </a:extLst>
              </p:cNvPr>
              <p:cNvSpPr txBox="1"/>
              <p:nvPr/>
            </p:nvSpPr>
            <p:spPr>
              <a:xfrm>
                <a:off x="-1086627" y="3313573"/>
                <a:ext cx="9143222" cy="1375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60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60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60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6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6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6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D7637B-A303-4EA0-82EF-CFC5101F4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6627" y="3313573"/>
                <a:ext cx="9143222" cy="1375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4863D1-E5FF-469B-9AAD-C7D48D93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51582" y="2924126"/>
            <a:ext cx="4671469" cy="35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26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181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EoSD</vt:lpstr>
      <vt:lpstr>Тема Office</vt:lpstr>
      <vt:lpstr>Распространение нервного импульса</vt:lpstr>
      <vt:lpstr>Вдоль волокна</vt:lpstr>
      <vt:lpstr>Миелиновые и безмиелиновые волокна</vt:lpstr>
      <vt:lpstr>Выделяют следующие законы проведения возбуждения по нервным волокнам: </vt:lpstr>
      <vt:lpstr>Зависимость силы от расстояния – экспоненциальная зависимость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4</cp:revision>
  <dcterms:created xsi:type="dcterms:W3CDTF">2024-05-23T18:56:56Z</dcterms:created>
  <dcterms:modified xsi:type="dcterms:W3CDTF">2024-05-25T10:52:13Z</dcterms:modified>
</cp:coreProperties>
</file>