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4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" Target="slides/slide1.xml"/><Relationship Id="rId45" Type="http://schemas.openxmlformats.org/officeDocument/2006/relationships/slide" Target="slides/slide2.xml"/><Relationship Id="rId46" Type="http://schemas.openxmlformats.org/officeDocument/2006/relationships/slide" Target="slides/slide3.xml"/><Relationship Id="rId47" Type="http://schemas.openxmlformats.org/officeDocument/2006/relationships/slide" Target="slides/slide4.xml"/><Relationship Id="rId48" Type="http://schemas.openxmlformats.org/officeDocument/2006/relationships/slide" Target="slides/slide5.xml"/><Relationship Id="rId49" Type="http://schemas.openxmlformats.org/officeDocument/2006/relationships/slide" Target="slides/slide6.xml"/><Relationship Id="rId50" Type="http://schemas.openxmlformats.org/officeDocument/2006/relationships/slide" Target="slides/slide7.xml"/><Relationship Id="rId51" Type="http://schemas.openxmlformats.org/officeDocument/2006/relationships/slide" Target="slides/slide8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764FFB-6F64-4ED4-B668-CE68D344A7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15D9F55-5288-42AA-9D2F-BACCB12418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0EC5E0D-7555-44C1-B800-37F03F292A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4861A33-2246-451C-AEB2-75031C50B2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2A943CF-73C8-40B5-A58E-E7FAF49F20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FC40F18-C9D2-41AA-9CA3-CDDFDBAB3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C834A22-950D-4ED0-B22E-B087598BC8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9B74A41-2E03-4561-955C-0625AC5CEA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F2EC6F44-389D-42AC-9803-03CB9E55DD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28D842C-14BD-4960-BE07-A3167D14D5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A4B26426-AF7D-43E9-9E20-0503AEEE87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E0F066-5AF2-40AF-9FA9-D55A6375CF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8A232E2-0B17-446B-B0AC-D285338C4A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AD621626-2501-4857-BBC4-81E671AAB8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4E663D9D-3930-437D-9DA4-CEF4FE87B5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8E15FF9-35F1-4EB6-8B1D-6482B20EC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80BC50E4-5EC1-42CF-82E1-887A342DFA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7D0C4DEE-4F95-4A20-8753-3A539D77CB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9F960D0C-EEE7-4636-8B4C-2C634987B2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4E93689E-BBF4-4B5B-8C41-BF16CD72E8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EC41C9BC-5A29-4838-AAF5-0CABD1C130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5A23E0DE-3A52-402F-918D-B8E9075608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26CD29-C61F-4599-A21A-1A9D04DFD5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624DB2A0-9C60-45A9-AF45-844E36D57A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2A306FDF-BFE9-4301-93DE-266E70C400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0D36430E-6B41-4577-9F09-32BA2A8F6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74A38F0D-715A-4879-AA00-1F6B920A96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9FB6613A-F2CD-4490-BC1D-DD6AD241D5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E666B6FE-7900-417D-B307-AEBE44B595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625B4F24-8769-431E-BB09-789213D8F0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2D2895A3-FA22-4DCE-A7D4-2417FE916A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7C27354E-C7BD-415E-9EFB-415C20572F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6689F0A6-81E7-4AF7-82C9-E18C9CD97D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DF236E-3B93-4796-95F9-9E47DAA196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F4A9FE63-3EB2-4D28-9C57-214B9441FE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C5D2AFEE-5D07-409E-B91D-8CA7CC3B86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6E0089DD-9343-4205-B5CC-56CB508579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9AC6514B-722C-44C8-AF76-8D21ABA614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E936EB2-ABE5-465C-94C4-171D451103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B827D4F-3B8F-4C16-8B4F-925D1DBFE4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B3E2A59-084E-455B-B944-F48B01D87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00DB038-1E3E-46C4-B03C-07B4838C2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33BEFD4-E9FA-4F53-96A7-3623858E2D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9B1049-EA0C-435B-A389-47C0279E27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495C49-5139-49E9-85DA-7FA87EE6A64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E8A7C1-1DCB-456D-9E90-920BAD9D73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6E5983-990D-4CC1-9530-78B5C0A6B82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B42D3C-46ED-4F05-955C-182D3845122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80E649-A2CC-4168-B3A0-255AF7CD9A4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B01B03-F976-4BAB-95F6-8E28858F41B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DEB586-5795-4E2C-81E3-634FE0948F0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E73F32-2060-4C38-A90A-6D641184C13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A5AAA6-ECA4-4F89-B862-2B4D442FCD3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EE0E14-E0A8-42CD-A531-C789EC6AC39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0CF35B-42A7-4AFB-8665-5A8895CD761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3568DA-3A9C-48F6-ADA6-2BAE361D618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DDCFA0-BF84-4276-94E2-7413C3B1829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534D6D-B447-4E6A-AA5C-77105F01F84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56AD4E-1540-43AA-B5C5-664F66AF04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BEC456-BDFE-4408-96C2-526710BBA69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84A6CE-9EAC-4488-B67A-ADB81B61EC5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975688-DC80-4C64-B7F9-7DFFDDA9BF5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357A60-A9CC-4000-BF2F-157C0CE00C1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AD6C38-10B9-4BE6-921C-E2B3A0BB94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96B8B8-0EFF-48B2-9918-280FC90F420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100F7A-1FF5-4C65-B437-9E571BC243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D7689A-A127-4961-94B1-31E584F00ED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F62D4B-B33B-461F-A024-2ECEB4B74C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784EAF-E81E-4745-AE55-72AA25962C4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AAEEBE-95A8-4DA9-A3C9-EFE159DFAA6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C28949-EAE2-4067-89A4-DDC39D60AEB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C0BC41-4142-4459-A58F-B149DB7A6C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8BFEA0-E9EC-4A68-ADD0-C747934A797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EA9C5A-4909-491F-A9CF-D1A9EF79640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0F986C-0569-48EB-B088-FCB565392AF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AC67BF-3EF5-4B88-B7EC-00203731E9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C1D374-D723-450C-B5F7-7BB3FE3B0F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D47A06-F618-45F0-9EEC-1839DF1304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8C4CCF-0938-42CD-857A-F2C681A1F9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0AF3BF-10C5-443C-A186-9D75C2BB49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  <p:sldLayoutId id="2147483732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263364-3445-4EFC-8C13-22A11B5D90A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9EA90D-8068-41CB-AEFC-65536584A5F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9A4123-0427-4BAD-9E60-DC25CEDDCE1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A9101E-8AFD-413D-B1DB-5D3803F9080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A5F677-B811-4BBA-B0BB-03CD48448F6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1"/>
          <p:cNvSpPr/>
          <p:nvPr/>
        </p:nvSpPr>
        <p:spPr>
          <a:xfrm>
            <a:off x="-39240" y="-203040"/>
            <a:ext cx="1284120" cy="713520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1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3480" cy="685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19" name="Рисунок 6" descr=""/>
          <p:cNvPicPr/>
          <p:nvPr/>
        </p:nvPicPr>
        <p:blipFill>
          <a:blip r:embed="rId1"/>
          <a:srcRect l="71" t="0" r="71" b="0"/>
          <a:stretch/>
        </p:blipFill>
        <p:spPr>
          <a:xfrm>
            <a:off x="457560" y="7920"/>
            <a:ext cx="12186720" cy="6851160"/>
          </a:xfrm>
          <a:prstGeom prst="rect">
            <a:avLst/>
          </a:prstGeom>
          <a:ln w="0">
            <a:solidFill>
              <a:srgbClr val="102b6a"/>
            </a:solidFill>
          </a:ln>
        </p:spPr>
      </p:pic>
      <p:sp>
        <p:nvSpPr>
          <p:cNvPr id="220" name="Скругленный прямоугольник 7"/>
          <p:cNvSpPr/>
          <p:nvPr/>
        </p:nvSpPr>
        <p:spPr>
          <a:xfrm>
            <a:off x="698760" y="626400"/>
            <a:ext cx="10788840" cy="104076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21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21320" y="894240"/>
            <a:ext cx="1805760" cy="504720"/>
          </a:xfrm>
          <a:prstGeom prst="rect">
            <a:avLst/>
          </a:prstGeom>
          <a:ln w="0">
            <a:noFill/>
          </a:ln>
        </p:spPr>
      </p:pic>
      <p:sp>
        <p:nvSpPr>
          <p:cNvPr id="222" name="TextBox 17"/>
          <p:cNvSpPr/>
          <p:nvPr/>
        </p:nvSpPr>
        <p:spPr>
          <a:xfrm>
            <a:off x="698760" y="1955160"/>
            <a:ext cx="1087812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Естественная защита от вирусных инфекций у животных и растений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TextBox 18"/>
          <p:cNvSpPr/>
          <p:nvPr/>
        </p:nvSpPr>
        <p:spPr>
          <a:xfrm>
            <a:off x="565920" y="5563440"/>
            <a:ext cx="9198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Дисциплина: Вирусология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Читает: студент 4 курса гр. 3721Б1БЛ7, Нгуен Т.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TextBox 19"/>
          <p:cNvSpPr/>
          <p:nvPr/>
        </p:nvSpPr>
        <p:spPr>
          <a:xfrm rot="16200000">
            <a:off x="10747440" y="954720"/>
            <a:ext cx="1040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2024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AutoShape 2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26" name="AutoShape 4"/>
          <p:cNvSpPr/>
          <p:nvPr/>
        </p:nvSpPr>
        <p:spPr>
          <a:xfrm>
            <a:off x="307800" y="79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360" cy="823680"/>
          </a:xfrm>
          <a:prstGeom prst="rect">
            <a:avLst/>
          </a:prstGeom>
          <a:ln w="0">
            <a:noFill/>
          </a:ln>
        </p:spPr>
      </p:pic>
      <p:sp>
        <p:nvSpPr>
          <p:cNvPr id="228" name="Скругленный прямоугольник 24"/>
          <p:cNvSpPr/>
          <p:nvPr/>
        </p:nvSpPr>
        <p:spPr>
          <a:xfrm>
            <a:off x="295560" y="225360"/>
            <a:ext cx="11595240" cy="761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29" name="TextBox 25"/>
          <p:cNvSpPr/>
          <p:nvPr/>
        </p:nvSpPr>
        <p:spPr>
          <a:xfrm>
            <a:off x="375480" y="376920"/>
            <a:ext cx="1594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Иммунитет растений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TextBox 26"/>
          <p:cNvSpPr/>
          <p:nvPr/>
        </p:nvSpPr>
        <p:spPr>
          <a:xfrm>
            <a:off x="1974960" y="376920"/>
            <a:ext cx="224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Есть три гендера: растения, животные и интерфероны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TextBox 27"/>
          <p:cNvSpPr/>
          <p:nvPr/>
        </p:nvSpPr>
        <p:spPr>
          <a:xfrm rot="16200000">
            <a:off x="11180520" y="5517720"/>
            <a:ext cx="1100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TextBox 28"/>
          <p:cNvSpPr/>
          <p:nvPr/>
        </p:nvSpPr>
        <p:spPr>
          <a:xfrm>
            <a:off x="11512080" y="6314400"/>
            <a:ext cx="416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3" name="Прямая соединительная линия 29"/>
          <p:cNvCxnSpPr/>
          <p:nvPr/>
        </p:nvCxnSpPr>
        <p:spPr>
          <a:xfrm>
            <a:off x="11579040" y="6240600"/>
            <a:ext cx="29340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34" name="TextBox 31"/>
          <p:cNvSpPr/>
          <p:nvPr/>
        </p:nvSpPr>
        <p:spPr>
          <a:xfrm>
            <a:off x="271080" y="1193400"/>
            <a:ext cx="3453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Растения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5" name="Прямая соединительная линия 32"/>
          <p:cNvCxnSpPr/>
          <p:nvPr/>
        </p:nvCxnSpPr>
        <p:spPr>
          <a:xfrm>
            <a:off x="4190760" y="607680"/>
            <a:ext cx="218952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36" name="Прямая соединительная линия 33"/>
          <p:cNvCxnSpPr/>
          <p:nvPr/>
        </p:nvCxnSpPr>
        <p:spPr>
          <a:xfrm>
            <a:off x="637488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37" name="Прямая соединительная линия 34"/>
          <p:cNvCxnSpPr/>
          <p:nvPr/>
        </p:nvCxnSpPr>
        <p:spPr>
          <a:xfrm>
            <a:off x="929556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38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360" cy="447480"/>
          </a:xfrm>
          <a:prstGeom prst="rect">
            <a:avLst/>
          </a:prstGeom>
          <a:ln w="0">
            <a:noFill/>
          </a:ln>
        </p:spPr>
      </p:pic>
      <p:sp>
        <p:nvSpPr>
          <p:cNvPr id="239" name="AutoShape 2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40" name="AutoShape 4"/>
          <p:cNvSpPr/>
          <p:nvPr/>
        </p:nvSpPr>
        <p:spPr>
          <a:xfrm>
            <a:off x="307800" y="79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41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440" cy="74016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/>
          <p:nvPr/>
        </p:nvSpPr>
        <p:spPr>
          <a:xfrm>
            <a:off x="3020400" y="2167560"/>
            <a:ext cx="601632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>
            <a:off x="382320" y="1982520"/>
            <a:ext cx="10121760" cy="21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РНК сайленсинг (или РНК-интерференция - RNAi) </a:t>
            </a:r>
            <a:r>
              <a:rPr b="0" lang="ru-RU" sz="135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— это механизм, который активируется, когда двунитевые РНК попадают в клетку. Он включает расщепление этих РНК на более короткие молекулы, которые затем влияют на экспрессию генов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 биологии это ключевой механизм, который используется клетками для защиты от вирусов, а также для регуляции активности генов.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Двунитевые РНК (dsRNA)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это молекулы РНК, состоящие из двух цепей, комплементарных друг другу. Такие молекулы могут возникать в различных случаях: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как репликативные интермедиаты в процессе размножения вирусов, содержащих РНК;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как продукты транскрипции повторяющихся участков хромосомной ДНК или транспозонов (мобильных элементов генома);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или как продукты РНК-зависимых РНК-полимераз, которые синтезируют РНК, комплементарные клеточной РНК.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Малые РНК (sRNA)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это короткие молекулы РНК длиной от 21 до 24 нуклеотидов, которые образуются из двунитевых РНК. Они могут быть экзогенного (внешнего) или эндогенного (внутреннего) происхождения.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Рисунок 4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360" cy="823680"/>
          </a:xfrm>
          <a:prstGeom prst="rect">
            <a:avLst/>
          </a:prstGeom>
          <a:ln w="0">
            <a:noFill/>
          </a:ln>
        </p:spPr>
      </p:pic>
      <p:sp>
        <p:nvSpPr>
          <p:cNvPr id="245" name="Скругленный прямоугольник 3"/>
          <p:cNvSpPr/>
          <p:nvPr/>
        </p:nvSpPr>
        <p:spPr>
          <a:xfrm>
            <a:off x="295560" y="225360"/>
            <a:ext cx="11595240" cy="761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46" name="TextBox 8"/>
          <p:cNvSpPr/>
          <p:nvPr/>
        </p:nvSpPr>
        <p:spPr>
          <a:xfrm>
            <a:off x="375480" y="376920"/>
            <a:ext cx="1594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Иммунитет растений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TextBox 10"/>
          <p:cNvSpPr/>
          <p:nvPr/>
        </p:nvSpPr>
        <p:spPr>
          <a:xfrm>
            <a:off x="1974960" y="376920"/>
            <a:ext cx="224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Есть три гендера: растения, животные и интерфероны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TextBox 11"/>
          <p:cNvSpPr/>
          <p:nvPr/>
        </p:nvSpPr>
        <p:spPr>
          <a:xfrm rot="16200000">
            <a:off x="11180520" y="5517720"/>
            <a:ext cx="1100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TextBox 12"/>
          <p:cNvSpPr/>
          <p:nvPr/>
        </p:nvSpPr>
        <p:spPr>
          <a:xfrm>
            <a:off x="11512080" y="6314400"/>
            <a:ext cx="416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0" name="Прямая соединительная линия 5"/>
          <p:cNvCxnSpPr/>
          <p:nvPr/>
        </p:nvCxnSpPr>
        <p:spPr>
          <a:xfrm>
            <a:off x="11579040" y="6240600"/>
            <a:ext cx="29340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51" name="TextBox 13"/>
          <p:cNvSpPr/>
          <p:nvPr/>
        </p:nvSpPr>
        <p:spPr>
          <a:xfrm>
            <a:off x="271080" y="1193400"/>
            <a:ext cx="3453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Растения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2" name="Прямая соединительная линия 6"/>
          <p:cNvCxnSpPr/>
          <p:nvPr/>
        </p:nvCxnSpPr>
        <p:spPr>
          <a:xfrm>
            <a:off x="4190760" y="607680"/>
            <a:ext cx="218952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53" name="Прямая соединительная линия 7"/>
          <p:cNvCxnSpPr/>
          <p:nvPr/>
        </p:nvCxnSpPr>
        <p:spPr>
          <a:xfrm>
            <a:off x="637488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54" name="Прямая соединительная линия 8"/>
          <p:cNvCxnSpPr/>
          <p:nvPr/>
        </p:nvCxnSpPr>
        <p:spPr>
          <a:xfrm>
            <a:off x="929556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55" name="Рисунок 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360" cy="447480"/>
          </a:xfrm>
          <a:prstGeom prst="rect">
            <a:avLst/>
          </a:prstGeom>
          <a:ln w="0">
            <a:noFill/>
          </a:ln>
        </p:spPr>
      </p:pic>
      <p:sp>
        <p:nvSpPr>
          <p:cNvPr id="256" name="AutoShape 5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57" name="AutoShape 6"/>
          <p:cNvSpPr/>
          <p:nvPr/>
        </p:nvSpPr>
        <p:spPr>
          <a:xfrm>
            <a:off x="307800" y="79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440" cy="74016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/>
          <p:nvPr/>
        </p:nvSpPr>
        <p:spPr>
          <a:xfrm>
            <a:off x="3020400" y="2167560"/>
            <a:ext cx="601632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382320" y="1982520"/>
            <a:ext cx="10121760" cy="21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Типы малых РНК: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Малые интерферирующие РНК (siRNA)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молекулы, которые образуются в процессе РНК-интерференции и действуют на целевые РНК, подавляя их экспрессию.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МикроРНК (miRNA)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молекулы РНК, которые регулируют гены, часто подавляя экспрессию определённых генов, участвуют в регуляции клеточного цикла и других процессов.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Обе эти группы малых РНК используются в общем механизме, который включает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RISC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(RNA-induced silencing complex) — комплекс, который отвечает за расщепление целевых молекул РНК. В этот комплекс доставляются молекулы малых РНК, которые связываются с комплементарными РНК и приводят к их расщеплению, что и приводит к подавлению активности соответствующих генов. Так это работает на вирусах растений, где большинство — РНК-содержащие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Dicer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фермент, который расщепляет двунитевые РНК на малые фрагменты РНК (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siRNA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miRNA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Этот процесс РНК-интерференции важен, например, для защиты растений от вирусов. Если вирус проникает в клетку, его РНК может быть распознана как двунитевое РНК и расщеплена с помощью RISC, что блокирует репликацию вируса. В ответ на это вирусы могут синтезировать белки, которые подавляют активность RISC и мешают клетке уничтожить вирусную РНК.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Рисунок 7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360" cy="823680"/>
          </a:xfrm>
          <a:prstGeom prst="rect">
            <a:avLst/>
          </a:prstGeom>
          <a:ln w="0">
            <a:noFill/>
          </a:ln>
        </p:spPr>
      </p:pic>
      <p:sp>
        <p:nvSpPr>
          <p:cNvPr id="262" name="Скругленный прямоугольник 4"/>
          <p:cNvSpPr/>
          <p:nvPr/>
        </p:nvSpPr>
        <p:spPr>
          <a:xfrm>
            <a:off x="295560" y="225360"/>
            <a:ext cx="11595240" cy="761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63" name="TextBox 14"/>
          <p:cNvSpPr/>
          <p:nvPr/>
        </p:nvSpPr>
        <p:spPr>
          <a:xfrm>
            <a:off x="375480" y="376920"/>
            <a:ext cx="1594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Иммунитет растений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TextBox 15"/>
          <p:cNvSpPr/>
          <p:nvPr/>
        </p:nvSpPr>
        <p:spPr>
          <a:xfrm>
            <a:off x="1974960" y="376920"/>
            <a:ext cx="2246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Есть три гендера: растения, животные и интерфероны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TextBox 16"/>
          <p:cNvSpPr/>
          <p:nvPr/>
        </p:nvSpPr>
        <p:spPr>
          <a:xfrm rot="16200000">
            <a:off x="11180520" y="5517720"/>
            <a:ext cx="1100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TextBox 20"/>
          <p:cNvSpPr/>
          <p:nvPr/>
        </p:nvSpPr>
        <p:spPr>
          <a:xfrm>
            <a:off x="11512080" y="6314400"/>
            <a:ext cx="416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7" name="Прямая соединительная линия 9"/>
          <p:cNvCxnSpPr/>
          <p:nvPr/>
        </p:nvCxnSpPr>
        <p:spPr>
          <a:xfrm>
            <a:off x="11579040" y="6240600"/>
            <a:ext cx="29340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68" name="TextBox 21"/>
          <p:cNvSpPr/>
          <p:nvPr/>
        </p:nvSpPr>
        <p:spPr>
          <a:xfrm>
            <a:off x="271080" y="1193400"/>
            <a:ext cx="3453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Растения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9" name="Прямая соединительная линия 10"/>
          <p:cNvCxnSpPr/>
          <p:nvPr/>
        </p:nvCxnSpPr>
        <p:spPr>
          <a:xfrm>
            <a:off x="4190760" y="607680"/>
            <a:ext cx="218952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70" name="Прямая соединительная линия 11"/>
          <p:cNvCxnSpPr/>
          <p:nvPr/>
        </p:nvCxnSpPr>
        <p:spPr>
          <a:xfrm>
            <a:off x="637488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71" name="Прямая соединительная линия 12"/>
          <p:cNvCxnSpPr/>
          <p:nvPr/>
        </p:nvCxnSpPr>
        <p:spPr>
          <a:xfrm>
            <a:off x="929556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72" name="Рисунок 8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360" cy="447480"/>
          </a:xfrm>
          <a:prstGeom prst="rect">
            <a:avLst/>
          </a:prstGeom>
          <a:ln w="0">
            <a:noFill/>
          </a:ln>
        </p:spPr>
      </p:pic>
      <p:sp>
        <p:nvSpPr>
          <p:cNvPr id="273" name="AutoShape 7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74" name="AutoShape 8"/>
          <p:cNvSpPr/>
          <p:nvPr/>
        </p:nvSpPr>
        <p:spPr>
          <a:xfrm>
            <a:off x="307800" y="79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75" name="Picture 3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440" cy="740160"/>
          </a:xfrm>
          <a:prstGeom prst="rect">
            <a:avLst/>
          </a:prstGeom>
          <a:ln w="0">
            <a:noFill/>
          </a:ln>
        </p:spPr>
      </p:pic>
      <p:sp>
        <p:nvSpPr>
          <p:cNvPr id="276" name=""/>
          <p:cNvSpPr/>
          <p:nvPr/>
        </p:nvSpPr>
        <p:spPr>
          <a:xfrm>
            <a:off x="3020400" y="2167560"/>
            <a:ext cx="601632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4"/>
          <a:stretch/>
        </p:blipFill>
        <p:spPr>
          <a:xfrm>
            <a:off x="1214280" y="1821960"/>
            <a:ext cx="7861320" cy="493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360" cy="823680"/>
          </a:xfrm>
          <a:prstGeom prst="rect">
            <a:avLst/>
          </a:prstGeom>
          <a:ln w="0">
            <a:noFill/>
          </a:ln>
        </p:spPr>
      </p:pic>
      <p:sp>
        <p:nvSpPr>
          <p:cNvPr id="279" name="Скругленный прямоугольник 24"/>
          <p:cNvSpPr/>
          <p:nvPr/>
        </p:nvSpPr>
        <p:spPr>
          <a:xfrm>
            <a:off x="295560" y="225360"/>
            <a:ext cx="11595240" cy="761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80" name="TextBox 26"/>
          <p:cNvSpPr/>
          <p:nvPr/>
        </p:nvSpPr>
        <p:spPr>
          <a:xfrm>
            <a:off x="1831680" y="376920"/>
            <a:ext cx="24116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жывтоне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TextBox 27"/>
          <p:cNvSpPr/>
          <p:nvPr/>
        </p:nvSpPr>
        <p:spPr>
          <a:xfrm rot="16200000">
            <a:off x="11180520" y="5517720"/>
            <a:ext cx="1100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TextBox 28"/>
          <p:cNvSpPr/>
          <p:nvPr/>
        </p:nvSpPr>
        <p:spPr>
          <a:xfrm>
            <a:off x="11512080" y="6314400"/>
            <a:ext cx="416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83" name="Прямая соединительная линия 29"/>
          <p:cNvCxnSpPr/>
          <p:nvPr/>
        </p:nvCxnSpPr>
        <p:spPr>
          <a:xfrm>
            <a:off x="11579040" y="6240600"/>
            <a:ext cx="29340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84" name="Прямая соединительная линия 32"/>
          <p:cNvCxnSpPr/>
          <p:nvPr/>
        </p:nvCxnSpPr>
        <p:spPr>
          <a:xfrm>
            <a:off x="4190760" y="607680"/>
            <a:ext cx="218952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85" name="Прямая соединительная линия 33"/>
          <p:cNvCxnSpPr/>
          <p:nvPr/>
        </p:nvCxnSpPr>
        <p:spPr>
          <a:xfrm>
            <a:off x="637488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86" name="Прямая соединительная линия 34"/>
          <p:cNvCxnSpPr/>
          <p:nvPr/>
        </p:nvCxnSpPr>
        <p:spPr>
          <a:xfrm>
            <a:off x="929556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87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360" cy="447480"/>
          </a:xfrm>
          <a:prstGeom prst="rect">
            <a:avLst/>
          </a:prstGeom>
          <a:ln w="0">
            <a:noFill/>
          </a:ln>
        </p:spPr>
      </p:pic>
      <p:sp>
        <p:nvSpPr>
          <p:cNvPr id="288" name="AutoShape 2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89" name="AutoShape 4"/>
          <p:cNvSpPr/>
          <p:nvPr/>
        </p:nvSpPr>
        <p:spPr>
          <a:xfrm>
            <a:off x="307800" y="79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90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440" cy="74016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/>
          <p:nvPr/>
        </p:nvSpPr>
        <p:spPr>
          <a:xfrm>
            <a:off x="381960" y="1695240"/>
            <a:ext cx="11227320" cy="23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Апоптоз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это процесс запрограммированной смерти клетки, который важен для поддержания нормального функционирования многоклеточного организма. В отличие от некроза, который является патологической смертью клетки, вызванной повреждающими факторами, апоптоз происходит как физиологическая, контролируемая смерть. Он способствует поддержанию гомеостаза и здоровой клеточной среды в организме.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Апоптоз играет ключевую роль в различных биологических процессах: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Дифференцировка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гистогенез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процесс формирования и развития тканей.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Органогенез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процесс формирования органов.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Уничтожение клеток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которые могут представлять угрозу для организма, таких как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мутировавшие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клетки,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вирусинфицированные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клетки или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раковые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клетки.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Процесс апоптоза может быть индуцирован как внутри, так и вне клетки. Например,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цитокины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(такие как фактор некроза опухоли, интерфероны, интерлейкины) могут запускать апоптоз. Сигналы могут поступать от гормонов, а также от повреждений и стресса, воздействующих на клетки.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TextBox 1"/>
          <p:cNvSpPr/>
          <p:nvPr/>
        </p:nvSpPr>
        <p:spPr>
          <a:xfrm>
            <a:off x="375480" y="376920"/>
            <a:ext cx="1594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ЗОТИ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у Р\Ж\И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TextBox 5"/>
          <p:cNvSpPr/>
          <p:nvPr/>
        </p:nvSpPr>
        <p:spPr>
          <a:xfrm>
            <a:off x="443880" y="1116000"/>
            <a:ext cx="901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Иногда смерть — Единственный Выход.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Рисунок 10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360" cy="823680"/>
          </a:xfrm>
          <a:prstGeom prst="rect">
            <a:avLst/>
          </a:prstGeom>
          <a:ln w="0">
            <a:noFill/>
          </a:ln>
        </p:spPr>
      </p:pic>
      <p:sp>
        <p:nvSpPr>
          <p:cNvPr id="295" name="Скругленный прямоугольник 5"/>
          <p:cNvSpPr/>
          <p:nvPr/>
        </p:nvSpPr>
        <p:spPr>
          <a:xfrm>
            <a:off x="295560" y="225360"/>
            <a:ext cx="11595240" cy="761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96" name="TextBox 22"/>
          <p:cNvSpPr/>
          <p:nvPr/>
        </p:nvSpPr>
        <p:spPr>
          <a:xfrm>
            <a:off x="1831680" y="376920"/>
            <a:ext cx="24116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жывтоне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TextBox 23"/>
          <p:cNvSpPr/>
          <p:nvPr/>
        </p:nvSpPr>
        <p:spPr>
          <a:xfrm rot="16200000">
            <a:off x="11180520" y="5517720"/>
            <a:ext cx="1100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TextBox 24"/>
          <p:cNvSpPr/>
          <p:nvPr/>
        </p:nvSpPr>
        <p:spPr>
          <a:xfrm>
            <a:off x="11512080" y="6314400"/>
            <a:ext cx="416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9" name="Прямая соединительная линия 13"/>
          <p:cNvCxnSpPr/>
          <p:nvPr/>
        </p:nvCxnSpPr>
        <p:spPr>
          <a:xfrm>
            <a:off x="11579040" y="6240600"/>
            <a:ext cx="29340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00" name="Прямая соединительная линия 14"/>
          <p:cNvCxnSpPr/>
          <p:nvPr/>
        </p:nvCxnSpPr>
        <p:spPr>
          <a:xfrm>
            <a:off x="4190760" y="607680"/>
            <a:ext cx="218952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01" name="Прямая соединительная линия 15"/>
          <p:cNvCxnSpPr/>
          <p:nvPr/>
        </p:nvCxnSpPr>
        <p:spPr>
          <a:xfrm>
            <a:off x="637488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02" name="Прямая соединительная линия 16"/>
          <p:cNvCxnSpPr/>
          <p:nvPr/>
        </p:nvCxnSpPr>
        <p:spPr>
          <a:xfrm>
            <a:off x="929556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303" name="Рисунок 11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360" cy="447480"/>
          </a:xfrm>
          <a:prstGeom prst="rect">
            <a:avLst/>
          </a:prstGeom>
          <a:ln w="0">
            <a:noFill/>
          </a:ln>
        </p:spPr>
      </p:pic>
      <p:sp>
        <p:nvSpPr>
          <p:cNvPr id="304" name="AutoShape 9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305" name="AutoShape 10"/>
          <p:cNvSpPr/>
          <p:nvPr/>
        </p:nvSpPr>
        <p:spPr>
          <a:xfrm>
            <a:off x="307800" y="79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306" name="Picture 4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440" cy="740160"/>
          </a:xfrm>
          <a:prstGeom prst="rect">
            <a:avLst/>
          </a:prstGeom>
          <a:ln w="0">
            <a:noFill/>
          </a:ln>
        </p:spPr>
      </p:pic>
      <p:sp>
        <p:nvSpPr>
          <p:cNvPr id="307" name=""/>
          <p:cNvSpPr/>
          <p:nvPr/>
        </p:nvSpPr>
        <p:spPr>
          <a:xfrm>
            <a:off x="381960" y="1695240"/>
            <a:ext cx="11227320" cy="23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Каспазы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это группа ферментов, играющих центральную роль в процессе апоптоза. Они активируются на определённых стадиях апоптоза и начинают разрушать ключевые молекулы, такие как: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Ядерные ламины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(структуры, поддерживающие ядро клетки).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Белки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цитоплазматического скелета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(структуры клетки).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Белки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сплайсосомы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(участвующие в обработке РНК).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Белки, регулирующие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клеточный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цикл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репарацию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ДНК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Кроме того, вирусы могут влиять на процесс апоптоза. В заражённых клетках вирусные белки могут подвергаться протеолизу (расщеплению) в протеасомах. Эти расщеплённые белки связываются с транспортными молекулами и поступают в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ЭПР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(эндоплазматический ретикулум), где они передаются молекулам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МНС-I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(главный комплекс гистосовместимости I). Это приводит к презентации вирусных эпитопов на клеточной мембране, и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цитотоксические Т-лимфоциты (CD8+)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могут распознать эти эпитопы и инициировать каскад сигналов, который приводит к активации каспаз и уничтожению заражённой клетки.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 ответ на такие механизмы вирусы могут подавлять экспрессию белков МНС-I на поверхности клетки, чтобы избежать распознавания со стороны иммунной системы. Например,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онкогенные аденовирусы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подавляют белки транспортировки, а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 простого герпеса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использует белки для ингибирования каспаз, чтобы избежать апоптоза заражённых клеток.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TextBox 29"/>
          <p:cNvSpPr/>
          <p:nvPr/>
        </p:nvSpPr>
        <p:spPr>
          <a:xfrm>
            <a:off x="375480" y="376920"/>
            <a:ext cx="1594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ЗОТИ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у Р\Ж\И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TextBox 30"/>
          <p:cNvSpPr/>
          <p:nvPr/>
        </p:nvSpPr>
        <p:spPr>
          <a:xfrm>
            <a:off x="443880" y="1116000"/>
            <a:ext cx="9019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Кassпазы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Рисунок 1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8360" cy="823680"/>
          </a:xfrm>
          <a:prstGeom prst="rect">
            <a:avLst/>
          </a:prstGeom>
          <a:ln w="0">
            <a:noFill/>
          </a:ln>
        </p:spPr>
      </p:pic>
      <p:sp>
        <p:nvSpPr>
          <p:cNvPr id="311" name="Скругленный прямоугольник 1"/>
          <p:cNvSpPr/>
          <p:nvPr/>
        </p:nvSpPr>
        <p:spPr>
          <a:xfrm>
            <a:off x="295560" y="225360"/>
            <a:ext cx="11595240" cy="761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312" name="TextBox 2"/>
          <p:cNvSpPr/>
          <p:nvPr/>
        </p:nvSpPr>
        <p:spPr>
          <a:xfrm>
            <a:off x="1831680" y="376920"/>
            <a:ext cx="241164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Интерфероны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TextBox 3"/>
          <p:cNvSpPr/>
          <p:nvPr/>
        </p:nvSpPr>
        <p:spPr>
          <a:xfrm rot="16200000">
            <a:off x="11180520" y="5517720"/>
            <a:ext cx="1100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TextBox 4"/>
          <p:cNvSpPr/>
          <p:nvPr/>
        </p:nvSpPr>
        <p:spPr>
          <a:xfrm>
            <a:off x="11512080" y="6314400"/>
            <a:ext cx="416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15" name="Прямая соединительная линия 1"/>
          <p:cNvCxnSpPr/>
          <p:nvPr/>
        </p:nvCxnSpPr>
        <p:spPr>
          <a:xfrm>
            <a:off x="11579040" y="6240600"/>
            <a:ext cx="29340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16" name="Прямая соединительная линия 2"/>
          <p:cNvCxnSpPr/>
          <p:nvPr/>
        </p:nvCxnSpPr>
        <p:spPr>
          <a:xfrm>
            <a:off x="4190760" y="607680"/>
            <a:ext cx="2189520" cy="5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17" name="Прямая соединительная линия 3"/>
          <p:cNvCxnSpPr/>
          <p:nvPr/>
        </p:nvCxnSpPr>
        <p:spPr>
          <a:xfrm>
            <a:off x="637488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318" name="Прямая соединительная линия 4"/>
          <p:cNvCxnSpPr/>
          <p:nvPr/>
        </p:nvCxnSpPr>
        <p:spPr>
          <a:xfrm>
            <a:off x="9295560" y="466200"/>
            <a:ext cx="5400" cy="2934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319" name="Рисунок 2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2360" cy="447480"/>
          </a:xfrm>
          <a:prstGeom prst="rect">
            <a:avLst/>
          </a:prstGeom>
          <a:ln w="0">
            <a:noFill/>
          </a:ln>
        </p:spPr>
      </p:pic>
      <p:sp>
        <p:nvSpPr>
          <p:cNvPr id="320" name="AutoShape 1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321" name="AutoShape 3"/>
          <p:cNvSpPr/>
          <p:nvPr/>
        </p:nvSpPr>
        <p:spPr>
          <a:xfrm>
            <a:off x="307800" y="79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322" name="Picture 1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6440" cy="740160"/>
          </a:xfrm>
          <a:prstGeom prst="rect">
            <a:avLst/>
          </a:prstGeom>
          <a:ln w="0">
            <a:noFill/>
          </a:ln>
        </p:spPr>
      </p:pic>
      <p:sp>
        <p:nvSpPr>
          <p:cNvPr id="323" name=""/>
          <p:cNvSpPr/>
          <p:nvPr/>
        </p:nvSpPr>
        <p:spPr>
          <a:xfrm>
            <a:off x="392760" y="1551240"/>
            <a:ext cx="11227320" cy="23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Изменение транскрипции хозяйских генов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 Когда вирус проникает в клетку, происходит изменение паттерна транскрипции генов хозяина, что необходимо для активации защитных механизмов.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Роль интерферонов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 Интерфероны — это белки, которые вырабатываются клетками в ответ на вирусную инфекцию. Они могут быть секретированы клетками, такими как лейкоциты, фибробласты и Т-лимфоциты, и затем действуют на соседние клетки, стимулируя антивирусную защиту. Интерфероны могут быть α, β или γ, соответственно в зависимости от типа клеток, которые их производят.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Адаптация вирусов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: Вирусы могут эволюционно адаптироваться к этим защитным механизмам, блокируя сигнальные пути интерферонов или подавляя их выработку.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Использование интерферонов в медицине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: Интерфероны широко применяются как препараты для лечения вирусных инфекций, но могут вызывать серьезные побочные эффекты, такие как нарушения со стороны нервной системы, сердечно-сосудистой системы, ЖКТ и крови. Поэтому их применение должно быть строго контролируемым и назначаться только врачом.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Механизм действия интерферонов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: Интерфероны связываются с рецепторами на поверхности клеток, что активирует каскад сигнализации внутри клетки. Это приводит к синтезу различных белков, которые подавляют вирусную репликацию: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2,5-олигоаденилатсинтетаза активирует рибонуклеазу, которая разрушает вирусные РНК.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РНК-зависимая протеинкиназа подавляет белковый синтез, включая вирусные белки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Это блокирует как вирусную, так и клеточную репликацию. Интерфероны также активируют NK-клетки (естественные киллеры), которые уничтожают инфицированные клетки.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TextBox 6"/>
          <p:cNvSpPr/>
          <p:nvPr/>
        </p:nvSpPr>
        <p:spPr>
          <a:xfrm>
            <a:off x="375480" y="376920"/>
            <a:ext cx="1594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ЗОТИ </a:t>
            </a:r>
            <a:br>
              <a:rPr sz="1200"/>
            </a:b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у Р\Ж\И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TextBox 7"/>
          <p:cNvSpPr/>
          <p:nvPr/>
        </p:nvSpPr>
        <p:spPr>
          <a:xfrm>
            <a:off x="443880" y="1116000"/>
            <a:ext cx="4377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Интерфероны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Скругленный прямоугольник 2"/>
          <p:cNvSpPr/>
          <p:nvPr/>
        </p:nvSpPr>
        <p:spPr>
          <a:xfrm>
            <a:off x="663120" y="1015920"/>
            <a:ext cx="10860480" cy="4985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327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292360" y="1396800"/>
            <a:ext cx="1602360" cy="447480"/>
          </a:xfrm>
          <a:prstGeom prst="rect">
            <a:avLst/>
          </a:prstGeom>
          <a:ln w="0">
            <a:noFill/>
          </a:ln>
        </p:spPr>
      </p:pic>
      <p:sp>
        <p:nvSpPr>
          <p:cNvPr id="328" name="TextBox 9"/>
          <p:cNvSpPr/>
          <p:nvPr/>
        </p:nvSpPr>
        <p:spPr>
          <a:xfrm>
            <a:off x="2054880" y="5426640"/>
            <a:ext cx="80766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s21370158@ibbm.unn.ru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AutoShape 2"/>
          <p:cNvSpPr/>
          <p:nvPr/>
        </p:nvSpPr>
        <p:spPr>
          <a:xfrm>
            <a:off x="155520" y="-14436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2054880" y="1957320"/>
            <a:ext cx="7674840" cy="354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</TotalTime>
  <Application>LibreOffice/24.8.2.1$Linux_X86_64 LibreOffice_project/d2333ca8202241beded14b8ee9021e67de4c50ce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2022-11-09T08:47:19Z</dcterms:created>
  <dc:creator>Алина Лелюк</dc:creator>
  <dc:description/>
  <dc:language>ru-RU</dc:language>
  <cp:lastModifiedBy/>
  <dcterms:modified xsi:type="dcterms:W3CDTF">2025-01-13T18:46:56Z</dcterms:modified>
  <cp:revision>87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10</vt:r8>
  </property>
</Properties>
</file>