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2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u Nguen" initials="TN" lastIdx="1" clrIdx="0">
    <p:extLst>
      <p:ext uri="{19B8F6BF-5375-455C-9EA6-DF929625EA0E}">
        <p15:presenceInfo xmlns:p15="http://schemas.microsoft.com/office/powerpoint/2012/main" userId="8d334298a643119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AppData\Roaming\Microsoft\Excel\&#1050;&#1085;&#1080;&#1075;&#1072;1%20(version%201).xlsb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Лист1!$A$2</c:f>
              <c:strCache>
                <c:ptCount val="1"/>
                <c:pt idx="0">
                  <c:v>Фосфатилилхолин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Лист1!$B$1:$G$1</c:f>
              <c:strCache>
                <c:ptCount val="6"/>
                <c:pt idx="0">
                  <c:v>Плазматические мембраны</c:v>
                </c:pt>
                <c:pt idx="1">
                  <c:v>Митохондрии</c:v>
                </c:pt>
                <c:pt idx="2">
                  <c:v>Лизосомы</c:v>
                </c:pt>
                <c:pt idx="3">
                  <c:v>Ядра</c:v>
                </c:pt>
                <c:pt idx="4">
                  <c:v>ЭПР</c:v>
                </c:pt>
                <c:pt idx="5">
                  <c:v>АГ</c:v>
                </c:pt>
              </c:strCache>
            </c:strRef>
          </c:cat>
          <c:val>
            <c:numRef>
              <c:f>Лист1!$B$2:$G$2</c:f>
              <c:numCache>
                <c:formatCode>General</c:formatCode>
                <c:ptCount val="6"/>
                <c:pt idx="0">
                  <c:v>18.5</c:v>
                </c:pt>
                <c:pt idx="1">
                  <c:v>37.5</c:v>
                </c:pt>
                <c:pt idx="2">
                  <c:v>23</c:v>
                </c:pt>
                <c:pt idx="3">
                  <c:v>44</c:v>
                </c:pt>
                <c:pt idx="4">
                  <c:v>48</c:v>
                </c:pt>
                <c:pt idx="5">
                  <c:v>24.5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88-4FB5-AB51-B528192190FB}"/>
            </c:ext>
          </c:extLst>
        </c:ser>
        <c:ser>
          <c:idx val="1"/>
          <c:order val="1"/>
          <c:tx>
            <c:strRef>
              <c:f>Лист1!$A$3</c:f>
              <c:strCache>
                <c:ptCount val="1"/>
                <c:pt idx="0">
                  <c:v>Сфингомиелин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Лист1!$B$1:$G$1</c:f>
              <c:strCache>
                <c:ptCount val="6"/>
                <c:pt idx="0">
                  <c:v>Плазматические мембраны</c:v>
                </c:pt>
                <c:pt idx="1">
                  <c:v>Митохондрии</c:v>
                </c:pt>
                <c:pt idx="2">
                  <c:v>Лизосомы</c:v>
                </c:pt>
                <c:pt idx="3">
                  <c:v>Ядра</c:v>
                </c:pt>
                <c:pt idx="4">
                  <c:v>ЭПР</c:v>
                </c:pt>
                <c:pt idx="5">
                  <c:v>АГ</c:v>
                </c:pt>
              </c:strCache>
            </c:strRef>
          </c:cat>
          <c:val>
            <c:numRef>
              <c:f>Лист1!$B$3:$G$3</c:f>
              <c:numCache>
                <c:formatCode>General</c:formatCode>
                <c:ptCount val="6"/>
                <c:pt idx="0">
                  <c:v>12.5</c:v>
                </c:pt>
                <c:pt idx="1">
                  <c:v>0</c:v>
                </c:pt>
                <c:pt idx="2">
                  <c:v>23</c:v>
                </c:pt>
                <c:pt idx="3">
                  <c:v>3</c:v>
                </c:pt>
                <c:pt idx="4">
                  <c:v>5</c:v>
                </c:pt>
                <c:pt idx="5">
                  <c:v>6.5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D88-4FB5-AB51-B528192190FB}"/>
            </c:ext>
          </c:extLst>
        </c:ser>
        <c:ser>
          <c:idx val="2"/>
          <c:order val="2"/>
          <c:tx>
            <c:strRef>
              <c:f>Лист1!$A$4</c:f>
              <c:strCache>
                <c:ptCount val="1"/>
                <c:pt idx="0">
                  <c:v>Фосфатидилэтаноламин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Лист1!$B$1:$G$1</c:f>
              <c:strCache>
                <c:ptCount val="6"/>
                <c:pt idx="0">
                  <c:v>Плазматические мембраны</c:v>
                </c:pt>
                <c:pt idx="1">
                  <c:v>Митохондрии</c:v>
                </c:pt>
                <c:pt idx="2">
                  <c:v>Лизосомы</c:v>
                </c:pt>
                <c:pt idx="3">
                  <c:v>Ядра</c:v>
                </c:pt>
                <c:pt idx="4">
                  <c:v>ЭПР</c:v>
                </c:pt>
                <c:pt idx="5">
                  <c:v>АГ</c:v>
                </c:pt>
              </c:strCache>
            </c:strRef>
          </c:cat>
          <c:val>
            <c:numRef>
              <c:f>Лист1!$B$4:$G$4</c:f>
              <c:numCache>
                <c:formatCode>General</c:formatCode>
                <c:ptCount val="6"/>
                <c:pt idx="0">
                  <c:v>11.5</c:v>
                </c:pt>
                <c:pt idx="1">
                  <c:v>28.5</c:v>
                </c:pt>
                <c:pt idx="2">
                  <c:v>12.5</c:v>
                </c:pt>
                <c:pt idx="3">
                  <c:v>16.5</c:v>
                </c:pt>
                <c:pt idx="4">
                  <c:v>19</c:v>
                </c:pt>
                <c:pt idx="5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D88-4FB5-AB51-B528192190FB}"/>
            </c:ext>
          </c:extLst>
        </c:ser>
        <c:ser>
          <c:idx val="3"/>
          <c:order val="3"/>
          <c:tx>
            <c:strRef>
              <c:f>Лист1!$A$5</c:f>
              <c:strCache>
                <c:ptCount val="1"/>
                <c:pt idx="0">
                  <c:v>Фосфатидилсерин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/>
          </c:spPr>
          <c:invertIfNegative val="0"/>
          <c:cat>
            <c:strRef>
              <c:f>Лист1!$B$1:$G$1</c:f>
              <c:strCache>
                <c:ptCount val="6"/>
                <c:pt idx="0">
                  <c:v>Плазматические мембраны</c:v>
                </c:pt>
                <c:pt idx="1">
                  <c:v>Митохондрии</c:v>
                </c:pt>
                <c:pt idx="2">
                  <c:v>Лизосомы</c:v>
                </c:pt>
                <c:pt idx="3">
                  <c:v>Ядра</c:v>
                </c:pt>
                <c:pt idx="4">
                  <c:v>ЭПР</c:v>
                </c:pt>
                <c:pt idx="5">
                  <c:v>АГ</c:v>
                </c:pt>
              </c:strCache>
            </c:strRef>
          </c:cat>
          <c:val>
            <c:numRef>
              <c:f>Лист1!$B$5:$G$5</c:f>
              <c:numCache>
                <c:formatCode>General</c:formatCode>
                <c:ptCount val="6"/>
                <c:pt idx="0">
                  <c:v>7</c:v>
                </c:pt>
                <c:pt idx="1">
                  <c:v>0</c:v>
                </c:pt>
                <c:pt idx="2">
                  <c:v>6</c:v>
                </c:pt>
                <c:pt idx="3">
                  <c:v>3.5</c:v>
                </c:pt>
                <c:pt idx="4">
                  <c:v>4</c:v>
                </c:pt>
                <c:pt idx="5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D88-4FB5-AB51-B528192190FB}"/>
            </c:ext>
          </c:extLst>
        </c:ser>
        <c:ser>
          <c:idx val="4"/>
          <c:order val="4"/>
          <c:tx>
            <c:strRef>
              <c:f>Лист1!$A$6</c:f>
              <c:strCache>
                <c:ptCount val="1"/>
                <c:pt idx="0">
                  <c:v>Фосфатидилинозитол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Лист1!$B$1:$G$1</c:f>
              <c:strCache>
                <c:ptCount val="6"/>
                <c:pt idx="0">
                  <c:v>Плазматические мембраны</c:v>
                </c:pt>
                <c:pt idx="1">
                  <c:v>Митохондрии</c:v>
                </c:pt>
                <c:pt idx="2">
                  <c:v>Лизосомы</c:v>
                </c:pt>
                <c:pt idx="3">
                  <c:v>Ядра</c:v>
                </c:pt>
                <c:pt idx="4">
                  <c:v>ЭПР</c:v>
                </c:pt>
                <c:pt idx="5">
                  <c:v>АГ</c:v>
                </c:pt>
              </c:strCache>
            </c:strRef>
          </c:cat>
          <c:val>
            <c:numRef>
              <c:f>Лист1!$B$6:$G$6</c:f>
              <c:numCache>
                <c:formatCode>General</c:formatCode>
                <c:ptCount val="6"/>
                <c:pt idx="0">
                  <c:v>3</c:v>
                </c:pt>
                <c:pt idx="1">
                  <c:v>2.5</c:v>
                </c:pt>
                <c:pt idx="2">
                  <c:v>6</c:v>
                </c:pt>
                <c:pt idx="3">
                  <c:v>6</c:v>
                </c:pt>
                <c:pt idx="4">
                  <c:v>7.5</c:v>
                </c:pt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D88-4FB5-AB51-B528192190FB}"/>
            </c:ext>
          </c:extLst>
        </c:ser>
        <c:ser>
          <c:idx val="5"/>
          <c:order val="5"/>
          <c:tx>
            <c:strRef>
              <c:f>Лист1!$A$7</c:f>
              <c:strCache>
                <c:ptCount val="1"/>
                <c:pt idx="0">
                  <c:v>Лизофосфатидилхолин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Лист1!$B$1:$G$1</c:f>
              <c:strCache>
                <c:ptCount val="6"/>
                <c:pt idx="0">
                  <c:v>Плазматические мембраны</c:v>
                </c:pt>
                <c:pt idx="1">
                  <c:v>Митохондрии</c:v>
                </c:pt>
                <c:pt idx="2">
                  <c:v>Лизосомы</c:v>
                </c:pt>
                <c:pt idx="3">
                  <c:v>Ядра</c:v>
                </c:pt>
                <c:pt idx="4">
                  <c:v>ЭПР</c:v>
                </c:pt>
                <c:pt idx="5">
                  <c:v>АГ</c:v>
                </c:pt>
              </c:strCache>
            </c:strRef>
          </c:cat>
          <c:val>
            <c:numRef>
              <c:f>Лист1!$B$7:$G$7</c:f>
              <c:numCache>
                <c:formatCode>General</c:formatCode>
                <c:ptCount val="6"/>
                <c:pt idx="0">
                  <c:v>2.5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1.5</c:v>
                </c:pt>
                <c:pt idx="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D88-4FB5-AB51-B528192190FB}"/>
            </c:ext>
          </c:extLst>
        </c:ser>
        <c:ser>
          <c:idx val="6"/>
          <c:order val="6"/>
          <c:tx>
            <c:strRef>
              <c:f>Лист1!$A$8</c:f>
              <c:strCache>
                <c:ptCount val="1"/>
                <c:pt idx="0">
                  <c:v>Дифосфатидилглицерин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Лист1!$B$1:$G$1</c:f>
              <c:strCache>
                <c:ptCount val="6"/>
                <c:pt idx="0">
                  <c:v>Плазматические мембраны</c:v>
                </c:pt>
                <c:pt idx="1">
                  <c:v>Митохондрии</c:v>
                </c:pt>
                <c:pt idx="2">
                  <c:v>Лизосомы</c:v>
                </c:pt>
                <c:pt idx="3">
                  <c:v>Ядра</c:v>
                </c:pt>
                <c:pt idx="4">
                  <c:v>ЭПР</c:v>
                </c:pt>
                <c:pt idx="5">
                  <c:v>АГ</c:v>
                </c:pt>
              </c:strCache>
            </c:strRef>
          </c:cat>
          <c:val>
            <c:numRef>
              <c:f>Лист1!$B$8:$G$8</c:f>
              <c:numCache>
                <c:formatCode>General</c:formatCode>
                <c:ptCount val="6"/>
                <c:pt idx="0">
                  <c:v>0</c:v>
                </c:pt>
                <c:pt idx="1">
                  <c:v>14</c:v>
                </c:pt>
                <c:pt idx="2">
                  <c:v>5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D88-4FB5-AB51-B528192190FB}"/>
            </c:ext>
          </c:extLst>
        </c:ser>
        <c:ser>
          <c:idx val="7"/>
          <c:order val="7"/>
          <c:tx>
            <c:strRef>
              <c:f>Лист1!$A$9</c:f>
              <c:strCache>
                <c:ptCount val="1"/>
                <c:pt idx="0">
                  <c:v>Другие фосфолипиды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Лист1!$B$1:$G$1</c:f>
              <c:strCache>
                <c:ptCount val="6"/>
                <c:pt idx="0">
                  <c:v>Плазматические мембраны</c:v>
                </c:pt>
                <c:pt idx="1">
                  <c:v>Митохондрии</c:v>
                </c:pt>
                <c:pt idx="2">
                  <c:v>Лизосомы</c:v>
                </c:pt>
                <c:pt idx="3">
                  <c:v>Ядра</c:v>
                </c:pt>
                <c:pt idx="4">
                  <c:v>ЭПР</c:v>
                </c:pt>
                <c:pt idx="5">
                  <c:v>АГ</c:v>
                </c:pt>
              </c:strCache>
            </c:strRef>
          </c:cat>
          <c:val>
            <c:numRef>
              <c:f>Лист1!$B$9:$G$9</c:f>
              <c:numCache>
                <c:formatCode>General</c:formatCode>
                <c:ptCount val="6"/>
                <c:pt idx="0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DD88-4FB5-AB51-B528192190FB}"/>
            </c:ext>
          </c:extLst>
        </c:ser>
        <c:ser>
          <c:idx val="8"/>
          <c:order val="8"/>
          <c:tx>
            <c:strRef>
              <c:f>Лист1!$A$10</c:f>
              <c:strCache>
                <c:ptCount val="1"/>
                <c:pt idx="0">
                  <c:v>Холестерин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Лист1!$B$1:$G$1</c:f>
              <c:strCache>
                <c:ptCount val="6"/>
                <c:pt idx="0">
                  <c:v>Плазматические мембраны</c:v>
                </c:pt>
                <c:pt idx="1">
                  <c:v>Митохондрии</c:v>
                </c:pt>
                <c:pt idx="2">
                  <c:v>Лизосомы</c:v>
                </c:pt>
                <c:pt idx="3">
                  <c:v>Ядра</c:v>
                </c:pt>
                <c:pt idx="4">
                  <c:v>ЭПР</c:v>
                </c:pt>
                <c:pt idx="5">
                  <c:v>АГ</c:v>
                </c:pt>
              </c:strCache>
            </c:strRef>
          </c:cat>
          <c:val>
            <c:numRef>
              <c:f>Лист1!$B$10:$G$10</c:f>
              <c:numCache>
                <c:formatCode>General</c:formatCode>
                <c:ptCount val="6"/>
                <c:pt idx="0">
                  <c:v>19.5</c:v>
                </c:pt>
                <c:pt idx="2">
                  <c:v>14</c:v>
                </c:pt>
                <c:pt idx="3">
                  <c:v>10</c:v>
                </c:pt>
                <c:pt idx="4">
                  <c:v>5.5</c:v>
                </c:pt>
                <c:pt idx="5">
                  <c:v>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D88-4FB5-AB51-B528192190FB}"/>
            </c:ext>
          </c:extLst>
        </c:ser>
        <c:ser>
          <c:idx val="9"/>
          <c:order val="9"/>
          <c:tx>
            <c:strRef>
              <c:f>Лист1!$A$11</c:f>
              <c:strCache>
                <c:ptCount val="1"/>
                <c:pt idx="0">
                  <c:v>Эфиры холестерина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Лист1!$B$1:$G$1</c:f>
              <c:strCache>
                <c:ptCount val="6"/>
                <c:pt idx="0">
                  <c:v>Плазматические мембраны</c:v>
                </c:pt>
                <c:pt idx="1">
                  <c:v>Митохондрии</c:v>
                </c:pt>
                <c:pt idx="2">
                  <c:v>Лизосомы</c:v>
                </c:pt>
                <c:pt idx="3">
                  <c:v>Ядра</c:v>
                </c:pt>
                <c:pt idx="4">
                  <c:v>ЭПР</c:v>
                </c:pt>
                <c:pt idx="5">
                  <c:v>АГ</c:v>
                </c:pt>
              </c:strCache>
            </c:strRef>
          </c:cat>
          <c:val>
            <c:numRef>
              <c:f>Лист1!$B$11:$G$11</c:f>
              <c:numCache>
                <c:formatCode>General</c:formatCode>
                <c:ptCount val="6"/>
                <c:pt idx="0">
                  <c:v>2.5</c:v>
                </c:pt>
                <c:pt idx="1">
                  <c:v>2.5</c:v>
                </c:pt>
                <c:pt idx="2">
                  <c:v>8</c:v>
                </c:pt>
                <c:pt idx="3">
                  <c:v>1</c:v>
                </c:pt>
                <c:pt idx="4">
                  <c:v>1</c:v>
                </c:pt>
                <c:pt idx="5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DD88-4FB5-AB51-B528192190FB}"/>
            </c:ext>
          </c:extLst>
        </c:ser>
        <c:ser>
          <c:idx val="10"/>
          <c:order val="10"/>
          <c:tx>
            <c:strRef>
              <c:f>Лист1!$A$12</c:f>
              <c:strCache>
                <c:ptCount val="1"/>
                <c:pt idx="0">
                  <c:v>Свободные ЖК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Лист1!$B$1:$G$1</c:f>
              <c:strCache>
                <c:ptCount val="6"/>
                <c:pt idx="0">
                  <c:v>Плазматические мембраны</c:v>
                </c:pt>
                <c:pt idx="1">
                  <c:v>Митохондрии</c:v>
                </c:pt>
                <c:pt idx="2">
                  <c:v>Лизосомы</c:v>
                </c:pt>
                <c:pt idx="3">
                  <c:v>Ядра</c:v>
                </c:pt>
                <c:pt idx="4">
                  <c:v>ЭПР</c:v>
                </c:pt>
                <c:pt idx="5">
                  <c:v>АГ</c:v>
                </c:pt>
              </c:strCache>
            </c:strRef>
          </c:cat>
          <c:val>
            <c:numRef>
              <c:f>Лист1!$B$12:$G$12</c:f>
              <c:numCache>
                <c:formatCode>General</c:formatCode>
                <c:ptCount val="6"/>
                <c:pt idx="0">
                  <c:v>6</c:v>
                </c:pt>
                <c:pt idx="3">
                  <c:v>9</c:v>
                </c:pt>
                <c:pt idx="4">
                  <c:v>3.5</c:v>
                </c:pt>
                <c:pt idx="5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D88-4FB5-AB51-B528192190FB}"/>
            </c:ext>
          </c:extLst>
        </c:ser>
        <c:ser>
          <c:idx val="11"/>
          <c:order val="11"/>
          <c:tx>
            <c:strRef>
              <c:f>Лист1!$A$13</c:f>
              <c:strCache>
                <c:ptCount val="1"/>
                <c:pt idx="0">
                  <c:v>Другие липиды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Лист1!$B$1:$G$1</c:f>
              <c:strCache>
                <c:ptCount val="6"/>
                <c:pt idx="0">
                  <c:v>Плазматические мембраны</c:v>
                </c:pt>
                <c:pt idx="1">
                  <c:v>Митохондрии</c:v>
                </c:pt>
                <c:pt idx="2">
                  <c:v>Лизосомы</c:v>
                </c:pt>
                <c:pt idx="3">
                  <c:v>Ядра</c:v>
                </c:pt>
                <c:pt idx="4">
                  <c:v>ЭПР</c:v>
                </c:pt>
                <c:pt idx="5">
                  <c:v>АГ</c:v>
                </c:pt>
              </c:strCache>
            </c:strRef>
          </c:cat>
          <c:val>
            <c:numRef>
              <c:f>Лист1!$B$13:$G$13</c:f>
              <c:numCache>
                <c:formatCode>General</c:formatCode>
                <c:ptCount val="6"/>
                <c:pt idx="0">
                  <c:v>15</c:v>
                </c:pt>
                <c:pt idx="1">
                  <c:v>15</c:v>
                </c:pt>
                <c:pt idx="2">
                  <c:v>2.5</c:v>
                </c:pt>
                <c:pt idx="3">
                  <c:v>5.5</c:v>
                </c:pt>
                <c:pt idx="4">
                  <c:v>5</c:v>
                </c:pt>
                <c:pt idx="5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DD88-4FB5-AB51-B528192190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743555984"/>
        <c:axId val="1743556400"/>
      </c:barChart>
      <c:catAx>
        <c:axId val="1743555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EoSD" pitchFamily="2" charset="0"/>
                <a:ea typeface="+mn-ea"/>
                <a:cs typeface="+mn-cs"/>
              </a:defRPr>
            </a:pPr>
            <a:endParaRPr lang="en-US"/>
          </a:p>
        </c:txPr>
        <c:crossAx val="1743556400"/>
        <c:crosses val="autoZero"/>
        <c:auto val="1"/>
        <c:lblAlgn val="ctr"/>
        <c:lblOffset val="100"/>
        <c:noMultiLvlLbl val="0"/>
      </c:catAx>
      <c:valAx>
        <c:axId val="1743556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3555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00FF00"/>
                </a:highlight>
                <a:latin typeface="EoSD" pitchFamily="2" charset="0"/>
                <a:ea typeface="+mn-ea"/>
                <a:cs typeface="+mn-cs"/>
              </a:defRPr>
            </a:pPr>
            <a:endParaRPr lang="en-US"/>
          </a:p>
        </c:txPr>
      </c:legendEntry>
      <c:legendEntry>
        <c:idx val="5"/>
        <c:txPr>
          <a:bodyPr rot="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00FFFF"/>
                </a:highlight>
                <a:latin typeface="EoSD" pitchFamily="2" charset="0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3.1268115942028968E-2"/>
          <c:y val="0.89636520996530267"/>
          <c:w val="0.93625603864734297"/>
          <c:h val="8.61229350604342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EoSD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C0FCD1-D014-4C48-9ED6-96D7B6B1A0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3080BE-B1AD-4934-8033-F2E60D19C9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3F58F3-DC79-488B-B9B4-9D71001E5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B8BDF-0A06-42ED-8745-6A702331820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FB0A1E-BD2D-4EB8-922A-8C302B303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94042A-8DED-4619-BCBB-22E220F9A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FBB1B-1F9E-4CE5-BDB9-CEB298E15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628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53C838-DE44-4AD1-A1BA-6119917D8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73D196D-89B6-4AD0-8363-4269830DF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DA6B153-3675-4FCD-9BF9-E571FD88F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B8BDF-0A06-42ED-8745-6A702331820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DA4895-00DF-415A-AA99-3F1DC0F70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B59B5B-17FB-4AD9-BD5B-FD06DA7E3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FBB1B-1F9E-4CE5-BDB9-CEB298E15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7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09467B5-8755-421A-B5FF-16BAF2F1E3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00E4B86-3E1E-49CE-83DF-8E0626D09B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8DBBD1-DCDD-4008-BB37-497400669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B8BDF-0A06-42ED-8745-6A702331820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4843F0-56DF-43EE-8373-7E8343071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585842-EB91-4375-8DF3-47D11770B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FBB1B-1F9E-4CE5-BDB9-CEB298E15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37D54C-4A83-46D0-990C-796177D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3D315E-CA4B-4D41-9992-F20E1EBE1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50D11A-66BB-4790-BCA8-07DF95A65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B8BDF-0A06-42ED-8745-6A702331820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478EC8-150E-4C10-BF0A-496143C4C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03D484-A019-467E-A0CE-0E0989EE6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FBB1B-1F9E-4CE5-BDB9-CEB298E15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64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7B6B86-A0D5-4140-A0A7-92528A27B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FE8C47-6074-4022-81ED-88B562BE6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A07396-AEAF-4F76-8B6F-0B4AB2085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B8BDF-0A06-42ED-8745-6A702331820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FAC570-29E5-41F7-B6B5-434145D33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7979A1-C9A4-4E6F-8169-9937B0CF4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FBB1B-1F9E-4CE5-BDB9-CEB298E15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777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098266-04B0-4854-A353-7E4EFC01A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21B85C-7AFD-4983-BAAB-BE757B1344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FCD4E7B-78D2-444D-92C5-040E3799A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8FD4EB9-A05A-47BD-8350-115C70CEF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B8BDF-0A06-42ED-8745-6A702331820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2600A38-5BA2-4445-BB2A-543BB5517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902507-8EE0-4C81-AD55-BD19EA257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FBB1B-1F9E-4CE5-BDB9-CEB298E15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08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35F5DF-F431-4F84-952F-59EF0D2FA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B36EE46-2D63-477B-AD12-6A8F533AD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FCAB0EC-5951-49CB-ACB5-EBBF3EB94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3973B51-5F06-46C5-9AAD-F7E92FFBF0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F82ECEE-A145-400F-96B1-58D90EFDFB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339EE3B-CF81-44BB-BEB2-02C3D3681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B8BDF-0A06-42ED-8745-6A702331820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A71EDBC-211B-47CD-9282-36F3166EF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CE46F4A-F601-49E7-83CC-915968D2F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FBB1B-1F9E-4CE5-BDB9-CEB298E15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74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9B747D-A3FE-4543-BE1E-65CE50D6D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1BEC252-F423-4C94-8790-691DE53F6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B8BDF-0A06-42ED-8745-6A702331820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CE88431-7B7B-48B6-BC67-EAAECD021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2CF4ADE-1EF2-43E7-B90C-3C806E8E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FBB1B-1F9E-4CE5-BDB9-CEB298E15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7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1E62E16-7EA5-43AB-A19A-0634A0AC9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B8BDF-0A06-42ED-8745-6A702331820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CD6F6F7-0575-4FEE-86EC-4DB107C10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388DE4F-4928-487D-99F6-65E0083E5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FBB1B-1F9E-4CE5-BDB9-CEB298E15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209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476CE4-BA6F-42CB-8AFF-28A45E2FA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91D5F9-E83A-47E7-B5F5-BA959516F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3BF7B16-98DC-47C5-9820-E556F7B624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5DFA6FD-5D61-48DA-9620-39E6ACB96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B8BDF-0A06-42ED-8745-6A702331820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B59C963-1387-4994-8E70-10D9A1763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48CEFF4-2116-42A9-B9EC-41BEFD31D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FBB1B-1F9E-4CE5-BDB9-CEB298E15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504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7FD1D5-6081-43D1-8508-B0C48A6DE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60C78FA-826A-46FF-9634-E03A6A3D39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F001D97-394F-4669-97F0-53883E6B1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0ACAE1F-C7A7-4A17-A793-E333FA987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B8BDF-0A06-42ED-8745-6A702331820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9B08445-348C-4DC2-80E9-3B0395DB6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FBD0EE-82EC-441C-9E0E-EDDA4DE77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FBB1B-1F9E-4CE5-BDB9-CEB298E15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496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1995AF-E0D1-4087-AF73-E93F74AFF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921F54-83CF-4F98-BABD-2CED4FD21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37F2A3-5EA1-41EC-8442-1887CF5B02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B8BDF-0A06-42ED-8745-6A702331820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0D9A85-DB1A-4DB7-B213-12A54533CC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18332F-2974-4F29-BF08-D250F19DE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FBB1B-1F9E-4CE5-BDB9-CEB298E15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33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524417-8F46-4951-ADB0-D7379E8658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EoSD" pitchFamily="2" charset="0"/>
              </a:rPr>
              <a:t>Химический состав мембран</a:t>
            </a:r>
            <a:endParaRPr lang="en-US" dirty="0">
              <a:latin typeface="EoSD" pitchFamily="2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3498EBA-A0F5-4D8F-9634-4BFB5E9A6A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>
                <a:latin typeface="EoSD" pitchFamily="2" charset="0"/>
              </a:rPr>
              <a:t>ЖИДкостно-мозачная</a:t>
            </a:r>
            <a:r>
              <a:rPr lang="ru-RU" dirty="0">
                <a:latin typeface="EoSD" pitchFamily="2" charset="0"/>
              </a:rPr>
              <a:t> модель</a:t>
            </a:r>
            <a:endParaRPr lang="en-US" dirty="0">
              <a:latin typeface="EoSD" pitchFamily="2" charset="0"/>
            </a:endParaRPr>
          </a:p>
        </p:txBody>
      </p:sp>
      <p:sp>
        <p:nvSpPr>
          <p:cNvPr id="6" name="AutoShape 2" descr="Picture background">
            <a:extLst>
              <a:ext uri="{FF2B5EF4-FFF2-40B4-BE49-F238E27FC236}">
                <a16:creationId xmlns:a16="http://schemas.microsoft.com/office/drawing/2014/main" id="{9E039B38-E495-4676-945D-28D29B8D8D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Picture background">
            <a:extLst>
              <a:ext uri="{FF2B5EF4-FFF2-40B4-BE49-F238E27FC236}">
                <a16:creationId xmlns:a16="http://schemas.microsoft.com/office/drawing/2014/main" id="{141ED151-73DC-44F6-9B95-C7B8E2231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08" y="3509963"/>
            <a:ext cx="2152984" cy="2907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708F32-092A-473F-B84D-6AFD42FA0A87}"/>
              </a:ext>
            </a:extLst>
          </p:cNvPr>
          <p:cNvSpPr txBox="1"/>
          <p:nvPr/>
        </p:nvSpPr>
        <p:spPr>
          <a:xfrm>
            <a:off x="230820" y="6438038"/>
            <a:ext cx="3053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EoSD" pitchFamily="2" charset="0"/>
              </a:rPr>
              <a:t>Гарт Л. Николсон (1943 – </a:t>
            </a:r>
            <a:r>
              <a:rPr lang="ru-RU" dirty="0" err="1">
                <a:latin typeface="EoSD" pitchFamily="2" charset="0"/>
              </a:rPr>
              <a:t>н.в</a:t>
            </a:r>
            <a:r>
              <a:rPr lang="ru-RU" dirty="0">
                <a:latin typeface="EoSD" pitchFamily="2" charset="0"/>
              </a:rPr>
              <a:t>.)</a:t>
            </a:r>
            <a:endParaRPr lang="en-US" dirty="0">
              <a:latin typeface="EoSD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49EE11-4750-4409-9B70-539C5511A493}"/>
              </a:ext>
            </a:extLst>
          </p:cNvPr>
          <p:cNvSpPr txBox="1"/>
          <p:nvPr/>
        </p:nvSpPr>
        <p:spPr>
          <a:xfrm>
            <a:off x="9176551" y="6211669"/>
            <a:ext cx="2982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Сеймур Джонатан </a:t>
            </a:r>
            <a:r>
              <a:rPr lang="ru-RU" dirty="0" err="1"/>
              <a:t>Сингер</a:t>
            </a:r>
            <a:br>
              <a:rPr lang="ru-RU" dirty="0"/>
            </a:br>
            <a:r>
              <a:rPr lang="ru-RU" dirty="0"/>
              <a:t>(1924-2017)</a:t>
            </a:r>
            <a:endParaRPr lang="en-US" dirty="0"/>
          </a:p>
        </p:txBody>
      </p:sp>
      <p:sp>
        <p:nvSpPr>
          <p:cNvPr id="14" name="AutoShape 12" descr="Picture background">
            <a:extLst>
              <a:ext uri="{FF2B5EF4-FFF2-40B4-BE49-F238E27FC236}">
                <a16:creationId xmlns:a16="http://schemas.microsoft.com/office/drawing/2014/main" id="{152C01C4-96AB-4EFB-9FFB-4DBD48BA976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8" name="Picture 14" descr="Picture background">
            <a:extLst>
              <a:ext uri="{FF2B5EF4-FFF2-40B4-BE49-F238E27FC236}">
                <a16:creationId xmlns:a16="http://schemas.microsoft.com/office/drawing/2014/main" id="{0B0DDF57-F746-487E-87F2-33C733875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576848" y="3822277"/>
            <a:ext cx="1768813" cy="2389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8431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61DCEE-E70F-4202-A919-47DF0FB4E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EoSD" pitchFamily="2" charset="0"/>
              </a:rPr>
              <a:t>Липидный состав мембран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287579-84EB-4603-AC90-A64E76744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Стероиды</a:t>
            </a:r>
          </a:p>
          <a:p>
            <a:r>
              <a:rPr lang="ru-RU" dirty="0"/>
              <a:t>Гликолипиды </a:t>
            </a:r>
          </a:p>
          <a:p>
            <a:r>
              <a:rPr lang="ru-RU" dirty="0"/>
              <a:t>Фосфолипиды</a:t>
            </a:r>
          </a:p>
          <a:p>
            <a:r>
              <a:rPr lang="ru-RU" dirty="0"/>
              <a:t>СЖК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89304-0E6D-4313-AD6D-F7A14A781EAB}"/>
              </a:ext>
            </a:extLst>
          </p:cNvPr>
          <p:cNvSpPr txBox="1"/>
          <p:nvPr/>
        </p:nvSpPr>
        <p:spPr>
          <a:xfrm>
            <a:off x="10280342" y="6308209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10-50-1-4-4-1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361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156512-622E-434D-99EA-1B1D9CC66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EoSD" pitchFamily="2" charset="0"/>
              </a:rPr>
              <a:t>Липидный состав мембран</a:t>
            </a:r>
            <a:endParaRPr lang="en-US" dirty="0">
              <a:latin typeface="EoSD" pitchFamily="2" charset="0"/>
            </a:endParaRP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54212B4B-96EF-4398-8BFD-49DCB974BB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5033867"/>
              </p:ext>
            </p:extLst>
          </p:nvPr>
        </p:nvGraphicFramePr>
        <p:xfrm>
          <a:off x="838199" y="1793289"/>
          <a:ext cx="10640627" cy="43836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48254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3DAC6D-E8BC-4758-AD3A-9C4F94130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EoSD" pitchFamily="2" charset="0"/>
              </a:rPr>
              <a:t>Функции и свойства липидов</a:t>
            </a:r>
            <a:endParaRPr lang="en-US" dirty="0">
              <a:latin typeface="EoSD" pitchFamily="2" charset="0"/>
            </a:endParaRPr>
          </a:p>
        </p:txBody>
      </p:sp>
      <p:pic>
        <p:nvPicPr>
          <p:cNvPr id="1028" name="Picture 4" descr="Изображение химической структуры">
            <a:extLst>
              <a:ext uri="{FF2B5EF4-FFF2-40B4-BE49-F238E27FC236}">
                <a16:creationId xmlns:a16="http://schemas.microsoft.com/office/drawing/2014/main" id="{0975B1BE-37E8-46F6-BB2E-06A51AA0F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68239"/>
            <a:ext cx="6969760" cy="1658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Изображение химической структуры">
            <a:extLst>
              <a:ext uri="{FF2B5EF4-FFF2-40B4-BE49-F238E27FC236}">
                <a16:creationId xmlns:a16="http://schemas.microsoft.com/office/drawing/2014/main" id="{6F21D7B4-82D3-4D14-8A0A-8D421F5D127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676" y="4317206"/>
            <a:ext cx="3234444" cy="2175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Сфингомиелин">
            <a:extLst>
              <a:ext uri="{FF2B5EF4-FFF2-40B4-BE49-F238E27FC236}">
                <a16:creationId xmlns:a16="http://schemas.microsoft.com/office/drawing/2014/main" id="{C1D05FEC-E3E6-4A39-900E-09B6A8D8D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276" y="795322"/>
            <a:ext cx="8520430" cy="2432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C6BDDCB-DDDC-41D1-8784-5BAEEC33C78B}"/>
              </a:ext>
            </a:extLst>
          </p:cNvPr>
          <p:cNvSpPr txBox="1"/>
          <p:nvPr/>
        </p:nvSpPr>
        <p:spPr>
          <a:xfrm>
            <a:off x="6736080" y="1788160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>
                <a:latin typeface="EoSD" pitchFamily="2" charset="0"/>
              </a:rPr>
              <a:t>Сфингомиелин</a:t>
            </a:r>
            <a:endParaRPr lang="en-US" dirty="0">
              <a:latin typeface="EoSD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207B65-CF0D-42A2-9EA0-3AA1C48D1BF8}"/>
              </a:ext>
            </a:extLst>
          </p:cNvPr>
          <p:cNvSpPr txBox="1"/>
          <p:nvPr/>
        </p:nvSpPr>
        <p:spPr>
          <a:xfrm>
            <a:off x="4500882" y="57658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EoSD" pitchFamily="2" charset="0"/>
              </a:rPr>
              <a:t>Холестерин</a:t>
            </a:r>
            <a:endParaRPr lang="en-US" dirty="0">
              <a:latin typeface="EoSD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60568E-65EB-4739-AD40-8042BF4B6A5D}"/>
              </a:ext>
            </a:extLst>
          </p:cNvPr>
          <p:cNvSpPr txBox="1"/>
          <p:nvPr/>
        </p:nvSpPr>
        <p:spPr>
          <a:xfrm>
            <a:off x="6350000" y="285567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>
                <a:latin typeface="EoSD" pitchFamily="2" charset="0"/>
              </a:rPr>
              <a:t>Кардиолипин</a:t>
            </a:r>
            <a:endParaRPr lang="ru-RU" dirty="0">
              <a:latin typeface="EoS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131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848D036-3BB6-4C5A-B8C4-D815E384A6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42414" y="1558837"/>
            <a:ext cx="9107171" cy="2143424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A612B6-B6A3-420E-B0BD-F7CD82A83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EoSD" pitchFamily="2" charset="0"/>
              </a:rPr>
              <a:t>Белковый состав </a:t>
            </a:r>
            <a:r>
              <a:rPr lang="ru-RU" dirty="0" err="1">
                <a:latin typeface="EoSD" pitchFamily="2" charset="0"/>
              </a:rPr>
              <a:t>мебмран</a:t>
            </a:r>
            <a:endParaRPr lang="en-US" dirty="0">
              <a:latin typeface="EoSD" pitchFamily="2" charset="0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1FEA64F-6289-4BAF-9591-7268CF900B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928517" y="3429000"/>
            <a:ext cx="6992326" cy="249589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371832-D7F0-4810-BBDE-9977318A7936}"/>
              </a:ext>
            </a:extLst>
          </p:cNvPr>
          <p:cNvSpPr txBox="1"/>
          <p:nvPr/>
        </p:nvSpPr>
        <p:spPr>
          <a:xfrm>
            <a:off x="2761614" y="5643129"/>
            <a:ext cx="393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EoSD" pitchFamily="2" charset="0"/>
              </a:rPr>
              <a:t>М от 10 </a:t>
            </a:r>
            <a:r>
              <a:rPr lang="ru-RU" dirty="0" err="1">
                <a:latin typeface="EoSD" pitchFamily="2" charset="0"/>
              </a:rPr>
              <a:t>кДа</a:t>
            </a:r>
            <a:r>
              <a:rPr lang="ru-RU" dirty="0">
                <a:latin typeface="EoSD" pitchFamily="2" charset="0"/>
              </a:rPr>
              <a:t> до 240 </a:t>
            </a:r>
            <a:r>
              <a:rPr lang="ru-RU" dirty="0" err="1">
                <a:latin typeface="EoSD" pitchFamily="2" charset="0"/>
              </a:rPr>
              <a:t>кДа</a:t>
            </a:r>
            <a:endParaRPr lang="en-US" dirty="0">
              <a:latin typeface="EoS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603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96C69A-27FC-439E-8A9F-60ECA30DF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EoSD" pitchFamily="2" charset="0"/>
              </a:rPr>
              <a:t>Углеводный состав мембран</a:t>
            </a:r>
            <a:endParaRPr lang="en-US" dirty="0">
              <a:latin typeface="EoSD" pitchFamily="2" charset="0"/>
            </a:endParaRPr>
          </a:p>
        </p:txBody>
      </p:sp>
      <p:pic>
        <p:nvPicPr>
          <p:cNvPr id="2050" name="Picture 2" descr="undefined">
            <a:extLst>
              <a:ext uri="{FF2B5EF4-FFF2-40B4-BE49-F238E27FC236}">
                <a16:creationId xmlns:a16="http://schemas.microsoft.com/office/drawing/2014/main" id="{E4C60263-DD4C-47B3-B973-FB9252CB76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67" y="1854359"/>
            <a:ext cx="6567029" cy="3799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EEFDAD4-845E-44FA-9BB8-31B576DC5E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64680" y="4135045"/>
            <a:ext cx="4972749" cy="264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257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96C69A-27FC-439E-8A9F-60ECA30DF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EoSD" pitchFamily="2" charset="0"/>
              </a:rPr>
              <a:t>Вода</a:t>
            </a:r>
            <a:endParaRPr lang="en-US" dirty="0">
              <a:latin typeface="EoSD" pitchFamily="2" charset="0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29ED923-3479-45EC-80AB-D7506D2841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4851" y="1690688"/>
            <a:ext cx="4420217" cy="2095792"/>
          </a:xfrm>
        </p:spPr>
      </p:pic>
      <p:sp>
        <p:nvSpPr>
          <p:cNvPr id="6" name="Полилиния: фигура 5">
            <a:extLst>
              <a:ext uri="{FF2B5EF4-FFF2-40B4-BE49-F238E27FC236}">
                <a16:creationId xmlns:a16="http://schemas.microsoft.com/office/drawing/2014/main" id="{C540A03C-54D8-45F4-B5E3-A48889ABB4F4}"/>
              </a:ext>
            </a:extLst>
          </p:cNvPr>
          <p:cNvSpPr/>
          <p:nvPr/>
        </p:nvSpPr>
        <p:spPr>
          <a:xfrm>
            <a:off x="1158240" y="5167312"/>
            <a:ext cx="9540240" cy="914400"/>
          </a:xfrm>
          <a:custGeom>
            <a:avLst/>
            <a:gdLst>
              <a:gd name="connsiteX0" fmla="*/ 0 w 9540240"/>
              <a:gd name="connsiteY0" fmla="*/ 904240 h 914400"/>
              <a:gd name="connsiteX1" fmla="*/ 9540240 w 9540240"/>
              <a:gd name="connsiteY1" fmla="*/ 0 h 914400"/>
              <a:gd name="connsiteX2" fmla="*/ 9540240 w 9540240"/>
              <a:gd name="connsiteY2" fmla="*/ 751840 h 914400"/>
              <a:gd name="connsiteX3" fmla="*/ 121920 w 9540240"/>
              <a:gd name="connsiteY3" fmla="*/ 904240 h 914400"/>
              <a:gd name="connsiteX4" fmla="*/ 101600 w 9540240"/>
              <a:gd name="connsiteY4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40240" h="914400">
                <a:moveTo>
                  <a:pt x="0" y="904240"/>
                </a:moveTo>
                <a:lnTo>
                  <a:pt x="9540240" y="0"/>
                </a:lnTo>
                <a:lnTo>
                  <a:pt x="9540240" y="751840"/>
                </a:lnTo>
                <a:lnTo>
                  <a:pt x="121920" y="904240"/>
                </a:lnTo>
                <a:lnTo>
                  <a:pt x="101600" y="914400"/>
                </a:lnTo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C914B1-26B8-48F9-89FC-27A103953120}"/>
              </a:ext>
            </a:extLst>
          </p:cNvPr>
          <p:cNvSpPr txBox="1"/>
          <p:nvPr/>
        </p:nvSpPr>
        <p:spPr>
          <a:xfrm>
            <a:off x="5223004" y="6081712"/>
            <a:ext cx="1745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EoSD" pitchFamily="2" charset="0"/>
              </a:rPr>
              <a:t>Подвижность </a:t>
            </a:r>
            <a:endParaRPr lang="en-US" sz="2400" dirty="0">
              <a:latin typeface="EoSD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917633-C2A3-4639-B19D-D2D483E8BDBE}"/>
              </a:ext>
            </a:extLst>
          </p:cNvPr>
          <p:cNvSpPr txBox="1"/>
          <p:nvPr/>
        </p:nvSpPr>
        <p:spPr>
          <a:xfrm>
            <a:off x="1158240" y="5167312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EoSD" pitchFamily="2" charset="0"/>
              </a:rPr>
              <a:t>Связанная вода</a:t>
            </a:r>
            <a:endParaRPr lang="en-US" dirty="0">
              <a:latin typeface="EoSD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0ABFAF-80A4-43E5-B320-0C17F4B0B507}"/>
              </a:ext>
            </a:extLst>
          </p:cNvPr>
          <p:cNvSpPr txBox="1"/>
          <p:nvPr/>
        </p:nvSpPr>
        <p:spPr>
          <a:xfrm>
            <a:off x="5065068" y="49273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EoSD" pitchFamily="2" charset="0"/>
              </a:rPr>
              <a:t>Слабосвязанная вода</a:t>
            </a:r>
            <a:endParaRPr lang="en-US" dirty="0">
              <a:latin typeface="EoSD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3FC5B5-DD36-47DB-8FFB-B4AE88B8703F}"/>
              </a:ext>
            </a:extLst>
          </p:cNvPr>
          <p:cNvSpPr txBox="1"/>
          <p:nvPr/>
        </p:nvSpPr>
        <p:spPr>
          <a:xfrm>
            <a:off x="9245600" y="4613314"/>
            <a:ext cx="1885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EoSD" pitchFamily="2" charset="0"/>
              </a:rPr>
              <a:t>Свободная вода</a:t>
            </a:r>
            <a:endParaRPr lang="en-US" dirty="0">
              <a:latin typeface="EoS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61581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62</Words>
  <Application>Microsoft Office PowerPoint</Application>
  <PresentationFormat>Широкоэкранный</PresentationFormat>
  <Paragraphs>23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EoSD</vt:lpstr>
      <vt:lpstr>Тема Office</vt:lpstr>
      <vt:lpstr>Химический состав мембран</vt:lpstr>
      <vt:lpstr>Липидный состав мембран</vt:lpstr>
      <vt:lpstr>Липидный состав мембран</vt:lpstr>
      <vt:lpstr>Функции и свойства липидов</vt:lpstr>
      <vt:lpstr>Белковый состав мебмран</vt:lpstr>
      <vt:lpstr>Углеводный состав мембран</vt:lpstr>
      <vt:lpstr>Вода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Химический состав мембран</dc:title>
  <dc:creator>Thu Nguen</dc:creator>
  <cp:lastModifiedBy>Thu Nguen</cp:lastModifiedBy>
  <cp:revision>9</cp:revision>
  <dcterms:created xsi:type="dcterms:W3CDTF">2024-05-22T17:12:28Z</dcterms:created>
  <dcterms:modified xsi:type="dcterms:W3CDTF">2024-05-23T08:20:11Z</dcterms:modified>
</cp:coreProperties>
</file>