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Электрохимический градиент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1019D-9C68-4AC9-8C95-D6C51AFAA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Как движущая сила вещества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EC3E785-B372-4CF9-B110-57520712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3" y="3602038"/>
            <a:ext cx="3579283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861DB6-FC7D-491B-A79A-9111C9F0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7" y="4572000"/>
            <a:ext cx="7020043" cy="14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974AD32-0136-4EBE-82F1-83D1AF6A4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62" y="1825625"/>
            <a:ext cx="96920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8B9B71-6D79-47FE-9142-EA1A7302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Оао</a:t>
            </a:r>
            <a:r>
              <a:rPr lang="ru-RU" dirty="0">
                <a:latin typeface="EoSD" pitchFamily="2" charset="0"/>
              </a:rPr>
              <a:t> </a:t>
            </a:r>
            <a:r>
              <a:rPr lang="ru-RU" dirty="0" err="1">
                <a:latin typeface="EoSD" pitchFamily="2" charset="0"/>
              </a:rPr>
              <a:t>мМм</a:t>
            </a:r>
            <a:r>
              <a:rPr lang="ru-RU" dirty="0">
                <a:latin typeface="EoSD" pitchFamily="2" charset="0"/>
              </a:rPr>
              <a:t>)0)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ЫЫе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91F1-B8ED-4A51-BFA9-E5C1D810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Так как ионы несут заряд, они не могут пройти через мембрану путём облегчённой диффузии. Перенос ионов через мембрану возможен двумя путями, через активный или пассивный транспорт</a:t>
            </a:r>
          </a:p>
          <a:p>
            <a:pPr marL="0" indent="0">
              <a:buNone/>
            </a:pPr>
            <a:r>
              <a:rPr lang="ru-RU" b="1" dirty="0">
                <a:latin typeface="EoSD" pitchFamily="2" charset="0"/>
              </a:rPr>
              <a:t>Пассивный перенос: </a:t>
            </a:r>
          </a:p>
          <a:p>
            <a:r>
              <a:rPr lang="ru-RU" sz="2600" b="1" i="1" dirty="0">
                <a:latin typeface="EoSD" pitchFamily="2" charset="0"/>
              </a:rPr>
              <a:t>	Простая диффузия</a:t>
            </a:r>
          </a:p>
          <a:p>
            <a:r>
              <a:rPr lang="ru-RU" sz="2600" b="1" i="1" dirty="0">
                <a:latin typeface="EoSD" pitchFamily="2" charset="0"/>
              </a:rPr>
              <a:t>	Облегченная диффузия </a:t>
            </a:r>
          </a:p>
          <a:p>
            <a:pPr marL="0" indent="0">
              <a:buNone/>
            </a:pPr>
            <a:r>
              <a:rPr lang="ru-RU" b="1" dirty="0">
                <a:latin typeface="EoSD" pitchFamily="2" charset="0"/>
              </a:rPr>
              <a:t>Активный перенос:</a:t>
            </a:r>
          </a:p>
          <a:p>
            <a:r>
              <a:rPr lang="ru-RU" dirty="0">
                <a:latin typeface="EoSD" pitchFamily="2" charset="0"/>
              </a:rPr>
              <a:t>	</a:t>
            </a:r>
            <a:r>
              <a:rPr lang="ru-RU" sz="2600" b="1" i="1" dirty="0">
                <a:latin typeface="EoSD" pitchFamily="2" charset="0"/>
              </a:rPr>
              <a:t>Первичный активный транспорт</a:t>
            </a:r>
            <a:r>
              <a:rPr lang="ru-RU" sz="2600" dirty="0">
                <a:latin typeface="EoSD" pitchFamily="2" charset="0"/>
              </a:rPr>
              <a:t>: Предполагает использование АТФ для перемещения ионов против их электрохимического градиента с помощью насосов, таких как Na⁺/K⁺-</a:t>
            </a:r>
            <a:r>
              <a:rPr lang="ru-RU" sz="2600" dirty="0" err="1">
                <a:latin typeface="EoSD" pitchFamily="2" charset="0"/>
              </a:rPr>
              <a:t>АТФазный</a:t>
            </a:r>
            <a:r>
              <a:rPr lang="ru-RU" sz="2600" dirty="0">
                <a:latin typeface="EoSD" pitchFamily="2" charset="0"/>
              </a:rPr>
              <a:t> насос.</a:t>
            </a:r>
          </a:p>
          <a:p>
            <a:r>
              <a:rPr lang="ru-RU" sz="2600" dirty="0">
                <a:latin typeface="EoSD" pitchFamily="2" charset="0"/>
              </a:rPr>
              <a:t>	</a:t>
            </a:r>
            <a:r>
              <a:rPr lang="ru-RU" sz="2600" b="1" i="1" dirty="0">
                <a:latin typeface="EoSD" pitchFamily="2" charset="0"/>
              </a:rPr>
              <a:t>Вторичный активный перенос</a:t>
            </a:r>
            <a:r>
              <a:rPr lang="ru-RU" sz="2600" dirty="0">
                <a:latin typeface="EoSD" pitchFamily="2" charset="0"/>
              </a:rPr>
              <a:t>: использует энергию, запасенную в электрохимическом градиенте одного иона, для обеспечения движения другого иона против его градиента. В качестве примеров можно привести механизмы </a:t>
            </a:r>
            <a:r>
              <a:rPr lang="ru-RU" sz="2600" dirty="0" err="1">
                <a:latin typeface="EoSD" pitchFamily="2" charset="0"/>
              </a:rPr>
              <a:t>симпорта</a:t>
            </a:r>
            <a:r>
              <a:rPr lang="ru-RU" sz="2600" dirty="0">
                <a:latin typeface="EoSD" pitchFamily="2" charset="0"/>
              </a:rPr>
              <a:t> и антипорта.</a:t>
            </a:r>
            <a:endParaRPr lang="en-US" sz="2600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EoSD" pitchFamily="2" charset="0"/>
              </a:rPr>
              <a:t>*Надо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EoSD" pitchFamily="2" charset="0"/>
              </a:rPr>
              <a:t>накакать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EoSD" pitchFamily="2" charset="0"/>
              </a:rPr>
              <a:t> примеров Акт. Транспорта в билете*</a:t>
            </a:r>
            <a:endParaRPr lang="en-US" dirty="0">
              <a:solidFill>
                <a:schemeClr val="bg1">
                  <a:lumMod val="95000"/>
                </a:schemeClr>
              </a:solidFill>
              <a:latin typeface="EoSD" pitchFamily="2" charset="0"/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584D5B44-099A-44A4-90CF-200D84B4D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162969"/>
            <a:ext cx="66865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5331C-8B8E-440B-AA27-D81A3900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/>
          <a:lstStyle/>
          <a:p>
            <a:r>
              <a:rPr lang="ru-RU" dirty="0">
                <a:latin typeface="EoSD" pitchFamily="2" charset="0"/>
              </a:rPr>
              <a:t>Вспоминаем компоненты ЭХ градиента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84084-D839-47C6-9E84-8E90762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ЭХ градиент состоит из</a:t>
            </a:r>
          </a:p>
          <a:p>
            <a:r>
              <a:rPr lang="ru-RU" dirty="0">
                <a:latin typeface="EoSD" pitchFamily="2" charset="0"/>
              </a:rPr>
              <a:t>Химической составляющей</a:t>
            </a:r>
          </a:p>
          <a:p>
            <a:r>
              <a:rPr lang="ru-RU" dirty="0">
                <a:latin typeface="EoSD" pitchFamily="2" charset="0"/>
              </a:rPr>
              <a:t>Электрической составляющей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BFAE549-9F18-4326-A8D4-5123FBD8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2" y="3612152"/>
            <a:ext cx="894522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96E38-E86E-41E9-B467-9D2C08C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РООООЛ</a:t>
            </a:r>
            <a:r>
              <a:rPr lang="ru-RU" sz="3200" dirty="0" err="1">
                <a:latin typeface="EoSD" pitchFamily="2" charset="0"/>
              </a:rPr>
              <a:t>ь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4C89E-4E9C-4D35-99C2-A374118B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Генерация МП</a:t>
            </a: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Мембранный потенциал клетки в состоянии покоя поддерживается за счет неравномерного распределения ионов, в частности Na⁺, K⁺ и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Cl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⁻, по всей мембране. Этот потенциал имеет решающее значение для возбудимости нейронов и мышечных клеток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Участие в генерации ПД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В нейронах быстрый приток и отток ионов, особенно Na⁺ и K⁺, обусловленный изменениями электрохимического градиента, генерирует потенциалы действия, которые передают сигналы по нерву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Сокращение мышечных волокон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Высвобождение ионов Ca2⁺ из саркоплазматического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ретикулума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 в цитоплазму мышечных клеток под действием электрохимического градиента вызывает сокращение мышц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EoSD" pitchFamily="2" charset="0"/>
              </a:rPr>
              <a:t>Обмен Веществ в мембране, генерация АТФ, Фотосинтез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Электрохимический градиент способствует усвоению необходимых питательных веществ (например, глюкозы, аминокислот) и удалению продуктов метаболизма с помощью различных транспортеров.</a:t>
            </a:r>
            <a:br>
              <a:rPr lang="en-US" dirty="0">
                <a:latin typeface="EoSD" pitchFamily="2" charset="0"/>
              </a:rPr>
            </a:b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81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EoSD</vt:lpstr>
      <vt:lpstr>Тема Office</vt:lpstr>
      <vt:lpstr>Электрохимический градиент</vt:lpstr>
      <vt:lpstr>Оао мМм)0)</vt:lpstr>
      <vt:lpstr>ЫЫе</vt:lpstr>
      <vt:lpstr>*Надо накакать примеров Акт. Транспорта в билете*</vt:lpstr>
      <vt:lpstr>Вспоминаем компоненты ЭХ градиента</vt:lpstr>
      <vt:lpstr>РООООЛь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5</cp:revision>
  <dcterms:created xsi:type="dcterms:W3CDTF">2024-05-23T18:56:56Z</dcterms:created>
  <dcterms:modified xsi:type="dcterms:W3CDTF">2024-05-25T09:07:56Z</dcterms:modified>
</cp:coreProperties>
</file>