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Nguen" initials="TN" lastIdx="1" clrIdx="0">
    <p:extLst>
      <p:ext uri="{19B8F6BF-5375-455C-9EA6-DF929625EA0E}">
        <p15:presenceInfo xmlns:p15="http://schemas.microsoft.com/office/powerpoint/2012/main" userId="8d334298a64311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0FCD1-D014-4C48-9ED6-96D7B6B1A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3080BE-B1AD-4934-8033-F2E60D19C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3F58F3-DC79-488B-B9B4-9D71001E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FB0A1E-BD2D-4EB8-922A-8C302B30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94042A-8DED-4619-BCBB-22E220F9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3C838-DE44-4AD1-A1BA-6119917D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3D196D-89B6-4AD0-8363-4269830DF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A6B153-3675-4FCD-9BF9-E571FD88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DA4895-00DF-415A-AA99-3F1DC0F7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59B5B-17FB-4AD9-BD5B-FD06DA7E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9467B5-8755-421A-B5FF-16BAF2F1E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0E4B86-3E1E-49CE-83DF-8E0626D09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DBBD1-DCDD-4008-BB37-49740066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4843F0-56DF-43EE-8373-7E834307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585842-EB91-4375-8DF3-47D11770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7D54C-4A83-46D0-990C-796177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D315E-CA4B-4D41-9992-F20E1EBE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0D11A-66BB-4790-BCA8-07DF95A6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478EC8-150E-4C10-BF0A-496143C4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03D484-A019-467E-A0CE-0E0989EE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B6B86-A0D5-4140-A0A7-92528A27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FE8C47-6074-4022-81ED-88B562BE6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07396-AEAF-4F76-8B6F-0B4AB208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FAC570-29E5-41F7-B6B5-434145D3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979A1-C9A4-4E6F-8169-9937B0CF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98266-04B0-4854-A353-7E4EFC01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1B85C-7AFD-4983-BAAB-BE757B134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CD4E7B-78D2-444D-92C5-040E3799A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FD4EB9-A05A-47BD-8350-115C70CE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600A38-5BA2-4445-BB2A-543BB551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902507-8EE0-4C81-AD55-BD19EA25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5F5DF-F431-4F84-952F-59EF0D2F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36EE46-2D63-477B-AD12-6A8F533AD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CAB0EC-5951-49CB-ACB5-EBBF3EB9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973B51-5F06-46C5-9AAD-F7E92FFBF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82ECEE-A145-400F-96B1-58D90EFDF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39EE3B-CF81-44BB-BEB2-02C3D368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71EDBC-211B-47CD-9282-36F3166E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E46F4A-F601-49E7-83CC-915968D2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B747D-A3FE-4543-BE1E-65CE50D6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BEC252-F423-4C94-8790-691DE53F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E88431-7B7B-48B6-BC67-EAAECD02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CF4ADE-1EF2-43E7-B90C-3C806E8E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7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E62E16-7EA5-43AB-A19A-0634A0AC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D6F6F7-0575-4FEE-86EC-4DB107C1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88DE4F-4928-487D-99F6-65E0083E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76CE4-BA6F-42CB-8AFF-28A45E2F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1D5F9-E83A-47E7-B5F5-BA959516F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BF7B16-98DC-47C5-9820-E556F7B62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DFA6FD-5D61-48DA-9620-39E6ACB9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59C963-1387-4994-8E70-10D9A176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8CEFF4-2116-42A9-B9EC-41BEFD31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FD1D5-6081-43D1-8508-B0C48A6D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0C78FA-826A-46FF-9634-E03A6A3D3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001D97-394F-4669-97F0-53883E6B1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ACAE1F-C7A7-4A17-A793-E333FA98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B08445-348C-4DC2-80E9-3B0395DB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FBD0EE-82EC-441C-9E0E-EDDA4DE7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9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995AF-E0D1-4087-AF73-E93F74AF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921F54-83CF-4F98-BABD-2CED4FD21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7F2A3-5EA1-41EC-8442-1887CF5B0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D9A85-DB1A-4DB7-B213-12A54533C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8332F-2974-4F29-BF08-D250F19DE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24417-8F46-4951-ADB0-D7379E865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Типы слабых взаимодействий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498EBA-A0F5-4D8F-9634-4BFB5E9A6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Взаимодействия Ван-Дер-Ваальса. Водородные связи</a:t>
            </a:r>
            <a:endParaRPr lang="en-US" dirty="0">
              <a:latin typeface="EoSD" pitchFamily="2" charset="0"/>
            </a:endParaRPr>
          </a:p>
        </p:txBody>
      </p:sp>
      <p:sp>
        <p:nvSpPr>
          <p:cNvPr id="6" name="AutoShape 2" descr="Picture background">
            <a:extLst>
              <a:ext uri="{FF2B5EF4-FFF2-40B4-BE49-F238E27FC236}">
                <a16:creationId xmlns:a16="http://schemas.microsoft.com/office/drawing/2014/main" id="{9E039B38-E495-4676-945D-28D29B8D8D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2" descr="Picture background">
            <a:extLst>
              <a:ext uri="{FF2B5EF4-FFF2-40B4-BE49-F238E27FC236}">
                <a16:creationId xmlns:a16="http://schemas.microsoft.com/office/drawing/2014/main" id="{152C01C4-96AB-4EFB-9FFB-4DBD48BA97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3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1DCEE-E70F-4202-A919-47DF0FB4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oSD" pitchFamily="2" charset="0"/>
              </a:rPr>
              <a:t>C</a:t>
            </a:r>
            <a:r>
              <a:rPr lang="ru-RU" dirty="0">
                <a:latin typeface="EoSD" pitchFamily="2" charset="0"/>
              </a:rPr>
              <a:t>илы Ван-Дер-Ваальса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87579-84EB-4603-AC90-A64E7674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Индукционные сила </a:t>
            </a:r>
          </a:p>
          <a:p>
            <a:r>
              <a:rPr lang="ru-RU" dirty="0" err="1">
                <a:latin typeface="EoSD" pitchFamily="2" charset="0"/>
              </a:rPr>
              <a:t>Лондоновские</a:t>
            </a:r>
            <a:r>
              <a:rPr lang="ru-RU" dirty="0">
                <a:latin typeface="EoSD" pitchFamily="2" charset="0"/>
              </a:rPr>
              <a:t> силы</a:t>
            </a:r>
          </a:p>
          <a:p>
            <a:r>
              <a:rPr lang="ru-RU" dirty="0">
                <a:latin typeface="EoSD" pitchFamily="2" charset="0"/>
              </a:rPr>
              <a:t>Ориентационные силы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46C53641-8BF0-4847-AA3C-D3647BE9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667" y="1562471"/>
            <a:ext cx="5971712" cy="447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52590-F299-4070-928F-0C7BE9CE0D28}"/>
              </a:ext>
            </a:extLst>
          </p:cNvPr>
          <p:cNvSpPr txBox="1"/>
          <p:nvPr/>
        </p:nvSpPr>
        <p:spPr>
          <a:xfrm flipH="1">
            <a:off x="896645" y="3955575"/>
            <a:ext cx="383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oSD" pitchFamily="2" charset="0"/>
              </a:rPr>
              <a:t>Это силы, которые возникают м/у диполями с Е связи от 10-20 кДж/Моль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6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D15DD-1613-404C-913E-8B2B08E0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oSD" pitchFamily="2" charset="0"/>
              </a:rPr>
              <a:t>C</a:t>
            </a:r>
            <a:r>
              <a:rPr lang="ru-RU" dirty="0">
                <a:latin typeface="EoSD" pitchFamily="2" charset="0"/>
              </a:rPr>
              <a:t>илы Ван-Дер-Ваальса</a:t>
            </a:r>
            <a:endParaRPr lang="en-US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ECA8724-10AB-4623-A16B-BAB23184D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800972"/>
              </p:ext>
            </p:extLst>
          </p:nvPr>
        </p:nvGraphicFramePr>
        <p:xfrm>
          <a:off x="1411550" y="1855433"/>
          <a:ext cx="6398237" cy="2648573"/>
        </p:xfrm>
        <a:graphic>
          <a:graphicData uri="http://schemas.openxmlformats.org/drawingml/2006/table">
            <a:tbl>
              <a:tblPr/>
              <a:tblGrid>
                <a:gridCol w="4091896">
                  <a:extLst>
                    <a:ext uri="{9D8B030D-6E8A-4147-A177-3AD203B41FA5}">
                      <a16:colId xmlns:a16="http://schemas.microsoft.com/office/drawing/2014/main" val="2448179681"/>
                    </a:ext>
                  </a:extLst>
                </a:gridCol>
                <a:gridCol w="2306341">
                  <a:extLst>
                    <a:ext uri="{9D8B030D-6E8A-4147-A177-3AD203B41FA5}">
                      <a16:colId xmlns:a16="http://schemas.microsoft.com/office/drawing/2014/main" val="512534725"/>
                    </a:ext>
                  </a:extLst>
                </a:gridCol>
              </a:tblGrid>
              <a:tr h="3571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202122"/>
                          </a:solidFill>
                          <a:effectLst/>
                          <a:latin typeface="EoSD" pitchFamily="2" charset="0"/>
                        </a:rPr>
                        <a:t>Тип связи</a:t>
                      </a:r>
                    </a:p>
                  </a:txBody>
                  <a:tcPr marL="178555" marR="178555" marT="89278" marB="8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202122"/>
                          </a:solidFill>
                          <a:effectLst/>
                          <a:latin typeface="EoSD" pitchFamily="2" charset="0"/>
                        </a:rPr>
                        <a:t>Энергия диссоциации</a:t>
                      </a:r>
                    </a:p>
                  </a:txBody>
                  <a:tcPr marL="14880" marR="14880" marT="14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88171"/>
                  </a:ext>
                </a:extLst>
              </a:tr>
              <a:tr h="357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202122"/>
                          </a:solidFill>
                          <a:effectLst/>
                          <a:latin typeface="EoSD" pitchFamily="2" charset="0"/>
                        </a:rPr>
                        <a:t>(kJ/mol)</a:t>
                      </a:r>
                    </a:p>
                  </a:txBody>
                  <a:tcPr marL="14880" marR="14880" marT="14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8296"/>
                  </a:ext>
                </a:extLst>
              </a:tr>
              <a:tr h="35711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202122"/>
                          </a:solidFill>
                          <a:effectLst/>
                          <a:latin typeface="EoSD" pitchFamily="2" charset="0"/>
                        </a:rPr>
                        <a:t>Ионная кристаллическая решетка</a:t>
                      </a:r>
                    </a:p>
                  </a:txBody>
                  <a:tcPr marL="14880" marR="14880" marT="14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202122"/>
                          </a:solidFill>
                          <a:effectLst/>
                          <a:latin typeface="EoSD" pitchFamily="2" charset="0"/>
                        </a:rPr>
                        <a:t>1100–20000</a:t>
                      </a:r>
                    </a:p>
                  </a:txBody>
                  <a:tcPr marL="14880" marR="14880" marT="14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697737"/>
                  </a:ext>
                </a:extLst>
              </a:tr>
              <a:tr h="35711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202122"/>
                          </a:solidFill>
                          <a:effectLst/>
                          <a:latin typeface="EoSD" pitchFamily="2" charset="0"/>
                        </a:rPr>
                        <a:t>Ковалентная связь</a:t>
                      </a:r>
                    </a:p>
                  </a:txBody>
                  <a:tcPr marL="14880" marR="14880" marT="14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202122"/>
                          </a:solidFill>
                          <a:effectLst/>
                          <a:latin typeface="EoSD" pitchFamily="2" charset="0"/>
                        </a:rPr>
                        <a:t>130–1100</a:t>
                      </a:r>
                    </a:p>
                  </a:txBody>
                  <a:tcPr marL="14880" marR="14880" marT="14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613069"/>
                  </a:ext>
                </a:extLst>
              </a:tr>
              <a:tr h="5059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202122"/>
                          </a:solidFill>
                          <a:effectLst/>
                          <a:latin typeface="EoSD" pitchFamily="2" charset="0"/>
                        </a:rPr>
                        <a:t>Водородная связь</a:t>
                      </a:r>
                    </a:p>
                  </a:txBody>
                  <a:tcPr marL="14880" marR="14880" marT="14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202122"/>
                          </a:solidFill>
                          <a:effectLst/>
                          <a:latin typeface="EoSD" pitchFamily="2" charset="0"/>
                        </a:rPr>
                        <a:t>4–50</a:t>
                      </a:r>
                    </a:p>
                  </a:txBody>
                  <a:tcPr marL="14880" marR="14880" marT="14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731701"/>
                  </a:ext>
                </a:extLst>
              </a:tr>
              <a:tr h="35711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202122"/>
                          </a:solidFill>
                          <a:effectLst/>
                          <a:latin typeface="EoSD" pitchFamily="2" charset="0"/>
                        </a:rPr>
                        <a:t>Диполь-диполь</a:t>
                      </a:r>
                    </a:p>
                  </a:txBody>
                  <a:tcPr marL="14880" marR="14880" marT="14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202122"/>
                          </a:solidFill>
                          <a:effectLst/>
                          <a:latin typeface="EoSD" pitchFamily="2" charset="0"/>
                        </a:rPr>
                        <a:t>2–8</a:t>
                      </a:r>
                    </a:p>
                  </a:txBody>
                  <a:tcPr marL="14880" marR="14880" marT="14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322311"/>
                  </a:ext>
                </a:extLst>
              </a:tr>
              <a:tr h="35711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202122"/>
                          </a:solidFill>
                          <a:effectLst/>
                          <a:latin typeface="EoSD" pitchFamily="2" charset="0"/>
                        </a:rPr>
                        <a:t>Лондонские силы</a:t>
                      </a:r>
                    </a:p>
                  </a:txBody>
                  <a:tcPr marL="14880" marR="14880" marT="14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202122"/>
                          </a:solidFill>
                          <a:effectLst/>
                          <a:latin typeface="EoSD" pitchFamily="2" charset="0"/>
                        </a:rPr>
                        <a:t>&lt;4 to 63</a:t>
                      </a:r>
                    </a:p>
                  </a:txBody>
                  <a:tcPr marL="14880" marR="14880" marT="14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54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8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612B6-B6A3-420E-B0BD-F7CD82A8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Водородная связь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81BFFAD-E8BB-4460-8988-63AE9CB3F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75" y="2072782"/>
            <a:ext cx="3200847" cy="3743847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7651BB-0F2A-49A0-83D0-9EA0E46E2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847" y="5378418"/>
            <a:ext cx="3781953" cy="4382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A53F1E-BAEB-4228-84A4-9B5234457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6282" y="1767736"/>
            <a:ext cx="4247843" cy="33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56512-622E-434D-99EA-1B1D9CC6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Сила гидрофобных взаимодействий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1028" name="Picture 4" descr="Responsive image">
            <a:extLst>
              <a:ext uri="{FF2B5EF4-FFF2-40B4-BE49-F238E27FC236}">
                <a16:creationId xmlns:a16="http://schemas.microsoft.com/office/drawing/2014/main" id="{2380A103-A8DB-4CAF-A126-90ABE3726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71" y="1825625"/>
            <a:ext cx="59798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547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69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EoSD</vt:lpstr>
      <vt:lpstr>Тема Office</vt:lpstr>
      <vt:lpstr>Типы слабых взаимодействий</vt:lpstr>
      <vt:lpstr>Cилы Ван-Дер-Ваальса</vt:lpstr>
      <vt:lpstr>Cилы Ван-Дер-Ваальса</vt:lpstr>
      <vt:lpstr>Водородная связь</vt:lpstr>
      <vt:lpstr>Сила гидрофобных взаимодействий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Химический состав мембран</dc:title>
  <dc:creator>Thu Nguen</dc:creator>
  <cp:lastModifiedBy>Thu Nguen</cp:lastModifiedBy>
  <cp:revision>14</cp:revision>
  <dcterms:created xsi:type="dcterms:W3CDTF">2024-05-22T17:12:28Z</dcterms:created>
  <dcterms:modified xsi:type="dcterms:W3CDTF">2024-05-23T08:24:37Z</dcterms:modified>
</cp:coreProperties>
</file>