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Стеариновая (0)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Лист1!$B$2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16-4F27-ADE0-65D83DFC3C3B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Олеиновая (1)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Лист1!$B$3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16-4F27-ADE0-65D83DFC3C3B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α-Линолевая (2)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Лист1!$B$4</c:f>
              <c:numCache>
                <c:formatCode>General</c:formatCode>
                <c:ptCount val="1"/>
                <c:pt idx="0">
                  <c:v>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16-4F27-ADE0-65D83DFC3C3B}"/>
            </c:ext>
          </c:extLst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Линолиновая (3)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Лист1!$B$5</c:f>
              <c:numCache>
                <c:formatCode>General</c:formatCode>
                <c:ptCount val="1"/>
                <c:pt idx="0">
                  <c:v>-17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16-4F27-ADE0-65D83DFC3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2922368"/>
        <c:axId val="1722921120"/>
        <c:axId val="0"/>
      </c:bar3DChart>
      <c:catAx>
        <c:axId val="172292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921120"/>
        <c:crosses val="autoZero"/>
        <c:auto val="1"/>
        <c:lblAlgn val="ctr"/>
        <c:lblOffset val="100"/>
        <c:noMultiLvlLbl val="0"/>
      </c:catAx>
      <c:valAx>
        <c:axId val="172292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92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EoSD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AD1C7-3DA5-499C-8C73-B37C2B3E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B18DFD-FCD9-4403-9AA4-DFF2DD9AB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0ED74-B299-4295-BE17-835342DB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5B8DD4-B142-43C3-8DBE-28605E01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063BB-E4F6-4DA0-BAD0-DE6DEF1D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1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4C701-AC60-4443-A886-F34983F6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E37B1-1F39-425D-A88D-760BB185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D3259B-DD7F-4046-8944-853A71D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65F75-C9DE-428F-873C-B637CB50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893AE9-4F96-44B7-A550-5E1D8F07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3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A973B0-5575-4AF9-BDEE-FB4FFA6B9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FCF315-FE42-4482-A7B1-95799D644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535E9-1FD7-42A2-9EC2-4CAB7481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03E38-6C9E-4205-94EB-FE61A612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CBA80-0479-439F-8922-F3682095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42B4A-5037-4462-970F-4D250045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3C9AB-13DF-492F-B51F-919C8223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30D861-01A2-478E-A225-5B5CCDFB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258DC-F20A-46D6-BF9F-FE6E3102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044195-5F75-442F-9943-C82994BE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EE0C0-6652-4AF8-AE25-FCDB928C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E6020B-D78F-4354-A4E0-0DA820EF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59834-705E-49D7-AA57-AFB46B6A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8F37D6-2540-4DC8-9099-72E96838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32F4B-F1B0-4BBE-9CE7-50E9AD33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B8CD3-F24A-4667-A166-81F83CA7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A818A-7D50-4767-90A7-301645ADF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80C8B4-250E-4370-A6BE-117E573D9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A65837-F50B-40EB-9E18-03EDDB13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B06605-72C5-4719-BAE2-857123A4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129CA-B209-4704-8C16-613CCF6D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163A9-DA48-41CB-88C9-6E9BB33C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1B8E64-AEEB-4D23-9874-8888941D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2A061-6324-4313-962C-9CC2D5E56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01F13C-1535-45D1-9D30-03817DCF3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F893F4-9AC3-4391-AF05-06CA02753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541FE5-2227-43EF-BA3D-6018753D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9B6AA5-3173-4DFF-ABA4-D2BCFAEF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ABDEB2-6779-4971-80FB-7A6E0B4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2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C12A6-C3B2-4F15-8244-B902B5D4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8BD4F2-BF2B-467D-9C2C-3B844540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E74412-AB2A-411C-B7D7-C898F9E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522204-79E2-4921-85BF-358D9F99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89C78E-F956-4311-B7C3-14B6E836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E618A7-6A53-4B1D-B196-D3C45988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09A0A7-7D1F-4820-9E9D-401D61C2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35753-18A9-4638-812E-8EF8638F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6D9E7C-BE09-44D5-A070-B0484E14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5DFAC3-D5D3-40C2-B594-59AF9D06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BB93A-7716-499C-BF3F-DFE4A1C8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C7B8DB-61D3-4F89-B1DB-1162B517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BE11E2-9E7F-4893-98BC-C34699CC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8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CB466-B987-4399-BBAE-0BC62186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402618-6377-49CA-8D1D-917262834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73C902-4984-4CBB-9C36-CE498C951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1B5ED0-B532-414E-A503-889765B9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9F6D0-09B2-477F-9252-3BF47A4C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94F7F-8FB9-4569-8F71-5AC908FF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6EFA1-B1FD-4C7D-9183-B9ECFE2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9F11AF-246A-445C-B494-1F0DDAD8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91B487-FED1-4DB2-AF85-FDDBF6A12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29A8-345E-4D1C-8CF8-7021ECB37D8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8822D0-A75E-4272-AF3B-D6A9D4919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32D3D-2E5D-4A9D-A546-E309A2546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1F6F-3806-447D-BDBD-80601C58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A3466-4A98-41FC-95BA-F98E8351D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Фазовые переходы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7DD0F7-452D-44F7-8D63-6B5AD84F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Факторы, влияющие на этот переход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1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1DD2D86-584B-4F5D-A083-4BC5ED0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EoSD" pitchFamily="2" charset="0"/>
              </a:rPr>
              <a:t>Температура плавления липида зависит от числа ненасыщенных связей</a:t>
            </a:r>
            <a:endParaRPr lang="en-US" dirty="0">
              <a:latin typeface="EoSD" pitchFamily="2" charset="0"/>
            </a:endParaRPr>
          </a:p>
        </p:txBody>
      </p:sp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63FE9658-8F71-4948-86F7-E7A24E252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261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41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606D8-DBF7-4A6A-8EBF-C46DB62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Фазовые состояния мембран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F77DB6-03CD-45F1-9900-8D5CFCA30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3286"/>
          <a:stretch/>
        </p:blipFill>
        <p:spPr>
          <a:xfrm>
            <a:off x="1701529" y="1690688"/>
            <a:ext cx="8788942" cy="3998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F5D01-6EAB-4E45-9345-886C0A8C08B8}"/>
              </a:ext>
            </a:extLst>
          </p:cNvPr>
          <p:cNvSpPr txBox="1"/>
          <p:nvPr/>
        </p:nvSpPr>
        <p:spPr>
          <a:xfrm>
            <a:off x="1576873" y="6120882"/>
            <a:ext cx="776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EoSD" pitchFamily="2" charset="0"/>
              </a:rPr>
              <a:t>Наименьшей энергией обладает транс-конфигурация, наибольшей – </a:t>
            </a:r>
            <a:r>
              <a:rPr lang="ru-RU" dirty="0" err="1">
                <a:latin typeface="EoSD" pitchFamily="2" charset="0"/>
              </a:rPr>
              <a:t>цис</a:t>
            </a:r>
            <a:r>
              <a:rPr lang="ru-RU" dirty="0">
                <a:latin typeface="EoSD" pitchFamily="2" charset="0"/>
              </a:rPr>
              <a:t>-конфигурация 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606D8-DBF7-4A6A-8EBF-C46DB62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Фазовые состояния мембран</a:t>
            </a:r>
            <a:endParaRPr lang="en-US" dirty="0">
              <a:latin typeface="EoS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CF5D01-6EAB-4E45-9345-886C0A8C08B8}"/>
              </a:ext>
            </a:extLst>
          </p:cNvPr>
          <p:cNvSpPr txBox="1"/>
          <p:nvPr/>
        </p:nvSpPr>
        <p:spPr>
          <a:xfrm>
            <a:off x="1576873" y="6120882"/>
            <a:ext cx="776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EoSD" pitchFamily="2" charset="0"/>
              </a:rPr>
              <a:t>Наименьшей энергией обладает транс-конфигурация, наибольшей – </a:t>
            </a:r>
            <a:r>
              <a:rPr lang="ru-RU" dirty="0" err="1">
                <a:latin typeface="EoSD" pitchFamily="2" charset="0"/>
              </a:rPr>
              <a:t>цис</a:t>
            </a:r>
            <a:r>
              <a:rPr lang="ru-RU" dirty="0">
                <a:latin typeface="EoSD" pitchFamily="2" charset="0"/>
              </a:rPr>
              <a:t>-конфигурация 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AD9AAD-3F32-42D0-BF78-C2B16645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0193"/>
            <a:ext cx="10296720" cy="23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8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606D8-DBF7-4A6A-8EBF-C46DB62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EoSD" pitchFamily="2" charset="0"/>
              </a:rPr>
              <a:t>Кинк</a:t>
            </a:r>
            <a:r>
              <a:rPr lang="ru-RU" dirty="0">
                <a:latin typeface="EoSD" pitchFamily="2" charset="0"/>
              </a:rPr>
              <a:t>-модель (петлевая)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61C43AE-B729-4BC3-AD20-FF21A0DCB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3138" y="154673"/>
            <a:ext cx="5356515" cy="2005495"/>
          </a:xfrm>
        </p:spPr>
      </p:pic>
      <p:pic>
        <p:nvPicPr>
          <p:cNvPr id="1026" name="Picture 2" descr="не определено">
            <a:extLst>
              <a:ext uri="{FF2B5EF4-FFF2-40B4-BE49-F238E27FC236}">
                <a16:creationId xmlns:a16="http://schemas.microsoft.com/office/drawing/2014/main" id="{C76B78E6-7387-4AE6-BB01-136EE0CF5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2370620"/>
            <a:ext cx="10039739" cy="409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1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606D8-DBF7-4A6A-8EBF-C46DB62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EoSD" pitchFamily="2" charset="0"/>
              </a:rPr>
              <a:t>Кинк</a:t>
            </a:r>
            <a:r>
              <a:rPr lang="ru-RU" dirty="0">
                <a:latin typeface="EoSD" pitchFamily="2" charset="0"/>
              </a:rPr>
              <a:t>-модель (петлевая)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CEE530B-CEBC-4EAB-B6F8-9581528A0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711" y="1825625"/>
            <a:ext cx="7602578" cy="4351338"/>
          </a:xfrm>
        </p:spPr>
      </p:pic>
    </p:spTree>
    <p:extLst>
      <p:ext uri="{BB962C8B-B14F-4D97-AF65-F5344CB8AC3E}">
        <p14:creationId xmlns:p14="http://schemas.microsoft.com/office/powerpoint/2010/main" val="414683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606D8-DBF7-4A6A-8EBF-C46DB62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Что помимо температуры влияет на фазовые переходы?</a:t>
            </a:r>
            <a:endParaRPr lang="en-US" dirty="0">
              <a:latin typeface="EoSD" pitchFamily="2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92A40A-AFF9-4A66-8662-80F0FE84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Холестерин уплотняет упаковку липидов</a:t>
            </a:r>
          </a:p>
          <a:p>
            <a:r>
              <a:rPr lang="ru-RU" dirty="0">
                <a:latin typeface="EoSD" pitchFamily="2" charset="0"/>
              </a:rPr>
              <a:t>Гликолипиды предотвращают слипание мембран при </a:t>
            </a:r>
            <a:r>
              <a:rPr lang="ru-RU" dirty="0">
                <a:solidFill>
                  <a:srgbClr val="FF0000"/>
                </a:solidFill>
                <a:latin typeface="EoSD" pitchFamily="2" charset="0"/>
              </a:rPr>
              <a:t>высокой</a:t>
            </a:r>
            <a:r>
              <a:rPr lang="ru-RU" dirty="0">
                <a:latin typeface="EoSD" pitchFamily="2" charset="0"/>
              </a:rPr>
              <a:t> температуре, т.к. имеют снаружи </a:t>
            </a:r>
            <a:r>
              <a:rPr lang="ru-RU" dirty="0">
                <a:solidFill>
                  <a:srgbClr val="00B0F0"/>
                </a:solidFill>
                <a:latin typeface="EoSD" pitchFamily="2" charset="0"/>
              </a:rPr>
              <a:t>отрицательный</a:t>
            </a:r>
            <a:r>
              <a:rPr lang="ru-RU" dirty="0">
                <a:latin typeface="EoSD" pitchFamily="2" charset="0"/>
              </a:rPr>
              <a:t> заряд</a:t>
            </a:r>
          </a:p>
          <a:p>
            <a:r>
              <a:rPr lang="ru-RU" dirty="0">
                <a:latin typeface="EoSD" pitchFamily="2" charset="0"/>
              </a:rPr>
              <a:t>Структура фосфолипидов</a:t>
            </a:r>
          </a:p>
          <a:p>
            <a:r>
              <a:rPr lang="ru-RU" dirty="0">
                <a:latin typeface="EoSD" pitchFamily="2" charset="0"/>
              </a:rPr>
              <a:t>Некоторые ферменты вроде фосфолипазы А могут превратить двуцепочечный фосфолипид в одноцепочечный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54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87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EoSD</vt:lpstr>
      <vt:lpstr>Тема Office</vt:lpstr>
      <vt:lpstr>Фазовые переходы</vt:lpstr>
      <vt:lpstr>Температура плавления липида зависит от числа ненасыщенных связей</vt:lpstr>
      <vt:lpstr>Фазовые состояния мембран</vt:lpstr>
      <vt:lpstr>Фазовые состояния мембран</vt:lpstr>
      <vt:lpstr>Кинк-модель (петлевая)</vt:lpstr>
      <vt:lpstr>Кинк-модель (петлевая)</vt:lpstr>
      <vt:lpstr>Что помимо температуры влияет на фазовые переходы?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Thu Nguen</dc:creator>
  <cp:lastModifiedBy>Thu Nguen</cp:lastModifiedBy>
  <cp:revision>9</cp:revision>
  <dcterms:created xsi:type="dcterms:W3CDTF">2024-05-23T17:22:19Z</dcterms:created>
  <dcterms:modified xsi:type="dcterms:W3CDTF">2024-05-24T07:47:58Z</dcterms:modified>
</cp:coreProperties>
</file>