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81" r:id="rId5"/>
    <p:sldId id="280" r:id="rId6"/>
    <p:sldId id="279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8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3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5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2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8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6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00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D4938-2695-4A02-96BC-08CA0D76F975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9F6E5-35A5-4015-90FB-7D343AF19CB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00A7431-68A4-484E-BEDA-AEF415C9CCF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65205" y="369765"/>
            <a:ext cx="1226795" cy="11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7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3B8A0-AAE0-490D-B43C-2424AAB3E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240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err="1"/>
              <a:t>Микрочелики</a:t>
            </a:r>
            <a:r>
              <a:rPr lang="ru-RU" dirty="0"/>
              <a:t>: мягкие козявки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233A77-AE70-47FC-85D4-CE12A2552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ru-RU" dirty="0"/>
              <a:t>Нижний текст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7930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721993-02E3-49F6-9092-62D3E07D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Kudah-kudah</a:t>
            </a:r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5E34839-39A8-42BC-BD03-9205B3F52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115" y="355316"/>
            <a:ext cx="5479319" cy="22586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00D5E6-7FE3-464A-B382-F71CF753712F}"/>
              </a:ext>
            </a:extLst>
          </p:cNvPr>
          <p:cNvSpPr txBox="1"/>
          <p:nvPr/>
        </p:nvSpPr>
        <p:spPr>
          <a:xfrm>
            <a:off x="648069" y="1890944"/>
            <a:ext cx="1116810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Отдел объединяет бактерий, не имеющих ригидной клеточной стенки, не синтезирующих </a:t>
            </a:r>
            <a:r>
              <a:rPr lang="ru-RU" sz="2000" b="0" i="0" dirty="0" err="1">
                <a:solidFill>
                  <a:schemeClr val="tx1">
                    <a:lumMod val="95000"/>
                  </a:schemeClr>
                </a:solidFill>
                <a:effectLst/>
              </a:rPr>
              <a:t>пептидогликан</a:t>
            </a:r>
            <a:r>
              <a:rPr lang="ru-RU" sz="20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. Это плеоморфные организмы, размножающиеся почкованием, фрагментацией и бинарным делением. Микоплазмы могут быть сапротрофами, паразитами и возбудителями болезней животных и растений.</a:t>
            </a:r>
            <a:endParaRPr lang="en-US" sz="20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/>
            <a:endParaRPr lang="ru-RU" sz="2000" b="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algn="just"/>
            <a:r>
              <a:rPr lang="ru-RU" sz="20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Клетки микоплазм окружены цитоплазматической мембраной, в состав которой входят стерины, в частности эргостерин. Сами микоплазмы данные стерины не синтезируют, а удовлетворяют свою потребность в указанных веществах, получая их из внешней среды — от других живых организмов, с которыми находятся во взаимосвязи. Ряд микоплазм синтезируют каротиноиды, накапливающиеся в мембране. Форма клеток может быть сферической или овальной, палочковидной, дисковидной, встречаются и тонкие нити с тенденцией к образованию разветвленных </a:t>
            </a:r>
            <a:r>
              <a:rPr lang="ru-RU" sz="2000" b="0" i="0" dirty="0" err="1">
                <a:solidFill>
                  <a:schemeClr val="tx1">
                    <a:lumMod val="95000"/>
                  </a:schemeClr>
                </a:solidFill>
                <a:effectLst/>
              </a:rPr>
              <a:t>мицелиевидных</a:t>
            </a:r>
            <a:r>
              <a:rPr lang="ru-RU" sz="2000" b="0" i="0" dirty="0">
                <a:solidFill>
                  <a:schemeClr val="tx1">
                    <a:lumMod val="95000"/>
                  </a:schemeClr>
                </a:solidFill>
                <a:effectLst/>
              </a:rPr>
              <a:t> структур</a:t>
            </a:r>
          </a:p>
        </p:txBody>
      </p:sp>
    </p:spTree>
    <p:extLst>
      <p:ext uri="{BB962C8B-B14F-4D97-AF65-F5344CB8AC3E}">
        <p14:creationId xmlns:p14="http://schemas.microsoft.com/office/powerpoint/2010/main" val="369806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288EA-DB17-40CE-BC68-D74D7975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Mollicutes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E0D8E61-495F-4530-9163-1C6B5DAB5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138" y="1843380"/>
            <a:ext cx="3745631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96B692-CE5E-4DDD-965A-1B6B98D56E1B}"/>
              </a:ext>
            </a:extLst>
          </p:cNvPr>
          <p:cNvSpPr txBox="1"/>
          <p:nvPr/>
        </p:nvSpPr>
        <p:spPr>
          <a:xfrm>
            <a:off x="4927105" y="1843379"/>
            <a:ext cx="71642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Доклад Эдвардса и </a:t>
            </a:r>
            <a:r>
              <a:rPr lang="ru-RU" dirty="0" err="1"/>
              <a:t>Фройндта</a:t>
            </a:r>
            <a:r>
              <a:rPr lang="en-US" dirty="0"/>
              <a:t> </a:t>
            </a:r>
            <a:r>
              <a:rPr lang="ru-RU" dirty="0"/>
              <a:t>в Айове (США) от </a:t>
            </a:r>
            <a:r>
              <a:rPr lang="en-US" dirty="0"/>
              <a:t>July 1967</a:t>
            </a:r>
            <a:r>
              <a:rPr lang="ru-RU" dirty="0"/>
              <a:t> о введении термина </a:t>
            </a:r>
            <a:r>
              <a:rPr lang="en-US" dirty="0"/>
              <a:t>Mollicutes</a:t>
            </a:r>
            <a:endParaRPr lang="ru-RU" dirty="0"/>
          </a:p>
          <a:p>
            <a:endParaRPr lang="ru-RU" dirty="0"/>
          </a:p>
          <a:p>
            <a:r>
              <a:rPr lang="ru-RU" dirty="0"/>
              <a:t>Журнал: </a:t>
            </a:r>
            <a:r>
              <a:rPr lang="en-US" dirty="0"/>
              <a:t>INTERNATIONAL JOURNAL OF SYSTEMATIC BACTERIOLOGY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8952762-3F62-4372-A919-ED07AD002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136" y="3473398"/>
            <a:ext cx="7400864" cy="24284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674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288EA-DB17-40CE-BC68-D74D7975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Mollicutes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50F384-9144-44A2-8BDC-9F5456A2D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86025" cy="4667250"/>
          </a:xfrm>
        </p:spPr>
        <p:txBody>
          <a:bodyPr>
            <a:normAutofit/>
          </a:bodyPr>
          <a:lstStyle/>
          <a:p>
            <a:pPr algn="just"/>
            <a: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</a:rPr>
              <a:t>Считают, что микоплазмы — самые мелкие из всех известных прокариот, имеющих клеточную структуру (0,1—0,25 мкм). Они, подобно вирусам, проходят через бактериологические фильтры, задерживающие обычные бактерии. </a:t>
            </a:r>
          </a:p>
          <a:p>
            <a:pPr algn="just"/>
            <a: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</a:rPr>
              <a:t>Микоплазмы неподвижны. </a:t>
            </a:r>
          </a:p>
          <a:p>
            <a:pPr algn="just"/>
            <a: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</a:rPr>
              <a:t>Факультативные анаэробы, </a:t>
            </a:r>
            <a:r>
              <a:rPr lang="ru-RU" b="0" i="0" dirty="0" err="1">
                <a:solidFill>
                  <a:schemeClr val="tx1">
                    <a:lumMod val="95000"/>
                  </a:schemeClr>
                </a:solidFill>
                <a:effectLst/>
              </a:rPr>
              <a:t>хемоорганогетеротрофы</a:t>
            </a:r>
            <a: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</a:rPr>
              <a:t>. </a:t>
            </a:r>
          </a:p>
          <a:p>
            <a:pPr algn="just"/>
            <a: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</a:rPr>
              <a:t>Распространены на растениях и животных, в водоемах, сточных водах и в почве.</a:t>
            </a:r>
            <a:br>
              <a:rPr lang="ru-RU" dirty="0">
                <a:solidFill>
                  <a:schemeClr val="tx1">
                    <a:lumMod val="95000"/>
                  </a:schemeClr>
                </a:solidFill>
              </a:rPr>
            </a:b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0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61B2B-6641-4A9B-963A-36213210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FFFFFF"/>
                </a:solidFill>
                <a:latin typeface="Comic Sans MS" panose="030F0702030302020204" pitchFamily="66" charset="0"/>
              </a:rPr>
              <a:t>Mycoptasmataceae</a:t>
            </a:r>
            <a:endParaRPr lang="en-US" sz="4000" b="0" i="0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3A9BA-C395-4876-934A-2AEBE73EF4D7}"/>
              </a:ext>
            </a:extLst>
          </p:cNvPr>
          <p:cNvSpPr txBox="1"/>
          <p:nvPr/>
        </p:nvSpPr>
        <p:spPr>
          <a:xfrm>
            <a:off x="532104" y="1357046"/>
            <a:ext cx="591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5C107A9-FACE-40B6-97DF-D724CDD7A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87" y="1878891"/>
            <a:ext cx="7364767" cy="479711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</a:t>
            </a:r>
            <a: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</a:rPr>
              <a:t>Размножение микоплазм происходит неправильным делением, что приводит к образованию клеток разной формы и размеров, а также в результате развития в нитях маленьких </a:t>
            </a:r>
            <a:r>
              <a:rPr lang="ru-RU" b="0" i="0" dirty="0" err="1">
                <a:solidFill>
                  <a:schemeClr val="tx1">
                    <a:lumMod val="95000"/>
                  </a:schemeClr>
                </a:solidFill>
                <a:effectLst/>
              </a:rPr>
              <a:t>кокковидных</a:t>
            </a:r>
            <a: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</a:rPr>
              <a:t> структур — элементарных телец — с их последующим освобождением после разрушения нитей и, наконец, почкованием. </a:t>
            </a:r>
          </a:p>
          <a:p>
            <a:r>
              <a:rPr lang="ru-RU" dirty="0"/>
              <a:t>Вид: </a:t>
            </a:r>
            <a:r>
              <a:rPr lang="ru-RU" dirty="0" err="1"/>
              <a:t>Mycoplasma</a:t>
            </a:r>
            <a:r>
              <a:rPr lang="ru-RU" dirty="0"/>
              <a:t> </a:t>
            </a:r>
            <a:r>
              <a:rPr lang="ru-RU" dirty="0" err="1"/>
              <a:t>pneumoniae</a:t>
            </a:r>
            <a:endParaRPr lang="ru-RU" dirty="0"/>
          </a:p>
          <a:p>
            <a:r>
              <a:rPr lang="ru-RU" dirty="0"/>
              <a:t>Описание: Бактерия, вызывающая атипичную пневмонию у человека, </a:t>
            </a:r>
            <a:r>
              <a:rPr lang="ru-RU" dirty="0" err="1"/>
              <a:t>безклеточная</a:t>
            </a:r>
            <a:r>
              <a:rPr lang="ru-RU" dirty="0"/>
              <a:t> структура, малые размеры, не имеет клеточной стенки.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Вид: </a:t>
            </a:r>
            <a:r>
              <a:rPr lang="ru-RU" dirty="0" err="1"/>
              <a:t>Ureaplasma</a:t>
            </a:r>
            <a:r>
              <a:rPr lang="ru-RU" dirty="0"/>
              <a:t> </a:t>
            </a:r>
            <a:r>
              <a:rPr lang="ru-RU" dirty="0" err="1"/>
              <a:t>urealyticum</a:t>
            </a:r>
            <a:endParaRPr lang="ru-RU" dirty="0"/>
          </a:p>
          <a:p>
            <a:r>
              <a:rPr lang="ru-RU" dirty="0"/>
              <a:t>Описание: Микроорганизм, ассоциированный с урогенитальными инфекциями, разлагает мочевину, маленький, </a:t>
            </a:r>
            <a:r>
              <a:rPr lang="ru-RU" dirty="0" err="1"/>
              <a:t>безклеточная</a:t>
            </a:r>
            <a:r>
              <a:rPr lang="ru-RU" dirty="0"/>
              <a:t> стенка.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4E64E3-11F0-4B26-85D7-E6D3BE88D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24" y="95016"/>
            <a:ext cx="3226853" cy="24488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BFC5FA-6FEC-433D-B600-F9AE7DF0E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354" y="2637941"/>
            <a:ext cx="3738085" cy="37054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2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AAF63-41D6-4F0E-B81D-667AC8D6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Acholeplasmataceae</a:t>
            </a:r>
            <a:r>
              <a:rPr lang="en-US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319E1F-1CED-4DC6-A3B3-E87A8DEF6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4037" cy="398037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Вид: </a:t>
            </a:r>
            <a:r>
              <a:rPr lang="ru-RU" dirty="0" err="1"/>
              <a:t>Acholeplasma</a:t>
            </a:r>
            <a:r>
              <a:rPr lang="ru-RU" dirty="0"/>
              <a:t> </a:t>
            </a:r>
            <a:r>
              <a:rPr lang="ru-RU" dirty="0" err="1"/>
              <a:t>laidlawii</a:t>
            </a:r>
            <a:endParaRPr lang="ru-RU" dirty="0"/>
          </a:p>
          <a:p>
            <a:r>
              <a:rPr lang="ru-RU" dirty="0"/>
              <a:t>Описание: Факультативно анаэробная бактерия, обитает в растительных и животных организмах, без клеточной стенки, адаптивная.</a:t>
            </a:r>
          </a:p>
          <a:p>
            <a:endParaRPr lang="en-US" dirty="0"/>
          </a:p>
          <a:p>
            <a:r>
              <a:rPr lang="ru-RU" dirty="0"/>
              <a:t>Семейства </a:t>
            </a:r>
            <a:r>
              <a:rPr lang="ru-RU" dirty="0" err="1"/>
              <a:t>Acholeplasmataceae</a:t>
            </a:r>
            <a:r>
              <a:rPr lang="ru-RU" dirty="0"/>
              <a:t> и </a:t>
            </a:r>
            <a:r>
              <a:rPr lang="ru-RU" dirty="0" err="1"/>
              <a:t>Spiroplasmataceae</a:t>
            </a:r>
            <a:r>
              <a:rPr lang="ru-RU" dirty="0"/>
              <a:t> включают соответственно роды </a:t>
            </a:r>
            <a:r>
              <a:rPr lang="ru-RU" dirty="0" err="1"/>
              <a:t>Acholeplasma</a:t>
            </a:r>
            <a:r>
              <a:rPr lang="ru-RU" dirty="0"/>
              <a:t> и </a:t>
            </a:r>
            <a:r>
              <a:rPr lang="ru-RU" dirty="0" err="1"/>
              <a:t>Spiroplasma</a:t>
            </a:r>
            <a:r>
              <a:rPr lang="ru-RU" dirty="0"/>
              <a:t>, представители которых, как правило, сапротрофы, однако среди них встречаются и паразиты млекопитающих и птиц.</a:t>
            </a:r>
          </a:p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6E040C-FC86-4451-9F77-0C1D13448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237" y="1367885"/>
            <a:ext cx="3971925" cy="4895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26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61B2B-6641-4A9B-963A-36213210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Spiroplasmataceae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F3A9BA-C395-4876-934A-2AEBE73EF4D7}"/>
              </a:ext>
            </a:extLst>
          </p:cNvPr>
          <p:cNvSpPr txBox="1"/>
          <p:nvPr/>
        </p:nvSpPr>
        <p:spPr>
          <a:xfrm>
            <a:off x="532104" y="1357046"/>
            <a:ext cx="591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5C107A9-FACE-40B6-97DF-D724CDD7A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582880" cy="45307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Вид: </a:t>
            </a:r>
            <a:r>
              <a:rPr lang="ru-RU" dirty="0" err="1"/>
              <a:t>Spiroplasma</a:t>
            </a:r>
            <a:r>
              <a:rPr lang="ru-RU" dirty="0"/>
              <a:t> </a:t>
            </a:r>
            <a:r>
              <a:rPr lang="ru-RU" dirty="0" err="1"/>
              <a:t>citri</a:t>
            </a:r>
            <a:endParaRPr lang="ru-RU" dirty="0"/>
          </a:p>
          <a:p>
            <a:r>
              <a:rPr lang="ru-RU" dirty="0"/>
              <a:t>Описание: Патоген, вызывающий цитрусовый </a:t>
            </a:r>
            <a:r>
              <a:rPr lang="ru-RU" dirty="0" err="1"/>
              <a:t>столбур</a:t>
            </a:r>
            <a:r>
              <a:rPr lang="ru-RU" dirty="0"/>
              <a:t>, спирально изогнутые клетки, передается через насекомых, без клеточной стенки.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8467325D-161B-44DB-950E-428159D8D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448D75-09C2-40BD-A3AD-F90E06CA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458" y="1690688"/>
            <a:ext cx="6221341" cy="40689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8124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Bubblegum Sans"/>
        <a:ea typeface=""/>
        <a:cs typeface=""/>
      </a:majorFont>
      <a:minorFont>
        <a:latin typeface="Comic Sans M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383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Bubblegum Sans</vt:lpstr>
      <vt:lpstr>Comic Sans MS</vt:lpstr>
      <vt:lpstr>Segoe UI</vt:lpstr>
      <vt:lpstr>Office Theme</vt:lpstr>
      <vt:lpstr>Микрочелики: мягкие козявки</vt:lpstr>
      <vt:lpstr>Kudah-kudah</vt:lpstr>
      <vt:lpstr>Mollicutes</vt:lpstr>
      <vt:lpstr>Mollicutes</vt:lpstr>
      <vt:lpstr>Mycoptasmataceae</vt:lpstr>
      <vt:lpstr>Acholeplasmataceae </vt:lpstr>
      <vt:lpstr>Spiroplasmataceae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Микрочелики: тонкие козявки</dc:title>
  <dc:creator>Thu Nguen</dc:creator>
  <cp:lastModifiedBy>Thu Nguen</cp:lastModifiedBy>
  <cp:revision>32</cp:revision>
  <dcterms:created xsi:type="dcterms:W3CDTF">2024-01-30T19:02:40Z</dcterms:created>
  <dcterms:modified xsi:type="dcterms:W3CDTF">2024-02-03T13:50:58Z</dcterms:modified>
</cp:coreProperties>
</file>