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5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8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0A7431-68A4-484E-BEDA-AEF415C9CCF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65205" y="369765"/>
            <a:ext cx="1226795" cy="11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3B8A0-AAE0-490D-B43C-2424AAB3E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4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err="1"/>
              <a:t>Микрочелики</a:t>
            </a:r>
            <a:r>
              <a:rPr lang="ru-RU"/>
              <a:t>: неправильные </a:t>
            </a:r>
            <a:r>
              <a:rPr lang="ru-RU" dirty="0"/>
              <a:t>козявки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233A77-AE70-47FC-85D4-CE12A2552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ru-RU" dirty="0"/>
              <a:t>Нижний текст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7930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21993-02E3-49F6-9092-62D3E07D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Kudah-kudah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5E34839-39A8-42BC-BD03-9205B3F52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3957"/>
            <a:ext cx="10515600" cy="4334674"/>
          </a:xfrm>
        </p:spPr>
      </p:pic>
    </p:spTree>
    <p:extLst>
      <p:ext uri="{BB962C8B-B14F-4D97-AF65-F5344CB8AC3E}">
        <p14:creationId xmlns:p14="http://schemas.microsoft.com/office/powerpoint/2010/main" val="369806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288EA-DB17-40CE-BC68-D74D7975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Mendosicutes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B3AB80-5C5E-477D-B41C-1FC46CEC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 отделу </a:t>
            </a:r>
            <a:r>
              <a:rPr lang="ru-RU" dirty="0" err="1"/>
              <a:t>Mendosicutes</a:t>
            </a:r>
            <a:r>
              <a:rPr lang="ru-RU" dirty="0"/>
              <a:t> были отнесены прокариоты, обладающие необычной клеточной стенкой, которая не содержит </a:t>
            </a:r>
            <a:r>
              <a:rPr lang="ru-RU" dirty="0" err="1"/>
              <a:t>пептидогликана</a:t>
            </a:r>
            <a:r>
              <a:rPr lang="ru-RU" dirty="0"/>
              <a:t>. Клетки имеют форму кокков, палочек и спиралей, а также пирамид, шестилучевой звезды, квадрата, </a:t>
            </a:r>
            <a:r>
              <a:rPr lang="ru-RU" dirty="0" err="1"/>
              <a:t>мицелиальных</a:t>
            </a:r>
            <a:r>
              <a:rPr lang="ru-RU" dirty="0"/>
              <a:t> ансамблей и т. д. Они различно окрашиваются по </a:t>
            </a:r>
            <a:r>
              <a:rPr lang="ru-RU" dirty="0" err="1"/>
              <a:t>Граму</a:t>
            </a:r>
            <a:r>
              <a:rPr lang="ru-RU" dirty="0"/>
              <a:t>. Эндоспор не образуют; многие виды подвижны. Известны как строгие анаэробы, так и аэробы. Многие встречаются в экстремальных местообитаниях.</a:t>
            </a:r>
          </a:p>
          <a:p>
            <a:r>
              <a:rPr lang="ru-RU" dirty="0"/>
              <a:t>К нему относят прокариот, обладающих уникальными физиологическими, биохимическими свойствами и экологией, резко отличными от остальных прокариот. Среди </a:t>
            </a:r>
            <a:r>
              <a:rPr lang="ru-RU" dirty="0" err="1"/>
              <a:t>архебактерий</a:t>
            </a:r>
            <a:r>
              <a:rPr lang="ru-RU" dirty="0"/>
              <a:t> выделяют пять основных групп: </a:t>
            </a:r>
            <a:r>
              <a:rPr lang="ru-RU" dirty="0" err="1"/>
              <a:t>метанообразующие</a:t>
            </a:r>
            <a:r>
              <a:rPr lang="ru-RU" dirty="0"/>
              <a:t>, аэробные </a:t>
            </a:r>
            <a:r>
              <a:rPr lang="ru-RU" dirty="0" err="1"/>
              <a:t>сероокисляющие</a:t>
            </a:r>
            <a:r>
              <a:rPr lang="ru-RU" dirty="0"/>
              <a:t>, анаэробные </a:t>
            </a:r>
            <a:r>
              <a:rPr lang="ru-RU" dirty="0" err="1"/>
              <a:t>серовосстанавливающие</a:t>
            </a:r>
            <a:r>
              <a:rPr lang="ru-RU" dirty="0"/>
              <a:t>, </a:t>
            </a:r>
            <a:r>
              <a:rPr lang="ru-RU" dirty="0" err="1"/>
              <a:t>галобактерии</a:t>
            </a:r>
            <a:r>
              <a:rPr lang="ru-RU" dirty="0"/>
              <a:t> и </a:t>
            </a:r>
            <a:r>
              <a:rPr lang="ru-RU" dirty="0" err="1"/>
              <a:t>термоацидофильные</a:t>
            </a:r>
            <a:r>
              <a:rPr lang="ru-RU" dirty="0"/>
              <a:t> «микоплазмы».</a:t>
            </a:r>
          </a:p>
        </p:txBody>
      </p:sp>
    </p:spTree>
    <p:extLst>
      <p:ext uri="{BB962C8B-B14F-4D97-AF65-F5344CB8AC3E}">
        <p14:creationId xmlns:p14="http://schemas.microsoft.com/office/powerpoint/2010/main" val="257674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AAF63-41D6-4F0E-B81D-667AC8D6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Mendosicutes</a:t>
            </a:r>
            <a:r>
              <a:rPr lang="ru-RU" dirty="0"/>
              <a:t> 1 </a:t>
            </a: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AA76F3-D20E-4810-9720-0314602D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680" y="1690688"/>
            <a:ext cx="5157120" cy="4486275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Группа 1 — </a:t>
            </a:r>
            <a:r>
              <a:rPr lang="ru-RU" dirty="0" err="1"/>
              <a:t>метаногены</a:t>
            </a:r>
            <a:r>
              <a:rPr lang="ru-RU" dirty="0"/>
              <a:t>. Представлена целым рядом родов, в том числе </a:t>
            </a:r>
            <a:r>
              <a:rPr lang="ru-RU" dirty="0" err="1"/>
              <a:t>Methanobacterium</a:t>
            </a:r>
            <a:r>
              <a:rPr lang="ru-RU" dirty="0"/>
              <a:t>, </a:t>
            </a:r>
            <a:r>
              <a:rPr lang="ru-RU" dirty="0" err="1"/>
              <a:t>Methanococcus</a:t>
            </a:r>
            <a:r>
              <a:rPr lang="ru-RU" dirty="0"/>
              <a:t>, </a:t>
            </a:r>
            <a:r>
              <a:rPr lang="ru-RU" dirty="0" err="1"/>
              <a:t>Methanosarcina</a:t>
            </a:r>
            <a:r>
              <a:rPr lang="ru-RU" dirty="0"/>
              <a:t> и др. Для данной группы характерны палочковидные или </a:t>
            </a:r>
            <a:r>
              <a:rPr lang="ru-RU" dirty="0" err="1"/>
              <a:t>кокковидные</a:t>
            </a:r>
            <a:r>
              <a:rPr lang="ru-RU" dirty="0"/>
              <a:t> клетки, подвижные и неподвижные. Спор не образуют. Строгие анаэробы. Облигатные и факультативные </a:t>
            </a:r>
            <a:r>
              <a:rPr lang="ru-RU" dirty="0" err="1"/>
              <a:t>хемолитотрофы</a:t>
            </a:r>
            <a:r>
              <a:rPr lang="ru-RU" dirty="0"/>
              <a:t> и </a:t>
            </a:r>
            <a:r>
              <a:rPr lang="ru-RU" dirty="0" err="1"/>
              <a:t>хемоорганотрофы</a:t>
            </a:r>
            <a:r>
              <a:rPr lang="ru-RU" dirty="0"/>
              <a:t>. </a:t>
            </a:r>
            <a:r>
              <a:rPr lang="ru-RU" dirty="0" err="1"/>
              <a:t>Мезофилы</a:t>
            </a:r>
            <a:r>
              <a:rPr lang="ru-RU" dirty="0"/>
              <a:t>, термофилы, имеются галофильные виды.</a:t>
            </a:r>
          </a:p>
          <a:p>
            <a:endParaRPr lang="ru-RU" dirty="0"/>
          </a:p>
          <a:p>
            <a:r>
              <a:rPr lang="ru-RU" dirty="0"/>
              <a:t>Энергию получают при окислении Н2 с восстановлением С02 до СН4либо при использовании уксусной кислоты или метилового спирта с образованием метана и С02. Жизнедеятельность </a:t>
            </a:r>
            <a:r>
              <a:rPr lang="ru-RU" dirty="0" err="1"/>
              <a:t>метаногенов</a:t>
            </a:r>
            <a:r>
              <a:rPr lang="ru-RU" dirty="0"/>
              <a:t> в природе связана с микроорганизмами, которые при сбраживании образуют уксусную и муравьиную кислоты, свободный водород и диоксид углерода. </a:t>
            </a:r>
            <a:r>
              <a:rPr lang="ru-RU" dirty="0" err="1"/>
              <a:t>Метаногены</a:t>
            </a:r>
            <a:r>
              <a:rPr lang="ru-RU" dirty="0"/>
              <a:t> широко распространены в почвах, илах, желудочно-кишечном тракте животных. Нашли они и практическое применение — выделяющийся из отстойников со сточными водами метан собирают и используют как топливо.</a:t>
            </a:r>
          </a:p>
          <a:p>
            <a:endParaRPr lang="ru-RU" dirty="0"/>
          </a:p>
          <a:p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1C3FAA-EFFE-4D7B-891C-D7851B8A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75" y="1402649"/>
            <a:ext cx="5829805" cy="5197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AutoShape 5">
            <a:extLst>
              <a:ext uri="{FF2B5EF4-FFF2-40B4-BE49-F238E27FC236}">
                <a16:creationId xmlns:a16="http://schemas.microsoft.com/office/drawing/2014/main" id="{061C6936-CB49-4C42-A23A-2A5937808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4C35DD2A-F231-44DD-BF2F-CEE517BBE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80" y="497149"/>
            <a:ext cx="1584135" cy="8716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31D713-7BA0-4272-AACF-BDFF802C203A}"/>
              </a:ext>
            </a:extLst>
          </p:cNvPr>
          <p:cNvSpPr txBox="1"/>
          <p:nvPr/>
        </p:nvSpPr>
        <p:spPr>
          <a:xfrm>
            <a:off x="6248400" y="843241"/>
            <a:ext cx="367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Methanobacterium</a:t>
            </a:r>
            <a:r>
              <a:rPr lang="en-US" dirty="0"/>
              <a:t> </a:t>
            </a:r>
            <a:r>
              <a:rPr lang="en-US" dirty="0" err="1"/>
              <a:t>formiculum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6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AAF63-41D6-4F0E-B81D-667AC8D6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Mendosicutes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AA76F3-D20E-4810-9720-0314602D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486275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Группа 2 — аэробные </a:t>
            </a:r>
            <a:r>
              <a:rPr lang="ru-RU" sz="2000" dirty="0" err="1"/>
              <a:t>сероокисляющие</a:t>
            </a:r>
            <a:r>
              <a:rPr lang="ru-RU" sz="2000" dirty="0"/>
              <a:t> </a:t>
            </a:r>
            <a:r>
              <a:rPr lang="ru-RU" sz="2000" dirty="0" err="1"/>
              <a:t>архебактерии</a:t>
            </a:r>
            <a:r>
              <a:rPr lang="ru-RU" sz="2000" dirty="0"/>
              <a:t> — представлена родом </a:t>
            </a:r>
            <a:r>
              <a:rPr lang="ru-RU" sz="2000" dirty="0" err="1"/>
              <a:t>Sulfolobus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ru-RU" sz="2000" dirty="0"/>
              <a:t> </a:t>
            </a:r>
            <a:r>
              <a:rPr lang="ru-RU" sz="2000" dirty="0" err="1"/>
              <a:t>Sulfolobus</a:t>
            </a:r>
            <a:r>
              <a:rPr lang="ru-RU" sz="2000" dirty="0"/>
              <a:t> </a:t>
            </a:r>
            <a:r>
              <a:rPr lang="ru-RU" sz="2000" dirty="0" err="1"/>
              <a:t>solfataricus</a:t>
            </a:r>
            <a:r>
              <a:rPr lang="ru-RU" sz="2000" dirty="0"/>
              <a:t>: Это </a:t>
            </a:r>
            <a:r>
              <a:rPr lang="ru-RU" sz="2000" dirty="0" err="1"/>
              <a:t>экстремофильные</a:t>
            </a:r>
            <a:r>
              <a:rPr lang="ru-RU" sz="2000" dirty="0"/>
              <a:t> археи, обитающие в кислых горячих источниках и </a:t>
            </a:r>
            <a:r>
              <a:rPr lang="ru-RU" sz="2000" dirty="0" err="1"/>
              <a:t>солфатарах</a:t>
            </a:r>
            <a:r>
              <a:rPr lang="ru-RU" sz="2000" dirty="0"/>
              <a:t> с температурой около 70-80°C и </a:t>
            </a:r>
            <a:r>
              <a:rPr lang="ru-RU" sz="2000" dirty="0" err="1"/>
              <a:t>pH</a:t>
            </a:r>
            <a:r>
              <a:rPr lang="ru-RU" sz="2000" dirty="0"/>
              <a:t> около 2-3. Они способны окислять серосодержащие соединения, выделяя серную кислоту, и используют этот процесс для получения энергии. </a:t>
            </a:r>
            <a:r>
              <a:rPr lang="ru-RU" sz="2000" dirty="0" err="1"/>
              <a:t>Sulfolobus</a:t>
            </a:r>
            <a:r>
              <a:rPr lang="ru-RU" sz="2000" dirty="0"/>
              <a:t> </a:t>
            </a:r>
            <a:r>
              <a:rPr lang="ru-RU" sz="2000" dirty="0" err="1"/>
              <a:t>solfataricus</a:t>
            </a:r>
            <a:r>
              <a:rPr lang="ru-RU" sz="2000" dirty="0"/>
              <a:t> является модельным организмом для изучения </a:t>
            </a:r>
            <a:r>
              <a:rPr lang="ru-RU" sz="2000" dirty="0" err="1"/>
              <a:t>экстремофильных</a:t>
            </a:r>
            <a:r>
              <a:rPr lang="ru-RU" sz="2000" dirty="0"/>
              <a:t> и термофильных микроорганизмов, а также находит применение в биотехнологии благодаря своей способности вырабатывать термостабильные ферменты.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061C6936-CB49-4C42-A23A-2A5937808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7087616F-6E10-4587-9180-513C916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14" y="1601911"/>
            <a:ext cx="3204253" cy="44437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9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57474-75E4-4D7E-9CCD-C7A48CF6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Mendosicutes</a:t>
            </a:r>
            <a:r>
              <a:rPr lang="ru-RU" dirty="0"/>
              <a:t> </a:t>
            </a:r>
            <a:r>
              <a:rPr lang="en-US" dirty="0"/>
              <a:t>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57388E-4DFE-4A55-BD21-43573FC5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032" y="1690688"/>
            <a:ext cx="6678968" cy="5438081"/>
          </a:xfrm>
        </p:spPr>
        <p:txBody>
          <a:bodyPr>
            <a:normAutofit/>
          </a:bodyPr>
          <a:lstStyle/>
          <a:p>
            <a:r>
              <a:rPr lang="ru-RU" sz="1600" dirty="0" err="1"/>
              <a:t>Thermoproteus</a:t>
            </a:r>
            <a:r>
              <a:rPr lang="ru-RU" sz="1600" dirty="0"/>
              <a:t> </a:t>
            </a:r>
            <a:r>
              <a:rPr lang="ru-RU" sz="1600" dirty="0" err="1"/>
              <a:t>tenax</a:t>
            </a:r>
            <a:r>
              <a:rPr lang="ru-RU" sz="1600" dirty="0"/>
              <a:t>: Это анаэробные, термофильные археи, которые обитают в горячих источниках и гидротермальных жерлах с температурой от 70 до 97 °C. Они способны к </a:t>
            </a:r>
            <a:r>
              <a:rPr lang="ru-RU" sz="1600" dirty="0" err="1"/>
              <a:t>хемолитоавтотрофному</a:t>
            </a:r>
            <a:r>
              <a:rPr lang="ru-RU" sz="1600" dirty="0"/>
              <a:t> образу жизни, окисляя водород с использованием различных неорганических приемников электронов, включая серу, что приводит к образованию сероводорода.</a:t>
            </a:r>
          </a:p>
          <a:p>
            <a:r>
              <a:rPr lang="ru-RU" sz="1600" dirty="0" err="1"/>
              <a:t>Thermofilum</a:t>
            </a:r>
            <a:r>
              <a:rPr lang="ru-RU" sz="1600" dirty="0"/>
              <a:t> </a:t>
            </a:r>
            <a:r>
              <a:rPr lang="ru-RU" sz="1600" dirty="0" err="1"/>
              <a:t>pendens</a:t>
            </a:r>
            <a:r>
              <a:rPr lang="ru-RU" sz="1600" dirty="0"/>
              <a:t>: Эти археи также являются термофилами и встречаются в горячих источниках. Они анаэробны и могут расти при очень высоких температурах, до 90 °C. </a:t>
            </a:r>
            <a:r>
              <a:rPr lang="ru-RU" sz="1600" dirty="0" err="1"/>
              <a:t>Thermofilum</a:t>
            </a:r>
            <a:r>
              <a:rPr lang="ru-RU" sz="1600" dirty="0"/>
              <a:t> </a:t>
            </a:r>
            <a:r>
              <a:rPr lang="ru-RU" sz="1600" dirty="0" err="1"/>
              <a:t>pendens</a:t>
            </a:r>
            <a:r>
              <a:rPr lang="ru-RU" sz="1600" dirty="0"/>
              <a:t> часто ассоциируется с другими термофильными археями, формируя симбиотические отношения.</a:t>
            </a:r>
          </a:p>
          <a:p>
            <a:r>
              <a:rPr lang="ru-RU" sz="1600" dirty="0" err="1"/>
              <a:t>Desulfurococcus</a:t>
            </a:r>
            <a:r>
              <a:rPr lang="ru-RU" sz="1600" dirty="0"/>
              <a:t> </a:t>
            </a:r>
            <a:r>
              <a:rPr lang="ru-RU" sz="1600" dirty="0" err="1"/>
              <a:t>mucosus</a:t>
            </a:r>
            <a:r>
              <a:rPr lang="ru-RU" sz="1600" dirty="0"/>
              <a:t>: Это анаэробные, термофильные археи, обитающие в горячих источниках и гидротермальных вентиляционных отверстиях. Они способны </a:t>
            </a:r>
            <a:r>
              <a:rPr lang="ru-RU" sz="1600" dirty="0" err="1"/>
              <a:t>метаболизировать</a:t>
            </a:r>
            <a:r>
              <a:rPr lang="ru-RU" sz="1600" dirty="0"/>
              <a:t> простые сахара и аминокислоты с выделением сероводорода в процессе своего обмена веществ, используя элементарную серу в качестве акцептора электронов.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6F3413-B981-433A-A938-F8FBBACC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5" y="4768635"/>
            <a:ext cx="4810796" cy="154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21D7608-C286-4E98-9FBC-5794E60C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75" y="3142695"/>
            <a:ext cx="2633268" cy="19489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920770C-52F6-46FE-8B0E-8A8E7B8B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32" y="1383769"/>
            <a:ext cx="2762579" cy="22416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83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57474-75E4-4D7E-9CCD-C7A48CF6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Mendosicutes</a:t>
            </a:r>
            <a:r>
              <a:rPr lang="ru-RU" dirty="0"/>
              <a:t> 4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57388E-4DFE-4A55-BD21-43573FC5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032" y="1878891"/>
            <a:ext cx="5900691" cy="4351338"/>
          </a:xfrm>
        </p:spPr>
        <p:txBody>
          <a:bodyPr>
            <a:normAutofit/>
          </a:bodyPr>
          <a:lstStyle/>
          <a:p>
            <a:r>
              <a:rPr lang="ru-RU" sz="1400" dirty="0" err="1"/>
              <a:t>Halococcus</a:t>
            </a:r>
            <a:r>
              <a:rPr lang="ru-RU" sz="1400" dirty="0"/>
              <a:t> </a:t>
            </a:r>
            <a:r>
              <a:rPr lang="ru-RU" sz="1400" dirty="0" err="1"/>
              <a:t>morrhuae</a:t>
            </a:r>
            <a:r>
              <a:rPr lang="ru-RU" sz="1400" dirty="0"/>
              <a:t>: Это </a:t>
            </a:r>
            <a:r>
              <a:rPr lang="ru-RU" sz="1400" dirty="0" err="1"/>
              <a:t>экстремофильные</a:t>
            </a:r>
            <a:r>
              <a:rPr lang="ru-RU" sz="1400" dirty="0"/>
              <a:t> археи, обитающие в высокосоленых средах, таких как соляные шахты и соленые озера. Они способны выживать и размножаться в условиях высокой концентрации соли, что делает их </a:t>
            </a:r>
            <a:r>
              <a:rPr lang="ru-RU" sz="1400" dirty="0" err="1"/>
              <a:t>галофилами</a:t>
            </a:r>
            <a:r>
              <a:rPr lang="ru-RU" sz="1400" dirty="0"/>
              <a:t>. Эти организмы играют важную роль в биогеохимических циклах в экстремальных соленых средах.</a:t>
            </a:r>
          </a:p>
          <a:p>
            <a:r>
              <a:rPr lang="ru-RU" sz="1400" dirty="0" err="1"/>
              <a:t>Halobacterium</a:t>
            </a:r>
            <a:r>
              <a:rPr lang="ru-RU" sz="1400" dirty="0"/>
              <a:t> </a:t>
            </a:r>
            <a:r>
              <a:rPr lang="ru-RU" sz="1400" dirty="0" err="1"/>
              <a:t>salinarum</a:t>
            </a:r>
            <a:r>
              <a:rPr lang="ru-RU" sz="1400" dirty="0"/>
              <a:t>: Эти археи также являются </a:t>
            </a:r>
            <a:r>
              <a:rPr lang="ru-RU" sz="1400" dirty="0" err="1"/>
              <a:t>галофилами</a:t>
            </a:r>
            <a:r>
              <a:rPr lang="ru-RU" sz="1400" dirty="0"/>
              <a:t>, предпочитающими среды с высоким содержанием соли, такие как соленые озера и морские соляные паны. H. </a:t>
            </a:r>
            <a:r>
              <a:rPr lang="ru-RU" sz="1400" dirty="0" err="1"/>
              <a:t>salinarum</a:t>
            </a:r>
            <a:r>
              <a:rPr lang="ru-RU" sz="1400" dirty="0"/>
              <a:t> известен своей способностью производить </a:t>
            </a:r>
            <a:r>
              <a:rPr lang="ru-RU" sz="1400" dirty="0" err="1"/>
              <a:t>бактериородопсин</a:t>
            </a:r>
            <a:r>
              <a:rPr lang="ru-RU" sz="1400" dirty="0"/>
              <a:t>, белок, который позволяет им использовать свет для производства энергии в отсутствие органических питательных веществ.</a:t>
            </a:r>
          </a:p>
          <a:p>
            <a:r>
              <a:rPr lang="ru-RU" sz="1400" dirty="0" err="1"/>
              <a:t>Haloarcula</a:t>
            </a:r>
            <a:r>
              <a:rPr lang="ru-RU" sz="1400" dirty="0"/>
              <a:t> </a:t>
            </a:r>
            <a:r>
              <a:rPr lang="ru-RU" sz="1400" dirty="0" err="1"/>
              <a:t>marismortui</a:t>
            </a:r>
            <a:r>
              <a:rPr lang="ru-RU" sz="1400" dirty="0"/>
              <a:t>: Этот вид архей обитает в крайне соленых средах, таких как Мертвое море. Они адаптировались к выживанию в условиях высокой концентрации соли и низкой влажности. H. </a:t>
            </a:r>
            <a:r>
              <a:rPr lang="ru-RU" sz="1400" dirty="0" err="1"/>
              <a:t>marismortui</a:t>
            </a:r>
            <a:r>
              <a:rPr lang="ru-RU" sz="1400" dirty="0"/>
              <a:t> способен </a:t>
            </a:r>
            <a:r>
              <a:rPr lang="ru-RU" sz="1400" dirty="0" err="1"/>
              <a:t>метаболизировать</a:t>
            </a:r>
            <a:r>
              <a:rPr lang="ru-RU" sz="1400" dirty="0"/>
              <a:t> различные источники углерода и азота, и его геном содержит уникальные гены, отвечающие за адаптацию к экстремально соленым условиям.</a:t>
            </a:r>
          </a:p>
          <a:p>
            <a:pPr marL="0" indent="0">
              <a:buNone/>
            </a:pPr>
            <a:endParaRPr lang="ru-RU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23C010-094A-4ECE-8883-8C367F4C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00" y="1690688"/>
            <a:ext cx="2534173" cy="179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7E9B4A-1371-4668-9F9C-CDDC32724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5" y="3820609"/>
            <a:ext cx="2228581" cy="19899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410DD4-2D94-4553-A14D-66B6D9BF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80329">
            <a:off x="3366630" y="2921620"/>
            <a:ext cx="1967145" cy="2265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484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57474-75E4-4D7E-9CCD-C7A48CF6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Mendosicutes</a:t>
            </a:r>
            <a:r>
              <a:rPr lang="ru-RU" dirty="0"/>
              <a:t> </a:t>
            </a:r>
            <a:r>
              <a:rPr lang="en-US" dirty="0"/>
              <a:t>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57388E-4DFE-4A55-BD21-43573FC5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032" y="1878891"/>
            <a:ext cx="5900691" cy="4351338"/>
          </a:xfrm>
        </p:spPr>
        <p:txBody>
          <a:bodyPr>
            <a:normAutofit/>
          </a:bodyPr>
          <a:lstStyle/>
          <a:p>
            <a:r>
              <a:rPr lang="ru-RU" sz="1400" dirty="0"/>
              <a:t>Группа 5 — </a:t>
            </a:r>
            <a:r>
              <a:rPr lang="ru-RU" sz="1400" dirty="0" err="1"/>
              <a:t>термоацидофильные</a:t>
            </a:r>
            <a:r>
              <a:rPr lang="ru-RU" sz="1400" dirty="0"/>
              <a:t> «микоплазмы» — представлена одним родом — </a:t>
            </a:r>
            <a:r>
              <a:rPr lang="ru-RU" sz="1400" dirty="0" err="1"/>
              <a:t>Thermoplasma</a:t>
            </a:r>
            <a:r>
              <a:rPr lang="ru-RU" sz="1400" dirty="0"/>
              <a:t>. Это </a:t>
            </a:r>
            <a:r>
              <a:rPr lang="ru-RU" sz="1400" dirty="0" err="1"/>
              <a:t>хемоорганотрофы</a:t>
            </a:r>
            <a:r>
              <a:rPr lang="ru-RU" sz="1400" dirty="0"/>
              <a:t>, развивающиеся при высокой температуре (60 °С) и кислотности (</a:t>
            </a:r>
            <a:r>
              <a:rPr lang="ru-RU" sz="1400" dirty="0" err="1"/>
              <a:t>pH</a:t>
            </a:r>
            <a:r>
              <a:rPr lang="ru-RU" sz="1400" dirty="0"/>
              <a:t> 1—2). Аэробы. Обнаружены в Японии в горячих источниках.</a:t>
            </a:r>
          </a:p>
          <a:p>
            <a:endParaRPr lang="ru-RU" sz="1400" dirty="0"/>
          </a:p>
          <a:p>
            <a:r>
              <a:rPr lang="ru-RU" sz="1400" dirty="0" err="1"/>
              <a:t>Thermoplasma</a:t>
            </a:r>
            <a:r>
              <a:rPr lang="ru-RU" sz="1400" dirty="0"/>
              <a:t> </a:t>
            </a:r>
            <a:r>
              <a:rPr lang="ru-RU" sz="1400" dirty="0" err="1"/>
              <a:t>acidophilum</a:t>
            </a:r>
            <a:r>
              <a:rPr lang="ru-RU" sz="1400" dirty="0"/>
              <a:t>, </a:t>
            </a:r>
            <a:r>
              <a:rPr lang="ru-RU" sz="1400" dirty="0" err="1"/>
              <a:t>экстремофильный</a:t>
            </a:r>
            <a:r>
              <a:rPr lang="ru-RU" sz="1400" dirty="0"/>
              <a:t> вид архей, процветающий в жарких (56-85°C) и кислых (</a:t>
            </a:r>
            <a:r>
              <a:rPr lang="ru-RU" sz="1400" dirty="0" err="1"/>
              <a:t>pH</a:t>
            </a:r>
            <a:r>
              <a:rPr lang="ru-RU" sz="1400" dirty="0"/>
              <a:t> 1,8) средах, таких как кучи отходов угледобычи. Клеточной стенки нет, только прочная клеточная мембрана, к которой непосредственно распложены </a:t>
            </a:r>
            <a:r>
              <a:rPr lang="ru-RU" sz="1400" dirty="0" err="1"/>
              <a:t>множетво</a:t>
            </a:r>
            <a:r>
              <a:rPr lang="ru-RU" sz="1400" dirty="0"/>
              <a:t> поверхностных белков и</a:t>
            </a:r>
            <a:r>
              <a:rPr lang="en-US" sz="1400" dirty="0"/>
              <a:t> S-</a:t>
            </a:r>
            <a:r>
              <a:rPr lang="ru-RU" sz="1400" dirty="0"/>
              <a:t>слой. Имеют крошечный размер (~1 мкм).Весь его геном размером 1565 </a:t>
            </a:r>
            <a:r>
              <a:rPr lang="en-US" sz="1400" dirty="0"/>
              <a:t>kb</a:t>
            </a:r>
            <a:r>
              <a:rPr lang="ru-RU" sz="1400" dirty="0"/>
              <a:t> расшифрован. Анаэробы. Восстанавливают серу.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9965B7-A7D4-47AA-AC28-244326DC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59" y="1880971"/>
            <a:ext cx="4048690" cy="3096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423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ubblegum Sans"/>
        <a:ea typeface=""/>
        <a:cs typeface=""/>
      </a:majorFont>
      <a:minorFont>
        <a:latin typeface="Comic Sans M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747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Bubblegum Sans</vt:lpstr>
      <vt:lpstr>Comic Sans MS</vt:lpstr>
      <vt:lpstr>Office Theme</vt:lpstr>
      <vt:lpstr>Микрочелики: неправильные козявки</vt:lpstr>
      <vt:lpstr>Kudah-kudah</vt:lpstr>
      <vt:lpstr>Mendosicutes</vt:lpstr>
      <vt:lpstr>Mendosicutes 1 </vt:lpstr>
      <vt:lpstr>Mendosicutes 2 </vt:lpstr>
      <vt:lpstr>Mendosicutes 3</vt:lpstr>
      <vt:lpstr>Mendosicutes 4</vt:lpstr>
      <vt:lpstr>Mendosicutes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Микрочелики: тонкие козявки</dc:title>
  <dc:creator>Thu Nguen</dc:creator>
  <cp:lastModifiedBy>Thu Nguen</cp:lastModifiedBy>
  <cp:revision>33</cp:revision>
  <dcterms:created xsi:type="dcterms:W3CDTF">2024-01-30T19:02:40Z</dcterms:created>
  <dcterms:modified xsi:type="dcterms:W3CDTF">2024-02-03T13:24:44Z</dcterms:modified>
</cp:coreProperties>
</file>