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32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</p:sldMasterIdLst>
  <p:sldIdLst>
    <p:sldId id="256" r:id="rId41"/>
    <p:sldId id="257" r:id="rId42"/>
    <p:sldId id="258" r:id="rId43"/>
    <p:sldId id="259" r:id="rId44"/>
    <p:sldId id="260" r:id="rId4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" Target="slides/slide1.xml"/><Relationship Id="rId42" Type="http://schemas.openxmlformats.org/officeDocument/2006/relationships/slide" Target="slides/slide2.xml"/><Relationship Id="rId43" Type="http://schemas.openxmlformats.org/officeDocument/2006/relationships/slide" Target="slides/slide3.xml"/><Relationship Id="rId44" Type="http://schemas.openxmlformats.org/officeDocument/2006/relationships/slide" Target="slides/slide4.xml"/><Relationship Id="rId45" Type="http://schemas.openxmlformats.org/officeDocument/2006/relationships/slide" Target="slides/slide5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7E608D-5DAB-40A6-91E6-00AFDD2CCF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6AF711B-457D-4CB1-9D7B-ADA12B2AEC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9A3A2122-DC03-40C8-BE40-333CD3F7E9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CCC09C5-6E34-40A7-BFDA-3B857EC060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2884EDA-DFEA-4EEE-870E-CBB45D1926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C72813EA-CC1A-44E4-974C-C61C4FFECF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ECC4B0C-2584-49B4-9B92-78CB19E44B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B2B65C1-27F7-4B98-AE61-59163C148D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34E1BFF-F0B9-49C5-9108-A67FEA92A2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198B65BF-87BD-4D4E-BB8A-70F881D87F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3098278-5A8B-47A1-98CB-D0C75C0CA2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6F81B6-AA75-4533-9624-AFD5273361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047F9BF-B64D-4790-B5C5-9FBDA85957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00E3B9B6-2CD8-4E21-BCC5-8EEE1DF119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CD903352-B95E-45EE-B980-0D0FC47C1A8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407883F-689D-447F-98BD-DBACD43345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BD87381A-AB2D-4025-9894-308337A69F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23E5DCE-1F96-4506-AD96-F94EB4C663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F33343D4-8F44-4814-B620-7CA76628D89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84A246DF-95A0-4422-A4E5-87A4659D88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C5CAB04-9876-4166-BFF9-E4747049CC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BC162A0F-E192-4860-86B4-EE2A138172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24024A4-1FC1-47D2-8D49-120EF1DFB4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3773C39E-A813-4160-8254-002FE7C582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2F19A33A-0A2B-4EA8-9910-0218D0047D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DB904261-02D2-40DE-90EF-B83960E72E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49D2A801-DE1D-4BB9-856D-5DF2ED789D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E1E1BBF-43EE-4B38-BD77-71059FBD4E1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97EDE0B1-D50D-4B53-8D26-41688EE8B8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4D211AD3-EA2B-4D2D-8294-A144B2358D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C27F7B51-5B85-4CBF-A74E-E6CAB9A726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9B6A1AE4-1276-42C6-BA8A-8A9930864D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4A68B33-9DD3-4679-92BE-0B99FAF322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BF9490-BE7F-42C8-B136-ED9D7BD51D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6AFF0658-269C-494D-82C8-3449982A3D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37FE54-646F-43D1-B0C4-A0CB532804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C1FB8B1-1FF3-4EE3-987D-5C86DE6A28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44DBCD6-41ED-4FD1-A332-3F218BB5D7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1AF4F6-CB6D-4A1B-9ABF-199D3C39DE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D417A34-2830-464A-929B-1E0E0B6823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249309-7B52-4E6F-9C81-75B3C206C6E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2393B2-FC94-4E2C-92F8-2EECB80A79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D81C38-9BB2-42DB-9822-63B4F68B0B1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31F6EB-BB87-4C72-9005-EC1B4384162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87A76E-E18C-465A-AC7E-07DC8DC8B9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B6845C-57D2-4572-998D-C91DB9C4D1B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1CC31B-8F4A-45A3-B9DB-A20AE3BA00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A3F8F5-7872-4B85-A0B5-711815671E9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D056B9-3F01-4DBB-AA20-4F60E5969F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3AE6F5-C43A-40B9-9EA0-A791209ADC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31EE26-C950-4757-98A1-5A5F685A882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k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d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h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l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x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o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r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m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a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A60EA3-6653-47D2-9ADE-D0512DA137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A1803A-D4A2-4093-9F5A-36C3B3F25D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34526E-D037-4398-AA66-C271232386B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3462D9-FB7F-433B-A51F-51FFE3A83D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C87D8E-38C6-422A-9977-783B0D3A94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566880-7A51-4446-8E43-0C5E4DEBF7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09F48D-687F-41F4-9930-9EAAF3D2C0C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27BB45-0B13-4BDD-95F5-2F92834500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928BC2-513E-4BA2-9057-9938A0AC4C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298B91-AB85-449A-94BB-F26AD501857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E012B9-1383-4872-8BB6-4C2D7681E9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1B19B7-4632-45B0-A34B-3EAD6D478F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A28AF9-0E27-4970-85F7-03C33F0BFC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3ED0EA-1D24-4A19-AED5-D13FFB4655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A4E3E9-247D-4A6B-8073-E60560B20D8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82224D-57FB-4B81-929C-B185E124E7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8FD2B4-CFF8-464C-8694-F727E4FF619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48B312-6D60-4EC3-99CA-8C1B0072D9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F27D3F-73C8-40DC-909B-0566D98EE71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9BA2E0-CFA2-4D37-BBE4-B2C7454FFD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DD6409-EB2D-4509-9727-27FF89A447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CC081E-D6F9-470B-A41A-9D727DCF9B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  <p:sldLayoutId id="2147483726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034359-8CAC-4967-824E-FCCCB06BE03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3F484B7-40D7-42FD-9918-F3CFD09CE84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8AACE7-8CDD-466F-85F1-B092404289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029501-DF06-49DF-86EB-C275D355C21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811417-F129-482B-95DD-F42B54C8312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C6B45E-AD83-42A6-89DC-A9540B85A78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1"/>
          <p:cNvSpPr/>
          <p:nvPr/>
        </p:nvSpPr>
        <p:spPr>
          <a:xfrm>
            <a:off x="-39240" y="-203040"/>
            <a:ext cx="1285200" cy="713628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4560" cy="68536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08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457560" y="7920"/>
            <a:ext cx="12187800" cy="685224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209" name="Скругленный прямоугольник 7"/>
          <p:cNvSpPr/>
          <p:nvPr/>
        </p:nvSpPr>
        <p:spPr>
          <a:xfrm>
            <a:off x="698760" y="626400"/>
            <a:ext cx="10789920" cy="104184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10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6840" cy="505800"/>
          </a:xfrm>
          <a:prstGeom prst="rect">
            <a:avLst/>
          </a:prstGeom>
          <a:ln w="0">
            <a:noFill/>
          </a:ln>
        </p:spPr>
      </p:pic>
      <p:sp>
        <p:nvSpPr>
          <p:cNvPr id="211" name="TextBox 17"/>
          <p:cNvSpPr/>
          <p:nvPr/>
        </p:nvSpPr>
        <p:spPr>
          <a:xfrm>
            <a:off x="698760" y="1955160"/>
            <a:ext cx="10879200" cy="112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Вирусная инфекция: </a:t>
            </a:r>
            <a:br>
              <a:rPr sz="4400"/>
            </a:br>
            <a:r>
              <a:rPr b="1" lang="ru-RU" sz="2400" strike="noStrike" u="none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uFillTx/>
                <a:latin typeface="Arial"/>
                <a:ea typeface="DejaVu Sans"/>
              </a:rPr>
              <a:t>со стороны вируса, со стороны клетки-хозяина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TextBox 18"/>
          <p:cNvSpPr/>
          <p:nvPr/>
        </p:nvSpPr>
        <p:spPr>
          <a:xfrm>
            <a:off x="565920" y="5563440"/>
            <a:ext cx="91990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TextBox 19"/>
          <p:cNvSpPr/>
          <p:nvPr/>
        </p:nvSpPr>
        <p:spPr>
          <a:xfrm rot="16200000">
            <a:off x="10747080" y="954360"/>
            <a:ext cx="1041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AutoShape 2"/>
          <p:cNvSpPr/>
          <p:nvPr/>
        </p:nvSpPr>
        <p:spPr>
          <a:xfrm>
            <a:off x="155520" y="-144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5" name="AutoShape 4"/>
          <p:cNvSpPr/>
          <p:nvPr/>
        </p:nvSpPr>
        <p:spPr>
          <a:xfrm>
            <a:off x="307800" y="792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9440" cy="824760"/>
          </a:xfrm>
          <a:prstGeom prst="rect">
            <a:avLst/>
          </a:prstGeom>
          <a:ln w="0">
            <a:noFill/>
          </a:ln>
        </p:spPr>
      </p:pic>
      <p:sp>
        <p:nvSpPr>
          <p:cNvPr id="217" name="Скругленный прямоугольник 24"/>
          <p:cNvSpPr/>
          <p:nvPr/>
        </p:nvSpPr>
        <p:spPr>
          <a:xfrm>
            <a:off x="295560" y="225360"/>
            <a:ext cx="11596320" cy="762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8" name="TextBox 25"/>
          <p:cNvSpPr/>
          <p:nvPr/>
        </p:nvSpPr>
        <p:spPr>
          <a:xfrm>
            <a:off x="375480" y="376920"/>
            <a:ext cx="1595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Вирусная инфекция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TextBox 26"/>
          <p:cNvSpPr/>
          <p:nvPr/>
        </p:nvSpPr>
        <p:spPr>
          <a:xfrm>
            <a:off x="1974960" y="376920"/>
            <a:ext cx="22474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Общие слова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TextBox 27"/>
          <p:cNvSpPr/>
          <p:nvPr/>
        </p:nvSpPr>
        <p:spPr>
          <a:xfrm rot="16200000">
            <a:off x="11180160" y="5517360"/>
            <a:ext cx="110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TextBox 28"/>
          <p:cNvSpPr/>
          <p:nvPr/>
        </p:nvSpPr>
        <p:spPr>
          <a:xfrm>
            <a:off x="11512080" y="6314400"/>
            <a:ext cx="417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2" name="Прямая соединительная линия 29"/>
          <p:cNvCxnSpPr/>
          <p:nvPr/>
        </p:nvCxnSpPr>
        <p:spPr>
          <a:xfrm>
            <a:off x="11579040" y="6240600"/>
            <a:ext cx="29232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23" name="TextBox 31"/>
          <p:cNvSpPr/>
          <p:nvPr/>
        </p:nvSpPr>
        <p:spPr>
          <a:xfrm>
            <a:off x="271080" y="1193400"/>
            <a:ext cx="3454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Общие слова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4" name="Прямая соединительная линия 32"/>
          <p:cNvCxnSpPr/>
          <p:nvPr/>
        </p:nvCxnSpPr>
        <p:spPr>
          <a:xfrm>
            <a:off x="4190760" y="607680"/>
            <a:ext cx="218844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5" name="Прямая соединительная линия 33"/>
          <p:cNvCxnSpPr/>
          <p:nvPr/>
        </p:nvCxnSpPr>
        <p:spPr>
          <a:xfrm>
            <a:off x="637488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26" name="Прямая соединительная линия 34"/>
          <p:cNvCxnSpPr/>
          <p:nvPr/>
        </p:nvCxnSpPr>
        <p:spPr>
          <a:xfrm>
            <a:off x="929556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27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3440" cy="448560"/>
          </a:xfrm>
          <a:prstGeom prst="rect">
            <a:avLst/>
          </a:prstGeom>
          <a:ln w="0">
            <a:noFill/>
          </a:ln>
        </p:spPr>
      </p:pic>
      <p:sp>
        <p:nvSpPr>
          <p:cNvPr id="228" name="AutoShape 2"/>
          <p:cNvSpPr/>
          <p:nvPr/>
        </p:nvSpPr>
        <p:spPr>
          <a:xfrm>
            <a:off x="155520" y="-144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29" name="AutoShape 4"/>
          <p:cNvSpPr/>
          <p:nvPr/>
        </p:nvSpPr>
        <p:spPr>
          <a:xfrm>
            <a:off x="307800" y="792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30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7520" cy="741240"/>
          </a:xfrm>
          <a:prstGeom prst="rect">
            <a:avLst/>
          </a:prstGeom>
          <a:ln w="0">
            <a:noFill/>
          </a:ln>
        </p:spPr>
      </p:pic>
      <p:sp>
        <p:nvSpPr>
          <p:cNvPr id="231" name=""/>
          <p:cNvSpPr/>
          <p:nvPr/>
        </p:nvSpPr>
        <p:spPr>
          <a:xfrm>
            <a:off x="3020400" y="2167560"/>
            <a:ext cx="6017400" cy="3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32" name=""/>
          <p:cNvSpPr/>
          <p:nvPr/>
        </p:nvSpPr>
        <p:spPr>
          <a:xfrm>
            <a:off x="382320" y="1982520"/>
            <a:ext cx="10122840" cy="21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Вирусная инфекция — это процесс проникновения вируса в хозяйскую клетку, завершающийся образованием вирусного потомства.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Существуют разные алгоритмы классификации вирусных инфекций.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медицине чаще всего учитывается характер симптомов, проявляющихся на уровне макроорганизма.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 фитопатологии регистрируется локальное распределение и форма поражений в вегетативных органах растения.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Однако в общем случае инфекционный процесс рассматривается на уровне клетки, и типы вирусных инфекций классифицируются в зависимости от картины завершающей стадии онтогенеза вируса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9440" cy="824760"/>
          </a:xfrm>
          <a:prstGeom prst="rect">
            <a:avLst/>
          </a:prstGeom>
          <a:ln w="0">
            <a:noFill/>
          </a:ln>
        </p:spPr>
      </p:pic>
      <p:sp>
        <p:nvSpPr>
          <p:cNvPr id="234" name="Скругленный прямоугольник 24"/>
          <p:cNvSpPr/>
          <p:nvPr/>
        </p:nvSpPr>
        <p:spPr>
          <a:xfrm>
            <a:off x="295560" y="225360"/>
            <a:ext cx="11596320" cy="762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35" name="TextBox 26"/>
          <p:cNvSpPr/>
          <p:nvPr/>
        </p:nvSpPr>
        <p:spPr>
          <a:xfrm>
            <a:off x="1831680" y="376920"/>
            <a:ext cx="241272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«Со стороны вируса»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Box 27"/>
          <p:cNvSpPr/>
          <p:nvPr/>
        </p:nvSpPr>
        <p:spPr>
          <a:xfrm rot="16200000">
            <a:off x="11180160" y="5517360"/>
            <a:ext cx="110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extBox 28"/>
          <p:cNvSpPr/>
          <p:nvPr/>
        </p:nvSpPr>
        <p:spPr>
          <a:xfrm>
            <a:off x="11512080" y="6314400"/>
            <a:ext cx="417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38" name="Прямая соединительная линия 29"/>
          <p:cNvCxnSpPr/>
          <p:nvPr/>
        </p:nvCxnSpPr>
        <p:spPr>
          <a:xfrm>
            <a:off x="11579040" y="6240600"/>
            <a:ext cx="29232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39" name="Прямая соединительная линия 32"/>
          <p:cNvCxnSpPr/>
          <p:nvPr/>
        </p:nvCxnSpPr>
        <p:spPr>
          <a:xfrm>
            <a:off x="4190760" y="607680"/>
            <a:ext cx="218844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0" name="Прямая соединительная линия 33"/>
          <p:cNvCxnSpPr/>
          <p:nvPr/>
        </p:nvCxnSpPr>
        <p:spPr>
          <a:xfrm>
            <a:off x="637488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41" name="Прямая соединительная линия 34"/>
          <p:cNvCxnSpPr/>
          <p:nvPr/>
        </p:nvCxnSpPr>
        <p:spPr>
          <a:xfrm>
            <a:off x="929556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42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3440" cy="448560"/>
          </a:xfrm>
          <a:prstGeom prst="rect">
            <a:avLst/>
          </a:prstGeom>
          <a:ln w="0">
            <a:noFill/>
          </a:ln>
        </p:spPr>
      </p:pic>
      <p:cxnSp>
        <p:nvCxnSpPr>
          <p:cNvPr id="243" name="Прямая соединительная линия 36"/>
          <p:cNvCxnSpPr/>
          <p:nvPr/>
        </p:nvCxnSpPr>
        <p:spPr>
          <a:xfrm>
            <a:off x="6073560" y="1023120"/>
            <a:ext cx="4320" cy="524916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44" name="AutoShape 2"/>
          <p:cNvSpPr/>
          <p:nvPr/>
        </p:nvSpPr>
        <p:spPr>
          <a:xfrm>
            <a:off x="155520" y="-144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45" name="AutoShape 4"/>
          <p:cNvSpPr/>
          <p:nvPr/>
        </p:nvSpPr>
        <p:spPr>
          <a:xfrm>
            <a:off x="307800" y="792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46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7520" cy="741240"/>
          </a:xfrm>
          <a:prstGeom prst="rect">
            <a:avLst/>
          </a:prstGeom>
          <a:ln w="0">
            <a:noFill/>
          </a:ln>
        </p:spPr>
      </p:pic>
      <p:sp>
        <p:nvSpPr>
          <p:cNvPr id="247" name=""/>
          <p:cNvSpPr/>
          <p:nvPr/>
        </p:nvSpPr>
        <p:spPr>
          <a:xfrm>
            <a:off x="6177240" y="1695240"/>
            <a:ext cx="5433120" cy="23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Продуктивная инфекция: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Вирус активно размножается, создавая множество копий. Это происходит, если число созданных копий вирусного генома (n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 значительно больше числа вирусов, заразивших клетку (n</a:t>
            </a:r>
            <a:r>
              <a:rPr b="0" lang="ru-RU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).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Рестриктивная инфекция: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Размножение ограничено, если n</a:t>
            </a:r>
            <a:r>
              <a:rPr b="0" lang="ru-RU" sz="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приблизительно равно n</a:t>
            </a:r>
            <a:r>
              <a:rPr b="0" lang="ru-RU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 Вирус создаёт мало потомков.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Абортативная инфекция: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Размножение вируса не происходит, если n</a:t>
            </a:r>
            <a:r>
              <a:rPr b="0" lang="ru-RU" sz="7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меньше n</a:t>
            </a:r>
            <a:r>
              <a:rPr b="0" lang="ru-RU" sz="9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Литическая инфекция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— это разрушение клетки (лизис) и высвобождение вирусов. Но для вируса это рискованно, так как свободные вирусы уязвимы к внешним факторам (температура, ультрафиолет, кислоты и т. д.).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Если вирусу удаётся заразить клетку и избежать повреждений, он создаёт множество новых копий, компенсируя свои потери.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TextBox 1"/>
          <p:cNvSpPr/>
          <p:nvPr/>
        </p:nvSpPr>
        <p:spPr>
          <a:xfrm>
            <a:off x="375480" y="376920"/>
            <a:ext cx="1595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Вирусная инфекция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TextBox 5"/>
          <p:cNvSpPr/>
          <p:nvPr/>
        </p:nvSpPr>
        <p:spPr>
          <a:xfrm>
            <a:off x="6280920" y="1215720"/>
            <a:ext cx="4378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POV: Ты вирус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204840" y="825120"/>
            <a:ext cx="5748120" cy="643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</a:rPr>
              <a:t>Рестриктивная инфекция</a:t>
            </a:r>
            <a:endParaRPr b="1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Вирус не может полноценно размножаться из-за дезактивации репликативного комплекса.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Клетки становятся непермиссивными (не позволяют вирусу формировать потомство).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Геном вируса интегрируется в ДНК клетки-хозяина.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Иногда клетки становятся частично пермиссивными, когда вирусы формируются лишь в небольшом количестве.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 результате вирус остаётся в клетках без активного размножения, что приводит к персистентной (долговременной) или латентной инфекции.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ru-RU" sz="1300" strike="noStrike" u="none">
                <a:solidFill>
                  <a:srgbClr val="ff4000"/>
                </a:solidFill>
                <a:uFillTx/>
                <a:latin typeface="Arial"/>
              </a:rPr>
              <a:t>Абортативная инфекция</a:t>
            </a:r>
            <a:endParaRPr b="1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Возникает как результат борьбы организма с вирусом.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Инфицированные клетки погибают до образования новых вирусов.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</a:rPr>
              <a:t>Основные механизмы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: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</a:rPr>
              <a:t>Апоптоз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 — запрограммированная смерть клетки.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</a:rPr>
              <a:t>Иммунная атака 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— уничтожение заражённых клеток Т-лимфоцитами.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1" lang="ru-RU" sz="1300" strike="noStrike" u="none">
                <a:solidFill>
                  <a:srgbClr val="000000"/>
                </a:solidFill>
                <a:uFillTx/>
                <a:latin typeface="Arial"/>
              </a:rPr>
              <a:t>Интерферон</a:t>
            </a: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 — индукция антивирусного состояния в клетках.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0" lang="ru-RU" sz="1300" strike="noStrike" u="none">
                <a:solidFill>
                  <a:srgbClr val="000000"/>
                </a:solidFill>
                <a:uFillTx/>
                <a:latin typeface="Arial"/>
              </a:rPr>
              <a:t>Этот сценарий обеспечивает прерывание инфекции на ранней стадии.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  <a:ea typeface="Source Han Sans C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49440" cy="824760"/>
          </a:xfrm>
          <a:prstGeom prst="rect">
            <a:avLst/>
          </a:prstGeom>
          <a:ln w="0">
            <a:noFill/>
          </a:ln>
        </p:spPr>
      </p:pic>
      <p:sp>
        <p:nvSpPr>
          <p:cNvPr id="252" name="Скругленный прямоугольник 24"/>
          <p:cNvSpPr/>
          <p:nvPr/>
        </p:nvSpPr>
        <p:spPr>
          <a:xfrm>
            <a:off x="295560" y="225360"/>
            <a:ext cx="11596320" cy="76284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53" name="TextBox 26"/>
          <p:cNvSpPr/>
          <p:nvPr/>
        </p:nvSpPr>
        <p:spPr>
          <a:xfrm>
            <a:off x="1731960" y="345960"/>
            <a:ext cx="241272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Со стороны ъозяина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TextBox 27"/>
          <p:cNvSpPr/>
          <p:nvPr/>
        </p:nvSpPr>
        <p:spPr>
          <a:xfrm rot="16200000">
            <a:off x="11180160" y="5517360"/>
            <a:ext cx="11012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TextBox 28"/>
          <p:cNvSpPr/>
          <p:nvPr/>
        </p:nvSpPr>
        <p:spPr>
          <a:xfrm>
            <a:off x="11512080" y="6314400"/>
            <a:ext cx="4179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4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6" name="Прямая соединительная линия 29"/>
          <p:cNvCxnSpPr/>
          <p:nvPr/>
        </p:nvCxnSpPr>
        <p:spPr>
          <a:xfrm>
            <a:off x="11579040" y="6240600"/>
            <a:ext cx="29232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57" name="TextBox 31"/>
          <p:cNvSpPr/>
          <p:nvPr/>
        </p:nvSpPr>
        <p:spPr>
          <a:xfrm>
            <a:off x="381960" y="1211040"/>
            <a:ext cx="687456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rgbClr val="ff4000"/>
                </a:solidFill>
                <a:uFillTx/>
                <a:latin typeface="Arial"/>
                <a:ea typeface="DejaVu Sans"/>
              </a:rPr>
              <a:t>POV: ты спидозный наркоман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8" name="Прямая соединительная линия 32"/>
          <p:cNvCxnSpPr/>
          <p:nvPr/>
        </p:nvCxnSpPr>
        <p:spPr>
          <a:xfrm>
            <a:off x="4190760" y="607680"/>
            <a:ext cx="2188440" cy="4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59" name="Прямая соединительная линия 33"/>
          <p:cNvCxnSpPr/>
          <p:nvPr/>
        </p:nvCxnSpPr>
        <p:spPr>
          <a:xfrm>
            <a:off x="637488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60" name="Прямая соединительная линия 34"/>
          <p:cNvCxnSpPr/>
          <p:nvPr/>
        </p:nvCxnSpPr>
        <p:spPr>
          <a:xfrm>
            <a:off x="9295560" y="466200"/>
            <a:ext cx="4320" cy="29232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61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3440" cy="448560"/>
          </a:xfrm>
          <a:prstGeom prst="rect">
            <a:avLst/>
          </a:prstGeom>
          <a:ln w="0">
            <a:noFill/>
          </a:ln>
        </p:spPr>
      </p:pic>
      <p:sp>
        <p:nvSpPr>
          <p:cNvPr id="262" name="AutoShape 2"/>
          <p:cNvSpPr/>
          <p:nvPr/>
        </p:nvSpPr>
        <p:spPr>
          <a:xfrm>
            <a:off x="155520" y="-144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63" name="AutoShape 4"/>
          <p:cNvSpPr/>
          <p:nvPr/>
        </p:nvSpPr>
        <p:spPr>
          <a:xfrm>
            <a:off x="307800" y="792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64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7520" cy="741240"/>
          </a:xfrm>
          <a:prstGeom prst="rect">
            <a:avLst/>
          </a:prstGeom>
          <a:ln w="0">
            <a:noFill/>
          </a:ln>
        </p:spPr>
      </p:pic>
      <p:sp>
        <p:nvSpPr>
          <p:cNvPr id="265" name="TextBox 2"/>
          <p:cNvSpPr/>
          <p:nvPr/>
        </p:nvSpPr>
        <p:spPr>
          <a:xfrm>
            <a:off x="375480" y="376920"/>
            <a:ext cx="15955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Вирусная инфекция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0000" y="1775880"/>
            <a:ext cx="10902240" cy="428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Вирусные инфекции можно разделить на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острые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и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персистентные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. Острые инфекции, как грипп или корь, проявляются интенсивным размножением вируса и воспалительными симптомами, после чего вирус исчезает через 2-3 недели.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Персистентные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инфекции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развиваются медленно, могут длиться месяцы или годы, и </a:t>
            </a: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бывают разных типов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Латентные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— вирус скрыт, не выявляется в организме, но может рецидивировать.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Хронические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— вирус постоянно присутствует в организме, сопровождается иммунными осложнениями.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Медленные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 — вирус накапливается в организме в течение долгого времени и вызывает летальные симптомы, как, например, ВИЧ.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Механизмы персистентности включают экзоцитоз, лизис только части клеток или интеграцию вирусного генома в ДНК хозяина.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2"/>
          <p:cNvSpPr/>
          <p:nvPr/>
        </p:nvSpPr>
        <p:spPr>
          <a:xfrm>
            <a:off x="663120" y="1015920"/>
            <a:ext cx="10861560" cy="49867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68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3440" cy="448560"/>
          </a:xfrm>
          <a:prstGeom prst="rect">
            <a:avLst/>
          </a:prstGeom>
          <a:ln w="0">
            <a:noFill/>
          </a:ln>
        </p:spPr>
      </p:pic>
      <p:sp>
        <p:nvSpPr>
          <p:cNvPr id="269" name="TextBox 9"/>
          <p:cNvSpPr/>
          <p:nvPr/>
        </p:nvSpPr>
        <p:spPr>
          <a:xfrm>
            <a:off x="2054880" y="5426640"/>
            <a:ext cx="80776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AutoShape 2"/>
          <p:cNvSpPr/>
          <p:nvPr/>
        </p:nvSpPr>
        <p:spPr>
          <a:xfrm>
            <a:off x="155520" y="-144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3749040" y="2206440"/>
            <a:ext cx="4759920" cy="247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2025-01-13T00:45:01Z</dcterms:modified>
  <cp:revision>83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