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B3CF5-3007-4723-87E7-DCF01D0D7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421F6B-CA68-41AF-AD4F-070752CE1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DA2C3-8694-472A-8027-753CF8E3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1A0258-C78E-4E21-8FC3-67C0AD07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A237D-CA32-4EF7-B941-605F9598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EA710-4B4B-4031-B233-50591DFA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43DBF8-235F-4A94-962D-893C632C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3CCEC-181D-4F57-BF22-00FD1F44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FFACF7-4016-4611-8E11-5AF93377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12AC4-F98E-4D32-8766-DAB0C63E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FC5CAD-C28A-4F52-9EEE-77235E5CD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8D732C-CC36-4412-AAC4-F4084BE00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063AF-E5FF-48AA-94FE-DDAA2E28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57A18A-3B38-4C6B-9341-771F176C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3DA87-E862-4994-9595-6BDAB3CC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94A65-3BEC-479B-98DA-4ACF9B1A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375833-44D4-4B5C-A929-C58BBCE8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8762E-9872-419A-8671-0D90633E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B692B-51E1-4AE3-A649-0461DB65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D9D18-9FEC-4FA5-81D8-A0B81927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66AA-304E-479F-BE49-D0B7D38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361A6-053F-4766-B973-FDFC784B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8B5FF5-966C-4227-BDC7-C984C7A5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0D8738-9DDD-4AB3-920D-E57E8992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5AB45-8655-4DC6-8F09-F6870AD2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82DBE-85C6-45A5-9C5F-494C15E6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55757-2CC1-4D1A-B04E-7967D9245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28346C-9CBE-46A4-9202-B2D80470D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FE2EC3-2282-409D-8B8B-1734C2B5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4CEE0C-0614-4A63-A933-6746DE2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CB39AB-81C4-4006-BD14-5EA68295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9C7E1-F0CE-450D-9B90-14A301EC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2F162F-5EAD-45DD-874D-D60B3081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38361D-C515-4313-B2C4-D1C91220F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923D77-D014-423B-9FF0-B91A9E37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20E862-3207-4B7F-89E5-28D6CABBC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F5164A-4A77-4804-A745-0A491BA5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963ABE-9BC0-4AC4-8562-D464D85C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2470B9-FF5E-4E24-83F9-ED4AE4B8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5D5C8-029C-4052-A1A9-875BDC42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2D68DC-6265-49C8-9D16-74F09D6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9BCD35-6DD3-48FA-A3EB-715DC222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DCE27D-F8BD-4191-A44A-5C8B9F2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34A4B6-305E-457B-A626-0B4F624C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AAAFE1-F30B-4008-91E7-A89748C7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27DB22-0195-4428-8505-D3546655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AFAB-C4EE-47D5-B65B-D127D70D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F19D6-34A9-4C45-BB11-4963CECA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301280-A7FA-4467-BEC3-0FA5BA39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A7E97F-0C40-43C2-B259-6612246B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317D5C-0E9B-425E-BED5-6F343B35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4FB372-4C80-4E71-9A50-18D9B705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7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3346E-3D47-4CFF-B064-E0D54978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248DE0-AB47-4F3A-BC0B-6ACACBBF9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6654C-A43F-43B1-8509-ED874B88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52AD21-13C4-40B4-A2B7-A2E55991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424936-BE92-43BF-B901-70DA447D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82756C-16AC-4E00-B124-84503BD6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0C9D1-5F97-4704-B58A-7AFAB0B1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ED1064-8328-4EFB-9DDD-D018B63AB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12242-E48F-407E-8764-B29EE6200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47D9-1A9F-4BB5-AAC5-BBF85E1ECF2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CA0927-4215-4777-AB40-62E105CE6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1AB72-E1F0-44FE-8DCD-333988032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2DA0-2DD5-494C-A500-CD03659D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F8C5C-874E-4E32-9F9D-DAF755BF5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Comic Sans MS" panose="030F0702030302020204" pitchFamily="66" charset="0"/>
              </a:rPr>
              <a:t>Малекуло</a:t>
            </a:r>
            <a:r>
              <a:rPr lang="ru-RU" dirty="0">
                <a:latin typeface="Comic Sans MS" panose="030F0702030302020204" pitchFamily="66" charset="0"/>
              </a:rPr>
              <a:t> ДНК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0EC2ED-AE5E-4243-B167-076325A1B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CFB865-9E4A-4C66-AD96-0B2217DE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26" y="270589"/>
            <a:ext cx="1916931" cy="17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81DDA-1BBA-40CF-90EE-A30D1B54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>
            <a:normAutofit/>
          </a:bodyPr>
          <a:lstStyle/>
          <a:p>
            <a:r>
              <a:rPr lang="ru-RU" b="0" i="0" dirty="0" err="1">
                <a:solidFill>
                  <a:srgbClr val="1A1A1A"/>
                </a:solidFill>
                <a:effectLst/>
                <a:latin typeface="Comic Sans MS" panose="030F0702030302020204" pitchFamily="66" charset="0"/>
              </a:rPr>
              <a:t>Топоизомеразы</a:t>
            </a:r>
            <a:r>
              <a:rPr lang="ru-RU" b="0" i="0" dirty="0">
                <a:solidFill>
                  <a:srgbClr val="1A1A1A"/>
                </a:solidFill>
                <a:effectLst/>
                <a:latin typeface="Comic Sans MS" panose="030F0702030302020204" pitchFamily="66" charset="0"/>
              </a:rPr>
              <a:t> и их типы.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2994F4F-7AA6-4D81-8FE1-DE147E57B6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08" y="1215231"/>
            <a:ext cx="7523692" cy="564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F76277-6B5C-40A9-85BE-25BD00127837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594" y="2244639"/>
            <a:ext cx="892811" cy="59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38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23BB2-6277-4DC8-ADAD-CDED3CAD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Упаковка ДНК у эукариот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4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Упаковка ДНК у эукариот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F891F-2EAA-4DCF-9C25-A7D59923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ДНК эукариот плотно упакованы в метафазные хромосомы, что позволяет уменьшить размер ДНК в 10 тыс. раз.</a:t>
            </a:r>
            <a:endParaRPr lang="en-US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Уровни укладки:</a:t>
            </a:r>
            <a:endParaRPr lang="en-US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Двойная спираль. </a:t>
            </a:r>
            <a:r>
              <a:rPr lang="en-US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=2 </a:t>
            </a:r>
            <a:r>
              <a:rPr lang="ru-RU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нм</a:t>
            </a:r>
            <a:r>
              <a:rPr lang="ru-RU" sz="1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Нуклеосомный</a:t>
            </a:r>
            <a:endParaRPr lang="en-US" sz="1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Нуклеомерный</a:t>
            </a:r>
            <a:endParaRPr lang="en-US" sz="1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Хромомерный</a:t>
            </a:r>
            <a:endParaRPr lang="en-US" sz="1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Хромонемный</a:t>
            </a:r>
            <a:endParaRPr lang="en-US" sz="1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Хроматидный</a:t>
            </a:r>
            <a:endParaRPr lang="en-US" sz="1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6EF306-ABE9-48B0-B3B6-925AB2E9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69" y="2200136"/>
            <a:ext cx="3491751" cy="46578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DFE087-CB87-49F6-8E7D-EA00A8CF9E1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7603" y="3185071"/>
            <a:ext cx="3209614" cy="268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889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04D7C-C108-4A21-8F7E-59B9731B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Учебные вопросы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111E28-F69F-43D0-9246-25074196A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Молекула ДНК. Доказательство генетической роли ДНК: опыты Ф. Гриффита, О.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Эйвери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, К. Мак-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Леода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, М. Мак-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Карти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, А.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Херши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 и М. Чейз. Строение нуклеиновых кислот. Модель ДНК Уотсона-Крика. Правило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Чаргаффа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. Конформационные формы ДНК A, В, и Z. Первичная, вторичная, третичная структура ДНК, денатурация и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ренатурация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 ДНК.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 Кольцевые молекулы ДНК и понятие о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сверхспирализации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 ДНК.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Топоизомеразы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 и их типы. Механизмы действия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топоизомераз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. ДНК-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гираза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 бактерий.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 Уровни укладки ДНК. Структура хроматина.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Нуклеосома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 как единица структурной организация хроматина.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Октамер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 гистонов в составе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нуклеосомы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. Линкер и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линкерные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 гистоны.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YS Text"/>
              </a:rPr>
              <a:t>Ремоделирование</a:t>
            </a:r>
            <a:r>
              <a:rPr lang="ru-RU" dirty="0">
                <a:solidFill>
                  <a:srgbClr val="1A1A1A"/>
                </a:solidFill>
                <a:latin typeface="YS Text"/>
              </a:rPr>
              <a:t> </a:t>
            </a:r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хроматина.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1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04D7C-C108-4A21-8F7E-59B9731B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mic Sans MS" panose="030F0702030302020204" pitchFamily="66" charset="0"/>
              </a:rPr>
              <a:t>Кококо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CC6D981-A97C-40C9-B135-BBD76BB30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2" y="1695768"/>
            <a:ext cx="53094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C98B4-5192-40D7-A0BB-68BDA490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Где </a:t>
            </a:r>
            <a:r>
              <a:rPr lang="ru-RU" dirty="0" err="1">
                <a:latin typeface="Comic Sans MS" panose="030F0702030302020204" pitchFamily="66" charset="0"/>
              </a:rPr>
              <a:t>пруфы</a:t>
            </a:r>
            <a:r>
              <a:rPr lang="ru-RU" dirty="0">
                <a:latin typeface="Comic Sans MS" panose="030F0702030302020204" pitchFamily="66" charset="0"/>
              </a:rPr>
              <a:t>, Билли?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7243D0-0AE1-4FA6-BB51-75B8B253C3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296" y="1825625"/>
            <a:ext cx="8151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C98B4-5192-40D7-A0BB-68BDA490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Где </a:t>
            </a:r>
            <a:r>
              <a:rPr lang="ru-RU" dirty="0" err="1">
                <a:latin typeface="Comic Sans MS" panose="030F0702030302020204" pitchFamily="66" charset="0"/>
              </a:rPr>
              <a:t>пруфы</a:t>
            </a:r>
            <a:r>
              <a:rPr lang="ru-RU" dirty="0">
                <a:latin typeface="Comic Sans MS" panose="030F0702030302020204" pitchFamily="66" charset="0"/>
              </a:rPr>
              <a:t>, Билли? (х2)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ECD683-7159-4AF5-A429-3060425C80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88" y="1459071"/>
            <a:ext cx="7198572" cy="539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05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54E1E8-6B8A-40C7-B550-949EC352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59" y="4685878"/>
            <a:ext cx="3058161" cy="217212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0830-D829-46DD-935F-9373E90C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Вторичная структура ДНК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4C685A-074E-4440-8547-5B43CEA4C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4758" y="1555126"/>
            <a:ext cx="3759802" cy="465231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A77B29-93DC-47FF-B43B-C1DC81608426}"/>
              </a:ext>
            </a:extLst>
          </p:cNvPr>
          <p:cNvSpPr txBox="1"/>
          <p:nvPr/>
        </p:nvSpPr>
        <p:spPr>
          <a:xfrm>
            <a:off x="6746238" y="1428196"/>
            <a:ext cx="4612641" cy="400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ДНК – это полимер, состоящий из нуклеотидов, соединенных 3’-5’ фосфодиэфирными связями.</a:t>
            </a:r>
            <a:endParaRPr lang="en-US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 нуклеотидов ДНК подчиняется правилам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Чаргаффа</a:t>
            </a:r>
            <a:endParaRPr lang="en-US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Рентгенограмма волокон ДНК показала спираль с более чем 1 полинуклеотидной цепью.</a:t>
            </a:r>
            <a:endParaRPr lang="en-US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Стабильность молекулы достигается за счет водородных связей.</a:t>
            </a:r>
            <a:endParaRPr lang="en-US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4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FBACD-3681-4DE5-898B-F07D18C1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Полиморфизм ДНК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9E5AAA0-11EE-4D19-B3E2-7A8E5D1F05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68" y="1544320"/>
            <a:ext cx="6497532" cy="48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30A17-1BF8-40A7-B2D0-6ABF53AFE7AA}"/>
              </a:ext>
            </a:extLst>
          </p:cNvPr>
          <p:cNvSpPr txBox="1"/>
          <p:nvPr/>
        </p:nvSpPr>
        <p:spPr>
          <a:xfrm>
            <a:off x="304800" y="1544321"/>
            <a:ext cx="55981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А-форма:</a:t>
            </a:r>
            <a:endParaRPr lang="ru-RU" sz="1400" b="0" i="0" dirty="0">
              <a:solidFill>
                <a:srgbClr val="374151"/>
              </a:solidFill>
              <a:effectLst/>
              <a:latin typeface="Comic Sans MS" panose="030F0702030302020204" pitchFamily="66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Открыта при низкой влажности (75%), согласно открытиям Р. Франклина.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Часто встречается у бактерий в условиях низкой влажности и при неблагоприятных условиях.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Также присутствует в структуре спор, где представляет собой свернутую на себя форму РНК.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ДНК в форме А обладает высокой устойчивостью к ультрафиолетовому излучению (УФ), в 10 раз превосходящей устойчивость других форм.</a:t>
            </a:r>
          </a:p>
          <a:p>
            <a:pPr algn="l"/>
            <a:r>
              <a:rPr lang="ru-RU" sz="1400" b="1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Z-форма:</a:t>
            </a:r>
            <a:endParaRPr lang="ru-RU" sz="1400" b="0" i="0" dirty="0">
              <a:solidFill>
                <a:srgbClr val="374151"/>
              </a:solidFill>
              <a:effectLst/>
              <a:latin typeface="Comic Sans MS" panose="030F0702030302020204" pitchFamily="66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Левозакрученная спираль с множеством Г-Ц пар.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Способна переходить в В-форму и обратно при изменении ионной силы раствора без разрыва цепей ДНК (водородные связи сохраняются).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Переход в Z-форму сопровождается изменением конформации </a:t>
            </a:r>
            <a:r>
              <a:rPr lang="ru-RU" sz="1400" b="0" i="0" dirty="0" err="1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нуклеосомы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, что открывает ранее закрытые участки ДНК.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1400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Z-форма тесно связана с регуляцией транскрипции генов, так как изменения структуры могут влиять на доступность генетической информации.</a:t>
            </a:r>
          </a:p>
          <a:p>
            <a:br>
              <a:rPr lang="ru-RU" sz="1400" dirty="0">
                <a:latin typeface="Comic Sans MS" panose="030F0702030302020204" pitchFamily="66" charset="0"/>
              </a:rPr>
            </a:b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8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FBACD-3681-4DE5-898B-F07D18C1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A1A1A"/>
                </a:solidFill>
                <a:latin typeface="Comic Sans MS" panose="030F0702030302020204" pitchFamily="66" charset="0"/>
              </a:rPr>
              <a:t>Д</a:t>
            </a:r>
            <a:r>
              <a:rPr lang="ru-RU" b="0" i="0" dirty="0">
                <a:solidFill>
                  <a:srgbClr val="1A1A1A"/>
                </a:solidFill>
                <a:effectLst/>
                <a:latin typeface="Comic Sans MS" panose="030F0702030302020204" pitchFamily="66" charset="0"/>
              </a:rPr>
              <a:t>енатурация и </a:t>
            </a:r>
            <a:r>
              <a:rPr lang="ru-RU" b="0" i="0" dirty="0" err="1">
                <a:solidFill>
                  <a:srgbClr val="1A1A1A"/>
                </a:solidFill>
                <a:effectLst/>
                <a:latin typeface="Comic Sans MS" panose="030F0702030302020204" pitchFamily="66" charset="0"/>
              </a:rPr>
              <a:t>ренатурация</a:t>
            </a:r>
            <a:r>
              <a:rPr lang="ru-RU" b="0" i="0" dirty="0">
                <a:solidFill>
                  <a:srgbClr val="1A1A1A"/>
                </a:solidFill>
                <a:effectLst/>
                <a:latin typeface="Comic Sans MS" panose="030F0702030302020204" pitchFamily="66" charset="0"/>
              </a:rPr>
              <a:t> ДНК.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72B357-D016-4D8C-8E42-11855579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1320" cy="466725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ru-RU" sz="36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Нековалентные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связи, поддерживающие структуру двойной спирали ДНК, могут легко разрушаться </a:t>
            </a:r>
            <a:r>
              <a:rPr lang="ru-RU" sz="36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нагреванием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или погружением в </a:t>
            </a:r>
            <a:r>
              <a:rPr lang="ru-RU" sz="36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раствор с низкой концентрацией солей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Под действием нагрева нарушаются водородные связи, что приводит к разделению цепей ДНК в процессе, называемом </a:t>
            </a:r>
            <a:r>
              <a:rPr lang="ru-RU" sz="36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денатурацией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или </a:t>
            </a:r>
            <a:r>
              <a:rPr lang="ru-RU" sz="36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плавлением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Температура плавления (</a:t>
            </a:r>
            <a:r>
              <a:rPr lang="ru-RU" sz="36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 зависит от содержания пар Г-Ц и А-Т, где </a:t>
            </a:r>
            <a:r>
              <a:rPr lang="ru-RU" sz="36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большее количество пар Г-Ц требует больше энергии для разрыва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При естественных условиях денатурация может происходить в участках с высоким содержанием пар А-Т.</a:t>
            </a:r>
          </a:p>
          <a:p>
            <a:pPr marL="0" indent="0" algn="just">
              <a:buNone/>
            </a:pPr>
            <a:endParaRPr lang="ru-RU" sz="36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Денатурация обратима и может быть отменена через </a:t>
            </a:r>
            <a:r>
              <a:rPr lang="ru-RU" sz="3600" b="1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ренатурацию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или </a:t>
            </a:r>
            <a:r>
              <a:rPr lang="ru-RU" sz="36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отжиг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восстанавливая свойства двойной спирали. </a:t>
            </a:r>
          </a:p>
          <a:p>
            <a:pPr marL="0" indent="0" algn="just">
              <a:buNone/>
            </a:pP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 при </a:t>
            </a:r>
            <a:r>
              <a:rPr lang="ru-RU" sz="36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ренатурации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комплементарные последовательности могут формироваться из любых других цепей, что называется </a:t>
            </a:r>
            <a:r>
              <a:rPr lang="ru-RU" sz="36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гибридизацией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особенно если одна цепь является ДНК, а другая РНК.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F7776CD-D00D-42E7-8427-46AF48E8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60" y="1782762"/>
            <a:ext cx="55626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00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FBACD-3681-4DE5-898B-F07D18C1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Третичная структура ДНК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72B357-D016-4D8C-8E42-11855579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79000" cy="295973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Не имеет определенных типов с жестко заданными параметрами. ДНК может быть линейной или кольцевой. Третичная структура и кольцевых, и линейных ДНК характеризуется </a:t>
            </a:r>
            <a:r>
              <a:rPr lang="ru-RU" sz="36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спирализацией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36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суперспирализацией</a:t>
            </a:r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36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528</Words>
  <Application>Microsoft Office PowerPoint</Application>
  <PresentationFormat>Широкоэкранный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YS Text</vt:lpstr>
      <vt:lpstr>Тема Office</vt:lpstr>
      <vt:lpstr>Малекуло ДНК</vt:lpstr>
      <vt:lpstr>Учебные вопросы</vt:lpstr>
      <vt:lpstr>Кококо</vt:lpstr>
      <vt:lpstr>Где пруфы, Билли?</vt:lpstr>
      <vt:lpstr>Где пруфы, Билли? (х2)</vt:lpstr>
      <vt:lpstr>Вторичная структура ДНК</vt:lpstr>
      <vt:lpstr>Полиморфизм ДНК</vt:lpstr>
      <vt:lpstr>Денатурация и ренатурация ДНК.</vt:lpstr>
      <vt:lpstr>Третичная структура ДНК</vt:lpstr>
      <vt:lpstr>Топоизомеразы и их типы.</vt:lpstr>
      <vt:lpstr>Упаковка ДНК у эукариот Упаковка ДНК у эукариот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Малекуло ДНК</dc:title>
  <dc:creator>Thu Nguen</dc:creator>
  <cp:lastModifiedBy>Thu Nguen</cp:lastModifiedBy>
  <cp:revision>9</cp:revision>
  <dcterms:created xsi:type="dcterms:W3CDTF">2023-12-31T15:04:29Z</dcterms:created>
  <dcterms:modified xsi:type="dcterms:W3CDTF">2023-12-31T16:32:50Z</dcterms:modified>
</cp:coreProperties>
</file>