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3443E-2237-47AB-A625-D78FE2397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023110-FAB6-4A01-9D02-260A68AB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CFACE-62F5-465E-8FD0-FBEF8D10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82E74-FE5B-4E02-BA3C-726FE214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381FF-4710-443E-B0EF-18B3BAA3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CA661-DFCA-43DA-B83A-9D71E0FA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54AC2A-337A-463D-8ACF-108063B2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14BFB-0A39-49CE-9E1B-48D4F73C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3A475-C10A-4B91-A892-F2EA4B39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732FE-9C86-4227-85C1-DFEF0FF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E33622-1552-4FF6-AC91-264A4383A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E12A65-4CC6-422C-A03E-9C2196E45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4C2ED-BC40-4D13-AA82-A0AD9B9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40343-0A34-4E8E-985D-CB61EB1E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2CAF9-8660-46BB-9237-40767B14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549DD-7C7E-42A9-86DE-E9D09C7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8A5E3-6D66-4E93-BA36-177EBB74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2A2FFC-0CD0-4FE4-8A94-F280EF37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A8F5B-D3FA-41B4-9027-EAB13FF8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07775-B29D-4E1C-8E28-DA21B5F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D844-667E-4AD8-A9CD-9E00A087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AD273-A51F-44BC-932A-CA95C5DA8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8BBFA0-1CD2-4325-B538-F20D4FFC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CAA41-14A5-41AD-BBD4-DFF6397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A883F-C194-4499-949F-C2D3E7ED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E1F92-EA03-4740-97A9-4D186461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C7C6E-C7B2-4914-8C59-72C5D448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457B4-70AF-4160-8A63-891E26B4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A175A5-C241-45C6-B8A9-14CC97DC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02797-C408-45A3-B63E-900FB571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1E675-928F-4A5B-9513-2EF1169D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B9F6-7E42-4049-B164-3B28F10A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B105AF-CB98-4AC0-B22C-103E0D43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41E4F-E729-4468-B9F1-97E9CCE3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9DEF3C-C38B-49B6-9326-9D3D75AA0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F4709B-7529-4D35-AF27-C11F8DC9E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9F554D-5F3F-47C1-BD56-1D467C8D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6EDD5-F1AC-4BA6-8ADA-4B61DDE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DC309C-DBD9-4019-BE41-4245F3CB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8A37-2FAA-4B0F-B20C-A3D31B8E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2DA9D2-D64B-4A30-A5C2-B304278F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A337C5-C059-4A64-8218-9CF93E43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D4F85C-0BFF-4355-8239-4BF04828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8FCD2-370F-427A-8CE5-8E0E47F7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223DA3-E58B-4143-8A75-8537320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DFD59-2D48-47BC-9732-F27F273B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9FD1C-110B-462F-A29B-4B7E9FCD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60439-D045-4ED1-A614-5AAC6958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775B03-B592-44EC-9BF1-5BDDE759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C7E493-799B-47AF-BC5A-7A8AA6A3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3F5BD-1FFC-46A5-BBD2-8E3D6EAD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0E70F-4D81-420D-9355-4E087B75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DFDD-B7D9-431F-8A54-7FAE3217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69ED3-3523-49A1-8B89-A15750FF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190B55-9CE6-4AFE-80AD-AC8394DB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EBEA8-C8BC-4D0E-A7B0-225CDD25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FB0A9-4E00-4AE2-9415-9270CEFC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50417-4C6B-4CBA-95D2-02E69C9C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81C86-2DB0-4B57-BAC2-5718F322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AE8DE-03A0-4176-8550-3D9BBF5E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6543C-DA17-4E51-B24C-915E9F85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5274C-4FB1-4B49-9302-83366166C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4D3AAA-7863-448B-AC45-EE287AC49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872A2-67DB-4DB8-8DC0-02547CDF4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omic Sans MS" panose="030F0702030302020204" pitchFamily="66" charset="0"/>
              </a:rPr>
              <a:t>2. Пуриновые рецепторы 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A4D08-FC61-4209-81B8-BF86967DA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Bubblegum Sans" panose="02000506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643F3-8C89-42EF-996F-5DFF5C01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270" y="185309"/>
            <a:ext cx="2009460" cy="18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B5254-180B-43E9-92E1-349FD1F9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Пуриновые рецепторы</a:t>
            </a:r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CB6518CF-78B7-4B57-AF92-1E833E330A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7" y="1873187"/>
            <a:ext cx="5295302" cy="3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C59F6-5405-4C60-AFB4-6986679F2269}"/>
              </a:ext>
            </a:extLst>
          </p:cNvPr>
          <p:cNvSpPr txBox="1"/>
          <p:nvPr/>
        </p:nvSpPr>
        <p:spPr>
          <a:xfrm>
            <a:off x="7634796" y="23334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70525-97F0-4BCB-8CFA-9581B289DBF0}"/>
              </a:ext>
            </a:extLst>
          </p:cNvPr>
          <p:cNvSpPr txBox="1"/>
          <p:nvPr/>
        </p:nvSpPr>
        <p:spPr>
          <a:xfrm>
            <a:off x="6096000" y="1499082"/>
            <a:ext cx="58768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Comic Sans MS" panose="030F0702030302020204" pitchFamily="66" charset="0"/>
              </a:rPr>
              <a:t>Пуринергические</a:t>
            </a:r>
            <a:r>
              <a:rPr lang="ru-RU" dirty="0">
                <a:latin typeface="Comic Sans MS" panose="030F0702030302020204" pitchFamily="66" charset="0"/>
              </a:rPr>
              <a:t> рецепторы связываются с АТФ или аденозином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Comic Sans MS" panose="030F0702030302020204" pitchFamily="66" charset="0"/>
              </a:rPr>
              <a:t>Аденозин, хотя и не является классическим нейромедиатором, оказывает модулирующее действие на нервную систему и периферию.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Comic Sans MS" panose="030F0702030302020204" pitchFamily="66" charset="0"/>
              </a:rPr>
              <a:t>Высокая метаболическая активность, приводящая к потреблению АТФ, или недостаточная регенерация АТФ могут привести к накоплению аденозина.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Comic Sans MS" panose="030F0702030302020204" pitchFamily="66" charset="0"/>
              </a:rPr>
              <a:t>Аденозин действует как локальный диффузионный сигнал, сообщающий метаболический статус нейронов окружающим клеткам.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Comic Sans MS" panose="030F0702030302020204" pitchFamily="66" charset="0"/>
              </a:rPr>
              <a:t>Клетки млекопитающих экспрессируют </a:t>
            </a:r>
            <a:r>
              <a:rPr lang="ru-RU" dirty="0" err="1">
                <a:latin typeface="Comic Sans MS" panose="030F0702030302020204" pitchFamily="66" charset="0"/>
              </a:rPr>
              <a:t>эктонуклеотидазы</a:t>
            </a:r>
            <a:r>
              <a:rPr lang="ru-RU" dirty="0">
                <a:latin typeface="Comic Sans MS" panose="030F0702030302020204" pitchFamily="66" charset="0"/>
              </a:rPr>
              <a:t>, которые </a:t>
            </a:r>
            <a:r>
              <a:rPr lang="ru-RU" dirty="0" err="1">
                <a:latin typeface="Comic Sans MS" panose="030F0702030302020204" pitchFamily="66" charset="0"/>
              </a:rPr>
              <a:t>метаболизируют</a:t>
            </a:r>
            <a:r>
              <a:rPr lang="ru-RU" dirty="0">
                <a:latin typeface="Comic Sans MS" panose="030F0702030302020204" pitchFamily="66" charset="0"/>
              </a:rPr>
              <a:t> нуклеотиды в аденозин, служащий дополнительным внеклеточным передатчиком.</a:t>
            </a:r>
          </a:p>
        </p:txBody>
      </p:sp>
    </p:spTree>
    <p:extLst>
      <p:ext uri="{BB962C8B-B14F-4D97-AF65-F5344CB8AC3E}">
        <p14:creationId xmlns:p14="http://schemas.microsoft.com/office/powerpoint/2010/main" val="87388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Comic Sans MS" panose="030F0702030302020204" pitchFamily="66" charset="0"/>
              </a:rPr>
              <a:t>Подтипы.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CE85ABE-6DBC-4B77-913C-D66F572F4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396146"/>
              </p:ext>
            </p:extLst>
          </p:nvPr>
        </p:nvGraphicFramePr>
        <p:xfrm>
          <a:off x="838200" y="2446814"/>
          <a:ext cx="10515600" cy="31089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715033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28249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77873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Название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Активация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Класс</a:t>
                      </a:r>
                      <a:endParaRPr lang="ru-RU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334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P1-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рецепторы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аденозин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Рецепторы, связанные с </a:t>
                      </a: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G-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белками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052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P2Y-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рецепторы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нуклеотиды: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ATP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ADP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UTP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UDP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UDP-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глюкоза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Рецепторы, связанные с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G-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белками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8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P2X-</a:t>
                      </a:r>
                      <a:r>
                        <a:rPr lang="ru-RU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рецепторы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ATP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u="none" strike="noStrike" dirty="0" err="1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Лигандосвязанные</a:t>
                      </a:r>
                      <a:r>
                        <a:rPr lang="ru-RU" u="none" strike="noStrike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 ионные каналы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5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6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Comic Sans MS" panose="030F0702030302020204" pitchFamily="66" charset="0"/>
              </a:rPr>
              <a:t>Локализация в нейронах и </a:t>
            </a:r>
            <a:r>
              <a:rPr lang="ru-RU" sz="3600" b="1" dirty="0" err="1">
                <a:latin typeface="Comic Sans MS" panose="030F0702030302020204" pitchFamily="66" charset="0"/>
              </a:rPr>
              <a:t>астроцитах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7115B61-A194-42AF-A2DC-B2637A8DA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860" y="1825625"/>
            <a:ext cx="6538279" cy="4351338"/>
          </a:xfrm>
        </p:spPr>
      </p:pic>
    </p:spTree>
    <p:extLst>
      <p:ext uri="{BB962C8B-B14F-4D97-AF65-F5344CB8AC3E}">
        <p14:creationId xmlns:p14="http://schemas.microsoft.com/office/powerpoint/2010/main" val="17220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latin typeface="Comic Sans MS" panose="030F0702030302020204" pitchFamily="66" charset="0"/>
              </a:rPr>
              <a:t>Функция в НС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5F2429-A6F3-40BE-9940-47627F3B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В мозге, когда нервные клетки обмениваются информацией, используется вещество под названием ATP. Оно выполняет роль в возбуждении нейронов и в общении между нервами и глиальными клетками. ATP влияет на различные рецепторы в нервной системе, а аденозин и ATP стимулируют рост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астроцитов</a:t>
            </a:r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В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микроглии</a:t>
            </a:r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, особенных клетках в мозге, есть рецепторы Р2Х и Р2Y. Например, рецептор Р2Y6 играет важную роль в фагоцитозе, а P2Y12 функционирует как рецептор, распознающий определенные паттерны. Рецепторы P2RX4 связаны с обработкой болевых ощущений.</a:t>
            </a:r>
          </a:p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В периферической нервной системе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шванновские</a:t>
            </a:r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 клетки реагируют на стимуляцию нервов, взаимодействуя с ATP и аденозином, что модулирует высвобождение нейромедиаторов.</a:t>
            </a:r>
          </a:p>
          <a:p>
            <a:pPr algn="l"/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В ощущении вкуса используются рецепторы Р2Х2 и Р2Х3, а также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эктонуклеотидаза</a:t>
            </a:r>
            <a:r>
              <a:rPr lang="ru-RU" b="0" i="0" dirty="0">
                <a:solidFill>
                  <a:srgbClr val="374151"/>
                </a:solidFill>
                <a:effectLst/>
                <a:latin typeface="Comic Sans MS" panose="030F0702030302020204" pitchFamily="66" charset="0"/>
              </a:rPr>
              <a:t>, которая инактивирует нейромедиаторы. В сетчатке и обонятельной луковице мозга ATP вызывает кальциевые сигналы, влияя на гомеостаз в нервной ткани и регулируя кровоток.</a:t>
            </a:r>
          </a:p>
          <a:p>
            <a:pPr marL="0" indent="0">
              <a:buNone/>
            </a:pPr>
            <a:br>
              <a:rPr lang="ru-RU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2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277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Bubblegum Sans</vt:lpstr>
      <vt:lpstr>Calibri</vt:lpstr>
      <vt:lpstr>Calibri Light</vt:lpstr>
      <vt:lpstr>Comic Sans MS</vt:lpstr>
      <vt:lpstr>Тема Office</vt:lpstr>
      <vt:lpstr>2. Пуриновые рецепторы  </vt:lpstr>
      <vt:lpstr>Пуриновые рецепторы</vt:lpstr>
      <vt:lpstr>Подтипы.</vt:lpstr>
      <vt:lpstr>Локализация в нейронах и астроцитах</vt:lpstr>
      <vt:lpstr>Функция в НС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Синаптические везикулы</dc:title>
  <dc:creator>Thu Nguen</dc:creator>
  <cp:lastModifiedBy>Thu Nguen</cp:lastModifiedBy>
  <cp:revision>7</cp:revision>
  <dcterms:created xsi:type="dcterms:W3CDTF">2023-12-14T00:45:42Z</dcterms:created>
  <dcterms:modified xsi:type="dcterms:W3CDTF">2023-12-14T01:42:13Z</dcterms:modified>
</cp:coreProperties>
</file>