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33C57-DE09-4943-A5AF-4A94B355A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E4C784-489E-428D-ACA5-0A4893BFB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CACF0B-8F9E-4351-8103-336854AD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7B2-EF48-44A4-89FD-4E50F876E46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1F9C6B-7FFB-4786-8566-231915D4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096329-6A40-438A-9C57-21EDE629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3D1-6F79-4D67-B61F-8D8205BE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8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7C274-86EC-4E69-BAAC-EE7BA7D0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108558-E3FA-44D9-90B9-3C225B77B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82FACF-103C-41F5-940B-F98CE278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7B2-EF48-44A4-89FD-4E50F876E46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32A9D5-6683-4978-ABCD-EC25F6A1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447FE9-4E9F-41B6-94CA-CCC61F2C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3D1-6F79-4D67-B61F-8D8205BE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6E8BF3-1BFC-41DA-A216-A5722AF5D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6ED585-150B-47AF-9D46-A4D964244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4D04C3-766A-4E99-BB7F-4E875E91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7B2-EF48-44A4-89FD-4E50F876E46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C2CB3D-399C-4367-87E0-03B95007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3A5AD8-2214-418F-9471-5BFC711E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3D1-6F79-4D67-B61F-8D8205BE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6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625A2-6124-4CCF-8372-37D976A1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90BE0A-6161-4E20-9A8E-18F2AE28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4B0E6D-6F83-4381-9F55-4488DF91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7B2-EF48-44A4-89FD-4E50F876E46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F08772-EF76-477D-9EAE-41DFD92A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0966B8-ACE4-484F-99F2-88B02001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3D1-6F79-4D67-B61F-8D8205BE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5CF06-C6C2-449D-BCC4-DF504C77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EBA41B-E964-4872-AA09-C1A8BA2CE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CE2264-ADCD-413B-A1E7-41312BB5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7B2-EF48-44A4-89FD-4E50F876E46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6B9F9-4EED-488B-A966-D4D9A2B9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320F8-849A-4989-B519-81C806A8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3D1-6F79-4D67-B61F-8D8205BE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4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374EF-C548-4180-BA5B-36CA78C3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14AA4-5223-46FD-8313-BF2C47164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D47D49-65A1-4632-A4F3-8E980C0F8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7ADF04-24CD-4719-87AA-E1E41585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7B2-EF48-44A4-89FD-4E50F876E46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3DA727-7A89-4011-A430-00DD1698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DD75B4-6E10-41B8-A03C-931B49F3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3D1-6F79-4D67-B61F-8D8205BE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3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0AE51-CC88-4707-A249-320BFEE5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703F14-D226-4859-B9FF-4E38AD7D8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91DCA6-A399-4CB2-BD95-CE9CE3710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1091F4-633F-4A66-BB6E-E5F88E9FE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FF50EF-0D5C-4730-B316-19BDB957D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3B78E2-CE12-4A22-9E61-4808C997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7B2-EF48-44A4-89FD-4E50F876E46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8ACF94-D96B-4C2B-84BB-9D055009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674B4E-FBEC-49E3-916D-FDD4DB85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3D1-6F79-4D67-B61F-8D8205BE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8D16E-0095-49F0-8109-70347478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C715CDC-9392-4554-9A19-8F4C9DD0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7B2-EF48-44A4-89FD-4E50F876E46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FB4B95-3E68-4B9E-B858-22DD475D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920B98-2767-492E-9F1D-425E9742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3D1-6F79-4D67-B61F-8D8205BE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1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CD1A7C-AB9F-464A-914B-C595F3D7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7B2-EF48-44A4-89FD-4E50F876E46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B4462A-ED39-4E5B-84CF-794C82BB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0F742-1A98-4A19-8F89-D49E4971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3D1-6F79-4D67-B61F-8D8205BE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973A5-B797-40EA-83ED-2429D29A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A5749-6659-4D18-8E90-4CDDF7CC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A23E75-A415-4A77-A03A-2CB462200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EDCA43-951A-4C41-BEDB-2256EDF2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7B2-EF48-44A4-89FD-4E50F876E46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48E6D6-BE67-49E2-ADF0-2F1225E4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03B5B1-93E1-408E-A097-3789CC0D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3D1-6F79-4D67-B61F-8D8205BE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7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848A9-4945-4E64-9E5B-FA775538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73C341-EFAC-4B34-85D4-3C96460F2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C7FA16-1277-4745-ACF3-06B596001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E23D99-105B-468E-A0F3-EE334C3C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7B2-EF48-44A4-89FD-4E50F876E46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8D29B1-2B0D-4CFD-927A-C0DE6923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13628B-2C48-4E8C-943B-EB7E6A2A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3D1-6F79-4D67-B61F-8D8205BE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1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23959-96FE-482D-B77A-948A8EA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2D5079-E4BF-418D-98DE-EF73D58AC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97A653-4054-4D6D-A563-08E8C3975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517B2-EF48-44A4-89FD-4E50F876E46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D6D698-8C04-47D7-879A-A3C2B957B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4A50BF-E22D-492C-9E75-732CEE8FE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533D1-6F79-4D67-B61F-8D8205BE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5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61315-BCE4-4C9A-A947-788602340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Цитоскелет нервной клетки. </a:t>
            </a:r>
            <a:r>
              <a:rPr lang="ru-RU" sz="3200" b="1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Актиновые</a:t>
            </a:r>
            <a:r>
              <a:rPr lang="ru-RU" sz="32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филаменты</a:t>
            </a:r>
            <a:r>
              <a:rPr lang="ru-RU" sz="32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200" b="1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BA456-EF49-4EFF-A6B0-04ECB241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Нгуен Т.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E38351-91A9-41AA-B808-39A0B267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326" y="279919"/>
            <a:ext cx="2270149" cy="21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3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5D3BF-4BE6-4F0F-8FC7-46A3A77F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Строение.  </a:t>
            </a:r>
            <a:b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F5EA90-5DF7-40A8-9010-7EEFA1EC23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856" y="790169"/>
            <a:ext cx="6830374" cy="511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1E64D0-CD2D-4D0C-B12B-3514415DA2C9}"/>
              </a:ext>
            </a:extLst>
          </p:cNvPr>
          <p:cNvSpPr txBox="1"/>
          <p:nvPr/>
        </p:nvSpPr>
        <p:spPr>
          <a:xfrm>
            <a:off x="282102" y="955437"/>
            <a:ext cx="4924380" cy="5537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Тонкие </a:t>
            </a:r>
            <a:r>
              <a:rPr lang="ru-RU" dirty="0" err="1">
                <a:latin typeface="Comic Sans MS" panose="030F0702030302020204" pitchFamily="66" charset="0"/>
              </a:rPr>
              <a:t>филаменты</a:t>
            </a:r>
            <a:r>
              <a:rPr lang="ru-RU" dirty="0">
                <a:latin typeface="Comic Sans MS" panose="030F0702030302020204" pitchFamily="66" charset="0"/>
              </a:rPr>
              <a:t> состоят из 2-х цепочек </a:t>
            </a:r>
            <a:r>
              <a:rPr lang="ru-RU" dirty="0">
                <a:solidFill>
                  <a:srgbClr val="FF0000"/>
                </a:solidFill>
                <a:latin typeface="Comic Sans MS" panose="030F0702030302020204" pitchFamily="66" charset="0"/>
              </a:rPr>
              <a:t>F-</a:t>
            </a:r>
            <a:r>
              <a:rPr lang="ru-RU" dirty="0" err="1">
                <a:solidFill>
                  <a:srgbClr val="FF0000"/>
                </a:solidFill>
                <a:latin typeface="Comic Sans MS" panose="030F0702030302020204" pitchFamily="66" charset="0"/>
              </a:rPr>
              <a:t>актиновых</a:t>
            </a:r>
            <a:r>
              <a:rPr lang="ru-RU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Comic Sans MS" panose="030F0702030302020204" pitchFamily="66" charset="0"/>
              </a:rPr>
              <a:t>филаментов</a:t>
            </a:r>
            <a:r>
              <a:rPr lang="ru-RU" dirty="0">
                <a:latin typeface="Comic Sans MS" panose="030F0702030302020204" pitchFamily="66" charset="0"/>
              </a:rPr>
              <a:t>, переплетенных между собой и соединенных с </a:t>
            </a:r>
            <a:r>
              <a:rPr lang="ru-RU" dirty="0" err="1">
                <a:solidFill>
                  <a:srgbClr val="00B050"/>
                </a:solidFill>
                <a:latin typeface="Comic Sans MS" panose="030F0702030302020204" pitchFamily="66" charset="0"/>
              </a:rPr>
              <a:t>тропомиозином</a:t>
            </a:r>
            <a:r>
              <a:rPr lang="ru-RU" dirty="0">
                <a:latin typeface="Comic Sans MS" panose="030F0702030302020204" pitchFamily="66" charset="0"/>
              </a:rPr>
              <a:t> и </a:t>
            </a:r>
            <a:r>
              <a:rPr lang="ru-RU" dirty="0" err="1">
                <a:solidFill>
                  <a:srgbClr val="0070C0"/>
                </a:solidFill>
                <a:latin typeface="Comic Sans MS" panose="030F0702030302020204" pitchFamily="66" charset="0"/>
              </a:rPr>
              <a:t>тропонином</a:t>
            </a:r>
            <a:r>
              <a:rPr lang="ru-RU" dirty="0">
                <a:latin typeface="Comic Sans MS" panose="030F0702030302020204" pitchFamily="66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0000"/>
                </a:solidFill>
                <a:latin typeface="Comic Sans MS" panose="030F0702030302020204" pitchFamily="66" charset="0"/>
              </a:rPr>
              <a:t>F-актин</a:t>
            </a:r>
            <a:r>
              <a:rPr lang="ru-RU" dirty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ru-RU" dirty="0">
                <a:latin typeface="Comic Sans MS" panose="030F0702030302020204" pitchFamily="66" charset="0"/>
              </a:rPr>
              <a:t>- полимер, состоящий из </a:t>
            </a:r>
            <a:r>
              <a:rPr lang="ru-RU" dirty="0">
                <a:solidFill>
                  <a:srgbClr val="FFC000"/>
                </a:solidFill>
                <a:latin typeface="Comic Sans MS" panose="030F0702030302020204" pitchFamily="66" charset="0"/>
              </a:rPr>
              <a:t>G-</a:t>
            </a:r>
            <a:r>
              <a:rPr lang="ru-RU" dirty="0" err="1">
                <a:solidFill>
                  <a:srgbClr val="FFC000"/>
                </a:solidFill>
                <a:latin typeface="Comic Sans MS" panose="030F0702030302020204" pitchFamily="66" charset="0"/>
              </a:rPr>
              <a:t>актиновых</a:t>
            </a:r>
            <a:r>
              <a:rPr lang="ru-RU" dirty="0">
                <a:latin typeface="Comic Sans MS" panose="030F0702030302020204" pitchFamily="66" charset="0"/>
              </a:rPr>
              <a:t> сферических мономеров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0B050"/>
                </a:solidFill>
                <a:latin typeface="Comic Sans MS" panose="030F0702030302020204" pitchFamily="66" charset="0"/>
              </a:rPr>
              <a:t>Тропомиозин</a:t>
            </a:r>
            <a:r>
              <a:rPr lang="ru-RU" dirty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ru-RU" dirty="0">
                <a:latin typeface="Comic Sans MS" panose="030F0702030302020204" pitchFamily="66" charset="0"/>
              </a:rPr>
              <a:t>- молекула, содержащая 2 полипептидные цепи и связанных между собой конец в конец. Расположены в желобке между скрученными </a:t>
            </a:r>
            <a:r>
              <a:rPr lang="ru-RU" dirty="0" err="1">
                <a:latin typeface="Comic Sans MS" panose="030F0702030302020204" pitchFamily="66" charset="0"/>
              </a:rPr>
              <a:t>актиновыми</a:t>
            </a:r>
            <a:r>
              <a:rPr lang="ru-RU" dirty="0">
                <a:latin typeface="Comic Sans MS" panose="030F0702030302020204" pitchFamily="66" charset="0"/>
              </a:rPr>
              <a:t> нитями.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070C0"/>
                </a:solidFill>
                <a:latin typeface="Comic Sans MS" panose="030F0702030302020204" pitchFamily="66" charset="0"/>
              </a:rPr>
              <a:t>Тропонин</a:t>
            </a:r>
            <a:r>
              <a:rPr lang="ru-RU" dirty="0">
                <a:latin typeface="Comic Sans MS" panose="030F0702030302020204" pitchFamily="66" charset="0"/>
              </a:rPr>
              <a:t> - это комплекс, состоящий из 3-х субъединиц: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Comic Sans MS" panose="030F0702030302020204" pitchFamily="66" charset="0"/>
              </a:rPr>
              <a:t>TnT</a:t>
            </a:r>
            <a:r>
              <a:rPr lang="ru-RU" dirty="0">
                <a:latin typeface="Comic Sans MS" panose="030F0702030302020204" pitchFamily="66" charset="0"/>
              </a:rPr>
              <a:t> - крепко прикрепленный к </a:t>
            </a:r>
            <a:r>
              <a:rPr lang="ru-RU" dirty="0" err="1">
                <a:latin typeface="Comic Sans MS" panose="030F0702030302020204" pitchFamily="66" charset="0"/>
              </a:rPr>
              <a:t>тропомиозину</a:t>
            </a:r>
            <a:r>
              <a:rPr lang="ru-RU" dirty="0">
                <a:latin typeface="Comic Sans MS" panose="030F0702030302020204" pitchFamily="66" charset="0"/>
              </a:rPr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err="1">
                <a:latin typeface="Comic Sans MS" panose="030F0702030302020204" pitchFamily="66" charset="0"/>
              </a:rPr>
              <a:t>TnC</a:t>
            </a:r>
            <a:r>
              <a:rPr lang="ru-RU" dirty="0">
                <a:latin typeface="Comic Sans MS" panose="030F0702030302020204" pitchFamily="66" charset="0"/>
              </a:rPr>
              <a:t> - связывающий ионы кальция,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err="1">
                <a:latin typeface="Comic Sans MS" panose="030F0702030302020204" pitchFamily="66" charset="0"/>
              </a:rPr>
              <a:t>Tnl</a:t>
            </a:r>
            <a:r>
              <a:rPr lang="ru-RU" dirty="0">
                <a:latin typeface="Comic Sans MS" panose="030F0702030302020204" pitchFamily="66" charset="0"/>
              </a:rPr>
              <a:t> - ингибирующий взаимодействия актина и миозина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1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5D3BF-4BE6-4F0F-8FC7-46A3A77F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Строение.  </a:t>
            </a:r>
            <a:b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124" name="Picture 4" descr="figure 1">
            <a:extLst>
              <a:ext uri="{FF2B5EF4-FFF2-40B4-BE49-F238E27FC236}">
                <a16:creationId xmlns:a16="http://schemas.microsoft.com/office/drawing/2014/main" id="{C1384CDA-18C7-449B-987E-0E689D49E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0" y="1100914"/>
            <a:ext cx="580072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не определено">
            <a:extLst>
              <a:ext uri="{FF2B5EF4-FFF2-40B4-BE49-F238E27FC236}">
                <a16:creationId xmlns:a16="http://schemas.microsoft.com/office/drawing/2014/main" id="{ED4CF7D9-6C58-4F07-A305-3082BBEBD1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3" y="2723509"/>
            <a:ext cx="4648297" cy="348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45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5D3BF-4BE6-4F0F-8FC7-46A3A77F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Строение.  </a:t>
            </a:r>
            <a:b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3D177E1-58BE-423C-A97E-D62791B716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3331"/>
            <a:ext cx="58093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DA2D51-319A-4A7E-B48E-8DEA3AE72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326" y="1001805"/>
            <a:ext cx="3770474" cy="485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5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5D3BF-4BE6-4F0F-8FC7-46A3A77F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5" y="365126"/>
            <a:ext cx="10672665" cy="911636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Нуклеация, элонгация, диссоциация. </a:t>
            </a:r>
            <a:endParaRPr lang="en-US" sz="6000" dirty="0">
              <a:latin typeface="Comic Sans MS" panose="030F0702030302020204" pitchFamily="66" charset="0"/>
            </a:endParaRPr>
          </a:p>
        </p:txBody>
      </p:sp>
      <p:pic>
        <p:nvPicPr>
          <p:cNvPr id="4100" name="Picture 4" descr="Структура комплекса Arp2/3 и актина">
            <a:extLst>
              <a:ext uri="{FF2B5EF4-FFF2-40B4-BE49-F238E27FC236}">
                <a16:creationId xmlns:a16="http://schemas.microsoft.com/office/drawing/2014/main" id="{15CCE144-93E3-4762-ABB1-A70D402F15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121" y="1276762"/>
            <a:ext cx="5381830" cy="495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не определено">
            <a:extLst>
              <a:ext uri="{FF2B5EF4-FFF2-40B4-BE49-F238E27FC236}">
                <a16:creationId xmlns:a16="http://schemas.microsoft.com/office/drawing/2014/main" id="{13B24B63-2B21-4810-A94D-2C059F017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45" y="1454196"/>
            <a:ext cx="5474255" cy="47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ndefined">
            <a:extLst>
              <a:ext uri="{FF2B5EF4-FFF2-40B4-BE49-F238E27FC236}">
                <a16:creationId xmlns:a16="http://schemas.microsoft.com/office/drawing/2014/main" id="{48CE5453-0ECF-4026-985D-5338DE81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512" y="4166119"/>
            <a:ext cx="1296955" cy="9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2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5D3BF-4BE6-4F0F-8FC7-46A3A77F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078" y="93207"/>
            <a:ext cx="10672665" cy="911636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Белки, связанные с </a:t>
            </a:r>
            <a:r>
              <a:rPr lang="ru-RU" sz="2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актиновым</a:t>
            </a:r>
            <a:r>
              <a:rPr lang="ru-RU" sz="2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цитоскелетом</a:t>
            </a:r>
            <a:endParaRPr lang="en-US" sz="6000" dirty="0">
              <a:latin typeface="Comic Sans MS" panose="030F0702030302020204" pitchFamily="66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E0A4A1-51EE-4A14-91BC-B3796014C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752" y="903538"/>
            <a:ext cx="6580496" cy="54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3593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112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Тема Office</vt:lpstr>
      <vt:lpstr>Цитоскелет нервной клетки. Актиновые филаменты </vt:lpstr>
      <vt:lpstr>Строение.   </vt:lpstr>
      <vt:lpstr>Строение.   </vt:lpstr>
      <vt:lpstr>Строение.   </vt:lpstr>
      <vt:lpstr>Нуклеация, элонгация, диссоциация. </vt:lpstr>
      <vt:lpstr>Белки, связанные с актиновым цитоскелетом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Цитоскелет нервной клетки. Актиновые филаменты </dc:title>
  <dc:creator>Thu Nguen</dc:creator>
  <cp:lastModifiedBy>Thu Nguen</cp:lastModifiedBy>
  <cp:revision>3</cp:revision>
  <dcterms:created xsi:type="dcterms:W3CDTF">2023-12-16T11:10:06Z</dcterms:created>
  <dcterms:modified xsi:type="dcterms:W3CDTF">2023-12-16T11:39:09Z</dcterms:modified>
</cp:coreProperties>
</file>