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6/15/2018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6/15/2018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6/15/2018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4E43-E1BB-4D25-92E2-823906546E73}"/>
              </a:ext>
            </a:extLst>
          </p:cNvPr>
          <p:cNvSpPr>
            <a:spLocks noGrp="1"/>
          </p:cNvSpPr>
          <p:nvPr>
            <p:ph type="ctrTitle"/>
          </p:nvPr>
        </p:nvSpPr>
        <p:spPr/>
        <p:txBody>
          <a:bodyPr/>
          <a:lstStyle/>
          <a:p>
            <a:r>
              <a:rPr lang="en-IN" dirty="0"/>
              <a:t>GITHUB</a:t>
            </a:r>
          </a:p>
        </p:txBody>
      </p:sp>
      <p:sp>
        <p:nvSpPr>
          <p:cNvPr id="3" name="Subtitle 2">
            <a:extLst>
              <a:ext uri="{FF2B5EF4-FFF2-40B4-BE49-F238E27FC236}">
                <a16:creationId xmlns:a16="http://schemas.microsoft.com/office/drawing/2014/main" id="{1E89CF07-3578-49CF-99B7-AB16304BA323}"/>
              </a:ext>
            </a:extLst>
          </p:cNvPr>
          <p:cNvSpPr>
            <a:spLocks noGrp="1"/>
          </p:cNvSpPr>
          <p:nvPr>
            <p:ph type="subTitle" idx="1"/>
          </p:nvPr>
        </p:nvSpPr>
        <p:spPr/>
        <p:txBody>
          <a:bodyPr/>
          <a:lstStyle/>
          <a:p>
            <a:r>
              <a:rPr lang="en-IN" dirty="0"/>
              <a:t>BY SAI TEJA SUGGULA</a:t>
            </a:r>
          </a:p>
        </p:txBody>
      </p:sp>
    </p:spTree>
    <p:extLst>
      <p:ext uri="{BB962C8B-B14F-4D97-AF65-F5344CB8AC3E}">
        <p14:creationId xmlns:p14="http://schemas.microsoft.com/office/powerpoint/2010/main" val="330370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B2B3-C50F-4F6A-BDB7-9DCA663E6DE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FB4A91-3B32-41FA-A186-D7EC6D1F6080}"/>
              </a:ext>
            </a:extLst>
          </p:cNvPr>
          <p:cNvSpPr>
            <a:spLocks noGrp="1"/>
          </p:cNvSpPr>
          <p:nvPr>
            <p:ph idx="1"/>
          </p:nvPr>
        </p:nvSpPr>
        <p:spPr>
          <a:xfrm>
            <a:off x="1154954" y="2603500"/>
            <a:ext cx="9817845" cy="3416300"/>
          </a:xfrm>
        </p:spPr>
        <p:txBody>
          <a:bodyPr>
            <a:normAutofit/>
          </a:bodyPr>
          <a:lstStyle/>
          <a:p>
            <a:r>
              <a:rPr lang="en-IN" sz="2000" dirty="0">
                <a:solidFill>
                  <a:schemeClr val="tx1">
                    <a:lumMod val="95000"/>
                    <a:lumOff val="5000"/>
                  </a:schemeClr>
                </a:solidFill>
              </a:rPr>
              <a:t>GitHub was developed by Chris </a:t>
            </a:r>
            <a:r>
              <a:rPr lang="en-IN" sz="2000" dirty="0" err="1">
                <a:solidFill>
                  <a:schemeClr val="tx1">
                    <a:lumMod val="95000"/>
                    <a:lumOff val="5000"/>
                  </a:schemeClr>
                </a:solidFill>
              </a:rPr>
              <a:t>Wanstrath</a:t>
            </a:r>
            <a:r>
              <a:rPr lang="en-IN" sz="2000" dirty="0">
                <a:solidFill>
                  <a:schemeClr val="tx1">
                    <a:lumMod val="95000"/>
                    <a:lumOff val="5000"/>
                  </a:schemeClr>
                </a:solidFill>
              </a:rPr>
              <a:t>, PJ Hyett and Tom Preston-Werner.</a:t>
            </a:r>
          </a:p>
          <a:p>
            <a:r>
              <a:rPr lang="en-IN" sz="2000" dirty="0">
                <a:solidFill>
                  <a:schemeClr val="tx1">
                    <a:lumMod val="95000"/>
                    <a:lumOff val="5000"/>
                  </a:schemeClr>
                </a:solidFill>
              </a:rPr>
              <a:t>GitHub was developed using Ruby on Rails and Erlang.</a:t>
            </a:r>
          </a:p>
        </p:txBody>
      </p:sp>
    </p:spTree>
    <p:extLst>
      <p:ext uri="{BB962C8B-B14F-4D97-AF65-F5344CB8AC3E}">
        <p14:creationId xmlns:p14="http://schemas.microsoft.com/office/powerpoint/2010/main" val="118872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9081-52E7-4290-AE0A-584D44F3FC47}"/>
              </a:ext>
            </a:extLst>
          </p:cNvPr>
          <p:cNvSpPr>
            <a:spLocks noGrp="1"/>
          </p:cNvSpPr>
          <p:nvPr>
            <p:ph type="title"/>
          </p:nvPr>
        </p:nvSpPr>
        <p:spPr/>
        <p:txBody>
          <a:bodyPr/>
          <a:lstStyle/>
          <a:p>
            <a:r>
              <a:rPr lang="en-IN" dirty="0"/>
              <a:t>In Brief…</a:t>
            </a:r>
          </a:p>
        </p:txBody>
      </p:sp>
      <p:sp>
        <p:nvSpPr>
          <p:cNvPr id="3" name="Content Placeholder 2">
            <a:extLst>
              <a:ext uri="{FF2B5EF4-FFF2-40B4-BE49-F238E27FC236}">
                <a16:creationId xmlns:a16="http://schemas.microsoft.com/office/drawing/2014/main" id="{8CAD4AF2-B461-4FFC-B2B7-5274CE398A5D}"/>
              </a:ext>
            </a:extLst>
          </p:cNvPr>
          <p:cNvSpPr>
            <a:spLocks noGrp="1"/>
          </p:cNvSpPr>
          <p:nvPr>
            <p:ph idx="1"/>
          </p:nvPr>
        </p:nvSpPr>
        <p:spPr>
          <a:xfrm>
            <a:off x="1154955" y="2603500"/>
            <a:ext cx="10302754" cy="3416300"/>
          </a:xfrm>
        </p:spPr>
        <p:txBody>
          <a:bodyPr/>
          <a:lstStyle/>
          <a:p>
            <a:pPr marL="0" indent="0">
              <a:lnSpc>
                <a:spcPct val="150000"/>
              </a:lnSpc>
              <a:buNone/>
            </a:pPr>
            <a:r>
              <a:rPr lang="en-IN" b="1" dirty="0"/>
              <a:t>	</a:t>
            </a:r>
            <a:r>
              <a:rPr lang="en-IN" b="1" dirty="0">
                <a:solidFill>
                  <a:schemeClr val="tx1">
                    <a:lumMod val="95000"/>
                    <a:lumOff val="5000"/>
                  </a:schemeClr>
                </a:solidFill>
              </a:rPr>
              <a:t>GitHub</a:t>
            </a:r>
            <a:r>
              <a:rPr lang="en-IN" dirty="0">
                <a:solidFill>
                  <a:schemeClr val="tx1">
                    <a:lumMod val="95000"/>
                    <a:lumOff val="5000"/>
                  </a:schemeClr>
                </a:solidFill>
              </a:rPr>
              <a:t> is a distributed version-control platform where users can collaborate on or adopt open source code projects, fork code, share ideas and more.</a:t>
            </a:r>
          </a:p>
        </p:txBody>
      </p:sp>
    </p:spTree>
    <p:extLst>
      <p:ext uri="{BB962C8B-B14F-4D97-AF65-F5344CB8AC3E}">
        <p14:creationId xmlns:p14="http://schemas.microsoft.com/office/powerpoint/2010/main" val="120467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D92F-019F-4370-8CBE-4B5312992CBA}"/>
              </a:ext>
            </a:extLst>
          </p:cNvPr>
          <p:cNvSpPr>
            <a:spLocks noGrp="1"/>
          </p:cNvSpPr>
          <p:nvPr>
            <p:ph type="title"/>
          </p:nvPr>
        </p:nvSpPr>
        <p:spPr/>
        <p:txBody>
          <a:bodyPr/>
          <a:lstStyle/>
          <a:p>
            <a:r>
              <a:rPr lang="en-IN" dirty="0"/>
              <a:t>Why GIT?</a:t>
            </a:r>
          </a:p>
        </p:txBody>
      </p:sp>
      <p:sp>
        <p:nvSpPr>
          <p:cNvPr id="3" name="Content Placeholder 2">
            <a:extLst>
              <a:ext uri="{FF2B5EF4-FFF2-40B4-BE49-F238E27FC236}">
                <a16:creationId xmlns:a16="http://schemas.microsoft.com/office/drawing/2014/main" id="{B397BE3F-E6E6-424D-BBD2-BD513CDDC391}"/>
              </a:ext>
            </a:extLst>
          </p:cNvPr>
          <p:cNvSpPr>
            <a:spLocks noGrp="1"/>
          </p:cNvSpPr>
          <p:nvPr>
            <p:ph idx="1"/>
          </p:nvPr>
        </p:nvSpPr>
        <p:spPr>
          <a:xfrm>
            <a:off x="623456" y="2603500"/>
            <a:ext cx="11069780" cy="3728027"/>
          </a:xfrm>
        </p:spPr>
        <p:txBody>
          <a:bodyPr>
            <a:noAutofit/>
          </a:bodyPr>
          <a:lstStyle/>
          <a:p>
            <a:pPr marL="0" indent="0">
              <a:buNone/>
            </a:pPr>
            <a:r>
              <a:rPr lang="en-IN" dirty="0">
                <a:solidFill>
                  <a:schemeClr val="tx1">
                    <a:lumMod val="95000"/>
                    <a:lumOff val="5000"/>
                  </a:schemeClr>
                </a:solidFill>
                <a:cs typeface="Times New Roman" panose="02020603050405020304" pitchFamily="18" charset="0"/>
              </a:rPr>
              <a:t>Because GIT offers..</a:t>
            </a:r>
          </a:p>
          <a:p>
            <a:pPr lvl="1"/>
            <a:r>
              <a:rPr lang="en-IN" sz="1800" dirty="0">
                <a:solidFill>
                  <a:schemeClr val="tx1">
                    <a:lumMod val="95000"/>
                    <a:lumOff val="5000"/>
                  </a:schemeClr>
                </a:solidFill>
                <a:cs typeface="Times New Roman" panose="02020603050405020304" pitchFamily="18" charset="0"/>
              </a:rPr>
              <a:t>Well explained documentation.</a:t>
            </a:r>
          </a:p>
          <a:p>
            <a:pPr lvl="1"/>
            <a:r>
              <a:rPr lang="en-IN" sz="1800" dirty="0">
                <a:solidFill>
                  <a:schemeClr val="tx1">
                    <a:lumMod val="95000"/>
                    <a:lumOff val="5000"/>
                  </a:schemeClr>
                </a:solidFill>
                <a:cs typeface="Times New Roman" panose="02020603050405020304" pitchFamily="18" charset="0"/>
              </a:rPr>
              <a:t>Issue tracking (including feature requests) with labels, milestones, assignees and a search engine.</a:t>
            </a:r>
          </a:p>
          <a:p>
            <a:pPr lvl="1"/>
            <a:r>
              <a:rPr lang="en-IN" sz="1800" dirty="0">
                <a:solidFill>
                  <a:schemeClr val="tx1">
                    <a:lumMod val="95000"/>
                    <a:lumOff val="5000"/>
                  </a:schemeClr>
                </a:solidFill>
                <a:cs typeface="Times New Roman" panose="02020603050405020304" pitchFamily="18" charset="0"/>
              </a:rPr>
              <a:t>Pull requests with code review and comments.</a:t>
            </a:r>
          </a:p>
          <a:p>
            <a:pPr lvl="1"/>
            <a:r>
              <a:rPr lang="en-IN" sz="1800" dirty="0">
                <a:solidFill>
                  <a:schemeClr val="tx1">
                    <a:lumMod val="95000"/>
                    <a:lumOff val="5000"/>
                  </a:schemeClr>
                </a:solidFill>
                <a:cs typeface="Times New Roman" panose="02020603050405020304" pitchFamily="18" charset="0"/>
              </a:rPr>
              <a:t>Commits history.</a:t>
            </a:r>
          </a:p>
          <a:p>
            <a:pPr lvl="1"/>
            <a:r>
              <a:rPr lang="en-IN" sz="1800" dirty="0">
                <a:solidFill>
                  <a:schemeClr val="tx1">
                    <a:lumMod val="95000"/>
                    <a:lumOff val="5000"/>
                  </a:schemeClr>
                </a:solidFill>
                <a:cs typeface="Times New Roman" panose="02020603050405020304" pitchFamily="18" charset="0"/>
              </a:rPr>
              <a:t>Free repositories to maintain open source projects.</a:t>
            </a:r>
          </a:p>
          <a:p>
            <a:pPr lvl="1"/>
            <a:r>
              <a:rPr lang="en-IN" sz="1800" dirty="0">
                <a:solidFill>
                  <a:schemeClr val="tx1">
                    <a:lumMod val="95000"/>
                    <a:lumOff val="5000"/>
                  </a:schemeClr>
                </a:solidFill>
                <a:cs typeface="Times New Roman" panose="02020603050405020304" pitchFamily="18" charset="0"/>
              </a:rPr>
              <a:t>Visualization of geospatial data.</a:t>
            </a:r>
          </a:p>
          <a:p>
            <a:pPr marL="400050" lvl="1" indent="0">
              <a:buNone/>
            </a:pPr>
            <a:r>
              <a:rPr lang="en-IN" sz="1800" dirty="0">
                <a:solidFill>
                  <a:schemeClr val="tx1">
                    <a:lumMod val="95000"/>
                    <a:lumOff val="5000"/>
                  </a:schemeClr>
                </a:solidFill>
                <a:cs typeface="Times New Roman" panose="02020603050405020304" pitchFamily="18" charset="0"/>
              </a:rPr>
              <a:t>		And many more……</a:t>
            </a:r>
          </a:p>
          <a:p>
            <a:endParaRPr lang="en-IN" dirty="0"/>
          </a:p>
        </p:txBody>
      </p:sp>
    </p:spTree>
    <p:extLst>
      <p:ext uri="{BB962C8B-B14F-4D97-AF65-F5344CB8AC3E}">
        <p14:creationId xmlns:p14="http://schemas.microsoft.com/office/powerpoint/2010/main" val="87678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B777-B34A-4802-9AF2-17E20EE04427}"/>
              </a:ext>
            </a:extLst>
          </p:cNvPr>
          <p:cNvSpPr>
            <a:spLocks noGrp="1"/>
          </p:cNvSpPr>
          <p:nvPr>
            <p:ph type="title"/>
          </p:nvPr>
        </p:nvSpPr>
        <p:spPr/>
        <p:txBody>
          <a:bodyPr/>
          <a:lstStyle/>
          <a:p>
            <a:r>
              <a:rPr lang="en-IN" dirty="0"/>
              <a:t>Advantages of GITHUB</a:t>
            </a:r>
          </a:p>
        </p:txBody>
      </p:sp>
      <p:sp>
        <p:nvSpPr>
          <p:cNvPr id="3" name="Content Placeholder 2">
            <a:extLst>
              <a:ext uri="{FF2B5EF4-FFF2-40B4-BE49-F238E27FC236}">
                <a16:creationId xmlns:a16="http://schemas.microsoft.com/office/drawing/2014/main" id="{C42CC6D8-0494-4DE7-917A-8CDFB66E4B2F}"/>
              </a:ext>
            </a:extLst>
          </p:cNvPr>
          <p:cNvSpPr>
            <a:spLocks noGrp="1"/>
          </p:cNvSpPr>
          <p:nvPr>
            <p:ph idx="1"/>
          </p:nvPr>
        </p:nvSpPr>
        <p:spPr>
          <a:xfrm>
            <a:off x="401781" y="2354117"/>
            <a:ext cx="11388437" cy="4018973"/>
          </a:xfrm>
        </p:spPr>
        <p:txBody>
          <a:bodyPr>
            <a:noAutofit/>
          </a:bodyPr>
          <a:lstStyle/>
          <a:p>
            <a:pPr>
              <a:lnSpc>
                <a:spcPct val="150000"/>
              </a:lnSpc>
              <a:buClr>
                <a:schemeClr val="tx2">
                  <a:lumMod val="50000"/>
                </a:schemeClr>
              </a:buClr>
              <a:buSzPct val="100000"/>
              <a:buFont typeface="+mj-lt"/>
              <a:buAutoNum type="arabicPeriod"/>
            </a:pPr>
            <a:r>
              <a:rPr lang="en-IN" sz="1700" b="1" dirty="0">
                <a:solidFill>
                  <a:schemeClr val="tx1">
                    <a:lumMod val="95000"/>
                    <a:lumOff val="5000"/>
                  </a:schemeClr>
                </a:solidFill>
              </a:rPr>
              <a:t>GitHub makes for easier contributions to your top open source projects.</a:t>
            </a:r>
          </a:p>
          <a:p>
            <a:pPr marL="457200" lvl="1" indent="0" algn="just">
              <a:lnSpc>
                <a:spcPct val="150000"/>
              </a:lnSpc>
              <a:buClr>
                <a:schemeClr val="tx2">
                  <a:lumMod val="50000"/>
                </a:schemeClr>
              </a:buClr>
              <a:buNone/>
            </a:pPr>
            <a:r>
              <a:rPr lang="en-IN" sz="1700" dirty="0">
                <a:solidFill>
                  <a:schemeClr val="tx1">
                    <a:lumMod val="95000"/>
                    <a:lumOff val="5000"/>
                  </a:schemeClr>
                </a:solidFill>
              </a:rPr>
              <a:t>	Almost all open source projects utilize GitHub for project management, mainly because it’s free and includes nifty features like wikis and issue trackers for better documentation and feedback. Users not only enjoy easier project management, but they also get to accept contributions that come in from the community. </a:t>
            </a:r>
          </a:p>
          <a:p>
            <a:pPr marL="457200" lvl="1" indent="-374650" algn="just">
              <a:lnSpc>
                <a:spcPct val="150000"/>
              </a:lnSpc>
              <a:buClr>
                <a:schemeClr val="tx1">
                  <a:lumMod val="95000"/>
                  <a:lumOff val="5000"/>
                </a:schemeClr>
              </a:buClr>
              <a:buSzPct val="100000"/>
              <a:buFont typeface="+mj-lt"/>
              <a:buAutoNum type="arabicPeriod" startAt="2"/>
            </a:pPr>
            <a:r>
              <a:rPr lang="en-IN" sz="1700" b="1" dirty="0">
                <a:solidFill>
                  <a:schemeClr val="tx1">
                    <a:lumMod val="95000"/>
                    <a:lumOff val="5000"/>
                  </a:schemeClr>
                </a:solidFill>
              </a:rPr>
              <a:t>GitHub has some of the best documentation around.</a:t>
            </a:r>
          </a:p>
          <a:p>
            <a:pPr marL="482600" lvl="2" indent="0" algn="just">
              <a:lnSpc>
                <a:spcPct val="150000"/>
              </a:lnSpc>
              <a:buClr>
                <a:schemeClr val="tx2">
                  <a:lumMod val="50000"/>
                </a:schemeClr>
              </a:buClr>
              <a:buNone/>
            </a:pPr>
            <a:r>
              <a:rPr lang="en-IN" sz="1700" dirty="0">
                <a:solidFill>
                  <a:schemeClr val="tx1">
                    <a:lumMod val="95000"/>
                    <a:lumOff val="5000"/>
                  </a:schemeClr>
                </a:solidFill>
              </a:rPr>
              <a:t>	You won’t run out of content when you use GitHub, thanks to a well-padded guide and help section for articles that you can pull up for practically any topic on earth, for as long as it is related to a git. Samples on </a:t>
            </a:r>
            <a:r>
              <a:rPr lang="en-IN" sz="1700" dirty="0" err="1">
                <a:solidFill>
                  <a:schemeClr val="tx1">
                    <a:lumMod val="95000"/>
                    <a:lumOff val="5000"/>
                  </a:schemeClr>
                </a:solidFill>
              </a:rPr>
              <a:t>gitignore</a:t>
            </a:r>
            <a:r>
              <a:rPr lang="en-IN" sz="1700" dirty="0">
                <a:solidFill>
                  <a:schemeClr val="tx1">
                    <a:lumMod val="95000"/>
                    <a:lumOff val="5000"/>
                  </a:schemeClr>
                </a:solidFill>
              </a:rPr>
              <a:t> (and more) are abound for your next planned project, among other things.</a:t>
            </a:r>
          </a:p>
        </p:txBody>
      </p:sp>
    </p:spTree>
    <p:extLst>
      <p:ext uri="{BB962C8B-B14F-4D97-AF65-F5344CB8AC3E}">
        <p14:creationId xmlns:p14="http://schemas.microsoft.com/office/powerpoint/2010/main" val="1038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CEE7-8187-447B-9DB6-A6DDAB8ACFB0}"/>
              </a:ext>
            </a:extLst>
          </p:cNvPr>
          <p:cNvSpPr>
            <a:spLocks noGrp="1"/>
          </p:cNvSpPr>
          <p:nvPr>
            <p:ph type="title"/>
          </p:nvPr>
        </p:nvSpPr>
        <p:spPr/>
        <p:txBody>
          <a:bodyPr/>
          <a:lstStyle/>
          <a:p>
            <a:r>
              <a:rPr lang="en-IN" dirty="0"/>
              <a:t>Advantages of GITHUB</a:t>
            </a:r>
          </a:p>
        </p:txBody>
      </p:sp>
      <p:sp>
        <p:nvSpPr>
          <p:cNvPr id="3" name="Content Placeholder 2">
            <a:extLst>
              <a:ext uri="{FF2B5EF4-FFF2-40B4-BE49-F238E27FC236}">
                <a16:creationId xmlns:a16="http://schemas.microsoft.com/office/drawing/2014/main" id="{5BAE66A2-0F61-42EC-BFC2-26B577AF7A87}"/>
              </a:ext>
            </a:extLst>
          </p:cNvPr>
          <p:cNvSpPr>
            <a:spLocks noGrp="1"/>
          </p:cNvSpPr>
          <p:nvPr>
            <p:ph idx="1"/>
          </p:nvPr>
        </p:nvSpPr>
        <p:spPr>
          <a:xfrm>
            <a:off x="436419" y="2506517"/>
            <a:ext cx="11319162" cy="4074391"/>
          </a:xfrm>
        </p:spPr>
        <p:txBody>
          <a:bodyPr>
            <a:normAutofit/>
          </a:bodyPr>
          <a:lstStyle/>
          <a:p>
            <a:pPr algn="just">
              <a:lnSpc>
                <a:spcPct val="150000"/>
              </a:lnSpc>
              <a:buClr>
                <a:schemeClr val="tx2">
                  <a:lumMod val="75000"/>
                </a:schemeClr>
              </a:buClr>
              <a:buSzPct val="100000"/>
              <a:buFont typeface="+mj-lt"/>
              <a:buAutoNum type="arabicPeriod" startAt="3"/>
            </a:pPr>
            <a:r>
              <a:rPr lang="en-IN" b="1" dirty="0">
                <a:solidFill>
                  <a:schemeClr val="tx1">
                    <a:lumMod val="95000"/>
                    <a:lumOff val="5000"/>
                  </a:schemeClr>
                </a:solidFill>
              </a:rPr>
              <a:t>Branching and merging are easy.</a:t>
            </a:r>
          </a:p>
          <a:p>
            <a:pPr marL="360363" indent="-360363" algn="just">
              <a:lnSpc>
                <a:spcPct val="150000"/>
              </a:lnSpc>
              <a:buClr>
                <a:schemeClr val="tx2">
                  <a:lumMod val="75000"/>
                </a:schemeClr>
              </a:buClr>
              <a:buNone/>
            </a:pPr>
            <a:r>
              <a:rPr lang="en-IN" dirty="0">
                <a:solidFill>
                  <a:schemeClr val="tx1">
                    <a:lumMod val="95000"/>
                    <a:lumOff val="5000"/>
                  </a:schemeClr>
                </a:solidFill>
              </a:rPr>
              <a:t>			Branching is a walk in the park. It feels like a natural part of the workflow. They are cheap (fast and consume very little space) so that you can branch whenever you want. This means you can sandbox your features and ideas till they are ready for the mainstream.</a:t>
            </a:r>
          </a:p>
          <a:p>
            <a:pPr algn="just">
              <a:lnSpc>
                <a:spcPct val="150000"/>
              </a:lnSpc>
              <a:buClr>
                <a:schemeClr val="tx1">
                  <a:lumMod val="95000"/>
                  <a:lumOff val="5000"/>
                </a:schemeClr>
              </a:buClr>
              <a:buSzPct val="100000"/>
              <a:buFont typeface="+mj-lt"/>
              <a:buAutoNum type="arabicPeriod" startAt="4"/>
            </a:pPr>
            <a:r>
              <a:rPr lang="en-IN" b="1" dirty="0">
                <a:solidFill>
                  <a:schemeClr val="tx1">
                    <a:lumMod val="95000"/>
                    <a:lumOff val="5000"/>
                  </a:schemeClr>
                </a:solidFill>
              </a:rPr>
              <a:t>Workflow is flexible.</a:t>
            </a:r>
          </a:p>
          <a:p>
            <a:pPr marL="360363" indent="-360363" algn="just">
              <a:lnSpc>
                <a:spcPct val="150000"/>
              </a:lnSpc>
              <a:buClr>
                <a:schemeClr val="tx2">
                  <a:lumMod val="75000"/>
                </a:schemeClr>
              </a:buClr>
              <a:buNone/>
            </a:pPr>
            <a:r>
              <a:rPr lang="en-IN" dirty="0"/>
              <a:t>			</a:t>
            </a:r>
            <a:r>
              <a:rPr lang="en-IN" dirty="0">
                <a:solidFill>
                  <a:schemeClr val="tx1">
                    <a:lumMod val="95000"/>
                    <a:lumOff val="5000"/>
                  </a:schemeClr>
                </a:solidFill>
              </a:rPr>
              <a:t>Compared to Centralized VCS, git has the qualities that allow to choose your own workflow. It can be as simple as a centralised workflow to as hierarchical as the dictator-lieutenant workflow. Use the process that best fits you.</a:t>
            </a:r>
          </a:p>
          <a:p>
            <a:pPr>
              <a:buClr>
                <a:schemeClr val="tx2">
                  <a:lumMod val="75000"/>
                </a:schemeClr>
              </a:buClr>
              <a:buFont typeface="+mj-lt"/>
              <a:buAutoNum type="arabicPeriod" startAt="3"/>
            </a:pPr>
            <a:endParaRPr lang="en-IN" dirty="0"/>
          </a:p>
        </p:txBody>
      </p:sp>
    </p:spTree>
    <p:extLst>
      <p:ext uri="{BB962C8B-B14F-4D97-AF65-F5344CB8AC3E}">
        <p14:creationId xmlns:p14="http://schemas.microsoft.com/office/powerpoint/2010/main" val="57956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2936-12E1-4611-92A0-0A7E57F81E6D}"/>
              </a:ext>
            </a:extLst>
          </p:cNvPr>
          <p:cNvSpPr>
            <a:spLocks noGrp="1"/>
          </p:cNvSpPr>
          <p:nvPr>
            <p:ph type="title"/>
          </p:nvPr>
        </p:nvSpPr>
        <p:spPr/>
        <p:txBody>
          <a:bodyPr/>
          <a:lstStyle/>
          <a:p>
            <a:r>
              <a:rPr lang="en-IN" dirty="0"/>
              <a:t>Disadvantages of GITHUB</a:t>
            </a:r>
          </a:p>
        </p:txBody>
      </p:sp>
      <p:sp>
        <p:nvSpPr>
          <p:cNvPr id="3" name="Content Placeholder 2">
            <a:extLst>
              <a:ext uri="{FF2B5EF4-FFF2-40B4-BE49-F238E27FC236}">
                <a16:creationId xmlns:a16="http://schemas.microsoft.com/office/drawing/2014/main" id="{706DF58E-6F5D-4FD4-922F-8094B01B2834}"/>
              </a:ext>
            </a:extLst>
          </p:cNvPr>
          <p:cNvSpPr>
            <a:spLocks noGrp="1"/>
          </p:cNvSpPr>
          <p:nvPr>
            <p:ph idx="1"/>
          </p:nvPr>
        </p:nvSpPr>
        <p:spPr>
          <a:xfrm>
            <a:off x="559208" y="2468032"/>
            <a:ext cx="11134027" cy="3416300"/>
          </a:xfrm>
        </p:spPr>
        <p:txBody>
          <a:bodyPr/>
          <a:lstStyle/>
          <a:p>
            <a:pPr>
              <a:lnSpc>
                <a:spcPct val="150000"/>
              </a:lnSpc>
              <a:buClr>
                <a:schemeClr val="tx1">
                  <a:lumMod val="95000"/>
                  <a:lumOff val="5000"/>
                </a:schemeClr>
              </a:buClr>
              <a:buSzPct val="100000"/>
              <a:buFont typeface="+mj-lt"/>
              <a:buAutoNum type="arabicPeriod"/>
            </a:pPr>
            <a:r>
              <a:rPr lang="en-IN" b="1" dirty="0">
                <a:solidFill>
                  <a:schemeClr val="tx1">
                    <a:lumMod val="95000"/>
                    <a:lumOff val="5000"/>
                  </a:schemeClr>
                </a:solidFill>
              </a:rPr>
              <a:t>Steep learning curve.</a:t>
            </a:r>
          </a:p>
          <a:p>
            <a:pPr marL="360363" indent="0" algn="just">
              <a:lnSpc>
                <a:spcPct val="150000"/>
              </a:lnSpc>
              <a:buClr>
                <a:schemeClr val="tx1">
                  <a:lumMod val="95000"/>
                  <a:lumOff val="5000"/>
                </a:schemeClr>
              </a:buClr>
              <a:buSzPct val="100000"/>
              <a:buNone/>
            </a:pPr>
            <a:r>
              <a:rPr lang="en-IN" dirty="0">
                <a:solidFill>
                  <a:schemeClr val="tx1">
                    <a:lumMod val="95000"/>
                    <a:lumOff val="5000"/>
                  </a:schemeClr>
                </a:solidFill>
              </a:rPr>
              <a:t>	 	Many commands with many options, some commands are non-intuitive and need a level of understanding the internals of git, commands and arguments are inconsistent to some degree.</a:t>
            </a:r>
          </a:p>
          <a:p>
            <a:pPr algn="just">
              <a:lnSpc>
                <a:spcPct val="150000"/>
              </a:lnSpc>
              <a:buClr>
                <a:schemeClr val="tx1">
                  <a:lumMod val="95000"/>
                  <a:lumOff val="5000"/>
                </a:schemeClr>
              </a:buClr>
              <a:buSzPct val="100000"/>
              <a:buFont typeface="+mj-lt"/>
              <a:buAutoNum type="arabicPeriod" startAt="2"/>
            </a:pPr>
            <a:r>
              <a:rPr lang="en-IN" b="1" dirty="0">
                <a:solidFill>
                  <a:schemeClr val="tx1">
                    <a:lumMod val="95000"/>
                    <a:lumOff val="5000"/>
                  </a:schemeClr>
                </a:solidFill>
              </a:rPr>
              <a:t>Binary files are hard to maintain.</a:t>
            </a:r>
          </a:p>
          <a:p>
            <a:pPr marL="360363" indent="-360363" algn="just">
              <a:lnSpc>
                <a:spcPct val="150000"/>
              </a:lnSpc>
              <a:buClr>
                <a:schemeClr val="tx1">
                  <a:lumMod val="95000"/>
                  <a:lumOff val="5000"/>
                </a:schemeClr>
              </a:buClr>
              <a:buSzPct val="100000"/>
              <a:buNone/>
            </a:pPr>
            <a:r>
              <a:rPr lang="en-IN" dirty="0"/>
              <a:t>			If your project has non-text files that are updated frequently (images for websites or MS Office documents), then git becomes bloated and slow. </a:t>
            </a:r>
            <a:endParaRPr lang="en-IN" dirty="0">
              <a:solidFill>
                <a:schemeClr val="tx1">
                  <a:lumMod val="95000"/>
                  <a:lumOff val="5000"/>
                </a:schemeClr>
              </a:solidFill>
            </a:endParaRPr>
          </a:p>
          <a:p>
            <a:pPr>
              <a:buClr>
                <a:schemeClr val="tx1">
                  <a:lumMod val="95000"/>
                  <a:lumOff val="5000"/>
                </a:schemeClr>
              </a:buClr>
              <a:buSzPct val="100000"/>
              <a:buFont typeface="+mj-lt"/>
              <a:buAutoNum type="arabicPeriod" startAt="2"/>
            </a:pPr>
            <a:endParaRPr lang="en-IN" dirty="0"/>
          </a:p>
        </p:txBody>
      </p:sp>
    </p:spTree>
    <p:extLst>
      <p:ext uri="{BB962C8B-B14F-4D97-AF65-F5344CB8AC3E}">
        <p14:creationId xmlns:p14="http://schemas.microsoft.com/office/powerpoint/2010/main" val="42233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FE85-34F8-4B01-A8B5-03D30538B520}"/>
              </a:ext>
            </a:extLst>
          </p:cNvPr>
          <p:cNvSpPr>
            <a:spLocks noGrp="1"/>
          </p:cNvSpPr>
          <p:nvPr>
            <p:ph type="title"/>
          </p:nvPr>
        </p:nvSpPr>
        <p:spPr/>
        <p:txBody>
          <a:bodyPr/>
          <a:lstStyle/>
          <a:p>
            <a:r>
              <a:rPr lang="en-IN" dirty="0"/>
              <a:t>Recent Update from GITHUB</a:t>
            </a:r>
          </a:p>
        </p:txBody>
      </p:sp>
      <p:sp>
        <p:nvSpPr>
          <p:cNvPr id="3" name="Content Placeholder 2">
            <a:extLst>
              <a:ext uri="{FF2B5EF4-FFF2-40B4-BE49-F238E27FC236}">
                <a16:creationId xmlns:a16="http://schemas.microsoft.com/office/drawing/2014/main" id="{B67FCB08-714D-413F-AA4D-1ED7995B112E}"/>
              </a:ext>
            </a:extLst>
          </p:cNvPr>
          <p:cNvSpPr>
            <a:spLocks noGrp="1"/>
          </p:cNvSpPr>
          <p:nvPr>
            <p:ph idx="1"/>
          </p:nvPr>
        </p:nvSpPr>
        <p:spPr>
          <a:xfrm>
            <a:off x="1154955" y="2603500"/>
            <a:ext cx="9526900" cy="3416300"/>
          </a:xfrm>
        </p:spPr>
        <p:txBody>
          <a:bodyPr>
            <a:normAutofit/>
          </a:bodyPr>
          <a:lstStyle/>
          <a:p>
            <a:pPr algn="just">
              <a:lnSpc>
                <a:spcPct val="150000"/>
              </a:lnSpc>
            </a:pPr>
            <a:r>
              <a:rPr lang="en-IN" sz="2000" dirty="0">
                <a:solidFill>
                  <a:schemeClr val="tx1">
                    <a:lumMod val="95000"/>
                    <a:lumOff val="5000"/>
                  </a:schemeClr>
                </a:solidFill>
              </a:rPr>
              <a:t>MICROSOFT buys GITHUB for </a:t>
            </a:r>
            <a:r>
              <a:rPr lang="en-IN" dirty="0">
                <a:solidFill>
                  <a:schemeClr val="tx1">
                    <a:lumMod val="95000"/>
                    <a:lumOff val="5000"/>
                  </a:schemeClr>
                </a:solidFill>
              </a:rPr>
              <a:t>US $7.5 billion. Microsoft had become a significant user of GitHub, using it to host open source projects and development tools such as Chakra Core, PowerShell, etc..</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60735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F2F4B-E490-45FA-90B3-6A84AFF1F30E}"/>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6E7E6E80-7FD1-487C-ADB3-CA9BACEF0D5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7178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113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GITHUB</vt:lpstr>
      <vt:lpstr>Introduction</vt:lpstr>
      <vt:lpstr>In Brief…</vt:lpstr>
      <vt:lpstr>Why GIT?</vt:lpstr>
      <vt:lpstr>Advantages of GITHUB</vt:lpstr>
      <vt:lpstr>Advantages of GITHUB</vt:lpstr>
      <vt:lpstr>Disadvantages of GITHUB</vt:lpstr>
      <vt:lpstr>Recent Update from 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Sai Teja Suggula</dc:creator>
  <cp:lastModifiedBy>Sai Teja Suggula</cp:lastModifiedBy>
  <cp:revision>6</cp:revision>
  <dcterms:created xsi:type="dcterms:W3CDTF">2018-06-15T12:12:52Z</dcterms:created>
  <dcterms:modified xsi:type="dcterms:W3CDTF">2018-06-15T13:22:25Z</dcterms:modified>
</cp:coreProperties>
</file>