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891" r:id="rId2"/>
    <p:sldId id="3078" r:id="rId3"/>
    <p:sldId id="3079" r:id="rId4"/>
    <p:sldId id="3080" r:id="rId5"/>
    <p:sldId id="3081" r:id="rId6"/>
    <p:sldId id="3083" r:id="rId7"/>
    <p:sldId id="3084" r:id="rId8"/>
    <p:sldId id="3085" r:id="rId9"/>
    <p:sldId id="3086" r:id="rId10"/>
    <p:sldId id="30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75D5"/>
    <a:srgbClr val="8238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21502A-B44C-4422-B89D-0F6EED7D2D40}" v="12" dt="2025-01-15T12:21:54.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93792" autoAdjust="0"/>
  </p:normalViewPr>
  <p:slideViewPr>
    <p:cSldViewPr snapToGrid="0">
      <p:cViewPr>
        <p:scale>
          <a:sx n="75" d="100"/>
          <a:sy n="75" d="100"/>
        </p:scale>
        <p:origin x="163" y="5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vaibhavaluguri@gmail.com" userId="a4a34365ec21d556" providerId="LiveId" clId="{DF21502A-B44C-4422-B89D-0F6EED7D2D40}"/>
    <pc:docChg chg="undo custSel modSld">
      <pc:chgData name="saivaibhavaluguri@gmail.com" userId="a4a34365ec21d556" providerId="LiveId" clId="{DF21502A-B44C-4422-B89D-0F6EED7D2D40}" dt="2025-01-15T12:21:54.880" v="330" actId="1076"/>
      <pc:docMkLst>
        <pc:docMk/>
      </pc:docMkLst>
      <pc:sldChg chg="modSp mod">
        <pc:chgData name="saivaibhavaluguri@gmail.com" userId="a4a34365ec21d556" providerId="LiveId" clId="{DF21502A-B44C-4422-B89D-0F6EED7D2D40}" dt="2025-01-15T06:49:58.407" v="15" actId="20577"/>
        <pc:sldMkLst>
          <pc:docMk/>
          <pc:sldMk cId="3588346500" sldId="2891"/>
        </pc:sldMkLst>
        <pc:spChg chg="mod">
          <ac:chgData name="saivaibhavaluguri@gmail.com" userId="a4a34365ec21d556" providerId="LiveId" clId="{DF21502A-B44C-4422-B89D-0F6EED7D2D40}" dt="2025-01-15T06:49:58.407" v="15" actId="20577"/>
          <ac:spMkLst>
            <pc:docMk/>
            <pc:sldMk cId="3588346500" sldId="2891"/>
            <ac:spMk id="4" creationId="{F6B48CE2-3CEE-4BE4-313A-2F12CBFD7D4F}"/>
          </ac:spMkLst>
        </pc:spChg>
      </pc:sldChg>
      <pc:sldChg chg="modSp mod">
        <pc:chgData name="saivaibhavaluguri@gmail.com" userId="a4a34365ec21d556" providerId="LiveId" clId="{DF21502A-B44C-4422-B89D-0F6EED7D2D40}" dt="2025-01-15T10:52:23.613" v="329" actId="1076"/>
        <pc:sldMkLst>
          <pc:docMk/>
          <pc:sldMk cId="2895836799" sldId="3078"/>
        </pc:sldMkLst>
        <pc:spChg chg="mod">
          <ac:chgData name="saivaibhavaluguri@gmail.com" userId="a4a34365ec21d556" providerId="LiveId" clId="{DF21502A-B44C-4422-B89D-0F6EED7D2D40}" dt="2025-01-15T07:08:54.137" v="151" actId="14100"/>
          <ac:spMkLst>
            <pc:docMk/>
            <pc:sldMk cId="2895836799" sldId="3078"/>
            <ac:spMk id="2" creationId="{4505C32C-2E93-948F-1A50-81198FBC6C26}"/>
          </ac:spMkLst>
        </pc:spChg>
        <pc:picChg chg="mod">
          <ac:chgData name="saivaibhavaluguri@gmail.com" userId="a4a34365ec21d556" providerId="LiveId" clId="{DF21502A-B44C-4422-B89D-0F6EED7D2D40}" dt="2025-01-15T10:52:23.613" v="329" actId="1076"/>
          <ac:picMkLst>
            <pc:docMk/>
            <pc:sldMk cId="2895836799" sldId="3078"/>
            <ac:picMk id="7" creationId="{1D3DE7F1-BAF4-F3F8-5F2A-5B47C33A180A}"/>
          </ac:picMkLst>
        </pc:picChg>
      </pc:sldChg>
      <pc:sldChg chg="addSp modSp mod">
        <pc:chgData name="saivaibhavaluguri@gmail.com" userId="a4a34365ec21d556" providerId="LiveId" clId="{DF21502A-B44C-4422-B89D-0F6EED7D2D40}" dt="2025-01-15T10:52:09.895" v="327" actId="1076"/>
        <pc:sldMkLst>
          <pc:docMk/>
          <pc:sldMk cId="3680224308" sldId="3079"/>
        </pc:sldMkLst>
        <pc:spChg chg="mod">
          <ac:chgData name="saivaibhavaluguri@gmail.com" userId="a4a34365ec21d556" providerId="LiveId" clId="{DF21502A-B44C-4422-B89D-0F6EED7D2D40}" dt="2025-01-15T07:13:17.856" v="235" actId="1076"/>
          <ac:spMkLst>
            <pc:docMk/>
            <pc:sldMk cId="3680224308" sldId="3079"/>
            <ac:spMk id="3" creationId="{7919BE82-256B-2A13-6762-32B8E30849EA}"/>
          </ac:spMkLst>
        </pc:spChg>
        <pc:spChg chg="mod">
          <ac:chgData name="saivaibhavaluguri@gmail.com" userId="a4a34365ec21d556" providerId="LiveId" clId="{DF21502A-B44C-4422-B89D-0F6EED7D2D40}" dt="2025-01-15T07:16:07.259" v="301" actId="14100"/>
          <ac:spMkLst>
            <pc:docMk/>
            <pc:sldMk cId="3680224308" sldId="3079"/>
            <ac:spMk id="5" creationId="{E2E5E5D8-37E9-8011-2066-2021E859EB72}"/>
          </ac:spMkLst>
        </pc:spChg>
        <pc:picChg chg="mod">
          <ac:chgData name="saivaibhavaluguri@gmail.com" userId="a4a34365ec21d556" providerId="LiveId" clId="{DF21502A-B44C-4422-B89D-0F6EED7D2D40}" dt="2025-01-15T10:52:01.631" v="326" actId="1076"/>
          <ac:picMkLst>
            <pc:docMk/>
            <pc:sldMk cId="3680224308" sldId="3079"/>
            <ac:picMk id="4" creationId="{A2DABD7B-D828-6B93-9FEB-ECBCFE3A3C27}"/>
          </ac:picMkLst>
        </pc:picChg>
        <pc:picChg chg="add mod">
          <ac:chgData name="saivaibhavaluguri@gmail.com" userId="a4a34365ec21d556" providerId="LiveId" clId="{DF21502A-B44C-4422-B89D-0F6EED7D2D40}" dt="2025-01-15T10:52:09.895" v="327" actId="1076"/>
          <ac:picMkLst>
            <pc:docMk/>
            <pc:sldMk cId="3680224308" sldId="3079"/>
            <ac:picMk id="1026" creationId="{13D9EC4C-EB05-6B11-875E-900AC855D793}"/>
          </ac:picMkLst>
        </pc:picChg>
      </pc:sldChg>
      <pc:sldChg chg="modSp mod">
        <pc:chgData name="saivaibhavaluguri@gmail.com" userId="a4a34365ec21d556" providerId="LiveId" clId="{DF21502A-B44C-4422-B89D-0F6EED7D2D40}" dt="2025-01-15T10:03:36.055" v="325" actId="403"/>
        <pc:sldMkLst>
          <pc:docMk/>
          <pc:sldMk cId="2321617248" sldId="3080"/>
        </pc:sldMkLst>
        <pc:spChg chg="mod">
          <ac:chgData name="saivaibhavaluguri@gmail.com" userId="a4a34365ec21d556" providerId="LiveId" clId="{DF21502A-B44C-4422-B89D-0F6EED7D2D40}" dt="2025-01-15T10:03:36.055" v="325" actId="403"/>
          <ac:spMkLst>
            <pc:docMk/>
            <pc:sldMk cId="2321617248" sldId="3080"/>
            <ac:spMk id="3" creationId="{24E7A786-A66F-27BA-B42E-1039EDA6A8A7}"/>
          </ac:spMkLst>
        </pc:spChg>
      </pc:sldChg>
      <pc:sldChg chg="modSp">
        <pc:chgData name="saivaibhavaluguri@gmail.com" userId="a4a34365ec21d556" providerId="LiveId" clId="{DF21502A-B44C-4422-B89D-0F6EED7D2D40}" dt="2025-01-15T12:21:54.880" v="330" actId="1076"/>
        <pc:sldMkLst>
          <pc:docMk/>
          <pc:sldMk cId="2529457426" sldId="3082"/>
        </pc:sldMkLst>
        <pc:picChg chg="mod">
          <ac:chgData name="saivaibhavaluguri@gmail.com" userId="a4a34365ec21d556" providerId="LiveId" clId="{DF21502A-B44C-4422-B89D-0F6EED7D2D40}" dt="2025-01-15T12:21:54.880" v="330" actId="1076"/>
          <ac:picMkLst>
            <pc:docMk/>
            <pc:sldMk cId="2529457426" sldId="3082"/>
            <ac:picMk id="3" creationId="{EFD6A53E-FDBF-1A50-4DE0-0D512DEAF55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2AE632-8A86-658E-C288-5A1C9B9DEC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F75B0A-E7B5-4339-B953-DFEFFB0B69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C91AED-D95C-4745-ABE5-635EE6D2B924}" type="datetime1">
              <a:rPr lang="en-US" smtClean="0"/>
              <a:pPr/>
              <a:t>1/15/2025</a:t>
            </a:fld>
            <a:endParaRPr lang="en-US"/>
          </a:p>
        </p:txBody>
      </p:sp>
      <p:sp>
        <p:nvSpPr>
          <p:cNvPr id="4" name="Footer Placeholder 3">
            <a:extLst>
              <a:ext uri="{FF2B5EF4-FFF2-40B4-BE49-F238E27FC236}">
                <a16:creationId xmlns:a16="http://schemas.microsoft.com/office/drawing/2014/main" id="{AA6C78F1-B786-67AF-7EFE-C2F8DDF471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8027D9-2DDC-3C67-BC39-6AB0934649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2A4B06-C8D1-410E-8D0B-56B1C0869C4F}" type="slidenum">
              <a:rPr lang="en-US" smtClean="0"/>
              <a:pPr/>
              <a:t>‹#›</a:t>
            </a:fld>
            <a:endParaRPr lang="en-US"/>
          </a:p>
        </p:txBody>
      </p:sp>
    </p:spTree>
    <p:extLst>
      <p:ext uri="{BB962C8B-B14F-4D97-AF65-F5344CB8AC3E}">
        <p14:creationId xmlns:p14="http://schemas.microsoft.com/office/powerpoint/2010/main" val="417467020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1A47-73C5-4A82-A471-7615C554C220}" type="datetime1">
              <a:rPr lang="en-US" smtClean="0"/>
              <a:pPr/>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C591C-65F8-4978-8D6D-EE67E249BCFA}" type="slidenum">
              <a:rPr lang="en-US" smtClean="0"/>
              <a:pPr/>
              <a:t>‹#›</a:t>
            </a:fld>
            <a:endParaRPr lang="en-US"/>
          </a:p>
        </p:txBody>
      </p:sp>
    </p:spTree>
    <p:extLst>
      <p:ext uri="{BB962C8B-B14F-4D97-AF65-F5344CB8AC3E}">
        <p14:creationId xmlns:p14="http://schemas.microsoft.com/office/powerpoint/2010/main" val="299749224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D85A2FB7-3D8B-A155-F7CC-E690585EB68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6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F20-EE25-4BE6-F407-674AE349DF6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3BDC69-C55F-F0E3-7988-20B8BE8EEC1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3FA5C-E757-A257-9779-0A28616054A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C1CED08-DD0D-EB2A-FCAE-CA1431BA07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99F36-7E83-8A6D-75EE-355E4B3EAE8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18388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DE56E-87C3-0829-312C-288A93A22979}"/>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4A9007-ACCA-111E-E309-BB4AC8395B11}"/>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1EA42-575D-072C-A63C-059D3F74400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19E45D2-729E-969B-2314-5B8F878F88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B94A13-D208-520B-EF3B-4BD83B92B419}"/>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319475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4A51A676-339C-D36A-2306-C4A1E9340ED7}"/>
              </a:ext>
            </a:extLst>
          </p:cNvPr>
          <p:cNvPicPr>
            <a:picLocks noChangeAspect="1"/>
          </p:cNvPicPr>
          <p:nvPr userDrawn="1"/>
        </p:nvPicPr>
        <p:blipFill>
          <a:blip r:embed="rId2"/>
          <a:stretch>
            <a:fillRect/>
          </a:stretch>
        </p:blipFill>
        <p:spPr>
          <a:xfrm>
            <a:off x="9392" y="0"/>
            <a:ext cx="12182607" cy="6863290"/>
          </a:xfrm>
          <a:prstGeom prst="rect">
            <a:avLst/>
          </a:prstGeom>
        </p:spPr>
      </p:pic>
    </p:spTree>
    <p:extLst>
      <p:ext uri="{BB962C8B-B14F-4D97-AF65-F5344CB8AC3E}">
        <p14:creationId xmlns:p14="http://schemas.microsoft.com/office/powerpoint/2010/main" val="2901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7CB-F8E5-B5D9-5B7B-33630C2B104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3BFE5-357E-8DC4-CA7A-6C86EE83F44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134CEA-1CC2-981F-37BC-9FA6ADD3543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B2E318D-AC28-A36D-C6CF-7B0B7742A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0AE00D-F195-BE2D-F87C-7F0ACB6B990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299667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3D60-8121-DF14-E1B8-53803EB69C0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A46D1-1EA7-AA2D-540A-7CB83F83EF8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A1498-E91C-485E-18B1-5F4E9CCDBC7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030F7D-A2DF-B8EE-B06D-15A2DE8DAB5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910CBEA-4681-E241-E0CA-F2E8447F4A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AC3695-EF3C-3525-0F51-5A9E3DCBCB2D}"/>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13432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3560-F82C-08B1-42D7-1ACA2C2A2767}"/>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B07A4F-ADC7-3D08-1C5C-15062BA55FE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250338-8640-72BC-9DB9-ABEECDEC2CE0}"/>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A8EC03-D675-EEB7-E862-BEC75833F0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3A816A-ADE6-2590-FBDC-121DA838B82F}"/>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5B488A-B0C0-C55C-4ADE-30E75E82691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10D46D88-15BF-834C-1B25-7586025571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3A0CDBC-A985-3EA9-C718-AC13B971F62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12707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B3F9-BAE3-C9B2-26A7-820398B3836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05182-E4AE-2010-0C29-FDFA7C7149D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16C300E2-402B-98E3-2757-3A31C0A047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7C2A2F5-3E9F-6B45-4CF9-47BFA6D73E7E}"/>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3319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45011-E9A7-8E95-B826-A16313ABB79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37746BC-C252-A52B-D6DE-B2EAE020214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394A4AC-74DD-345F-C3F6-91BC37FD0F81}"/>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40955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7FDD-C1BE-8547-72C8-04C6BA0C3B0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6FC19B-2087-FA1B-ABEC-127A626F268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2D16F4-3BA9-A1C3-7EFB-38EC55C483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F1FDD7-8A89-4DBD-B56F-DEC65AB6B4A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F5A65472-DE73-B7E4-3D65-9F93FCBA00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B966094-4665-D239-C20C-6EF65A513A8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34326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1CEE-A9F0-B30C-C89A-DC2E000C793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3025A4-2399-6371-A82A-FDF129C56CE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91582-8A9A-A42E-63FE-28D3E691C1D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B3DCFA-2B86-D83F-E8D9-37A9C26B51E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645275C-0CDD-0E7E-E0F1-16132C8B63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DDBB424-1B47-DD90-23CB-A9520E5C3BD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228359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E10EC-FE6C-E442-1CA6-03388C237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47E3E-A52E-093B-30D8-E839F38C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072EDA-D5AF-9875-8024-39746099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042796D-3951-C29A-2E19-C58D49C35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CCB558-8B30-08C8-23C3-EF2A5BAC7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C0D00-F74E-124E-B60A-5A84676CA716}" type="slidenum">
              <a:rPr lang="en-US" smtClean="0"/>
              <a:pPr/>
              <a:t>‹#›</a:t>
            </a:fld>
            <a:endParaRPr lang="en-US"/>
          </a:p>
        </p:txBody>
      </p:sp>
    </p:spTree>
    <p:extLst>
      <p:ext uri="{BB962C8B-B14F-4D97-AF65-F5344CB8AC3E}">
        <p14:creationId xmlns:p14="http://schemas.microsoft.com/office/powerpoint/2010/main" val="262214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1DB71A0-8AE5-4D51-ADBC-29C0D3D3C999}"/>
              </a:ext>
            </a:extLst>
          </p:cNvPr>
          <p:cNvSpPr txBox="1">
            <a:spLocks/>
          </p:cNvSpPr>
          <p:nvPr/>
        </p:nvSpPr>
        <p:spPr>
          <a:xfrm>
            <a:off x="293078" y="3236053"/>
            <a:ext cx="6693876" cy="176970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Aft>
                <a:spcPts val="1200"/>
              </a:spcAft>
            </a:pPr>
            <a:endParaRPr lang="en-IN" sz="3600" b="1" dirty="0">
              <a:solidFill>
                <a:srgbClr val="7030A0"/>
              </a:solidFill>
              <a:latin typeface="Times New Roman" pitchFamily="18" charset="0"/>
              <a:cs typeface="Times New Roman" pitchFamily="18" charset="0"/>
            </a:endParaRPr>
          </a:p>
        </p:txBody>
      </p:sp>
      <p:pic>
        <p:nvPicPr>
          <p:cNvPr id="3" name="Google Shape;99;p2" descr="Logo&#10;&#10;Description automatically generated">
            <a:extLst>
              <a:ext uri="{FF2B5EF4-FFF2-40B4-BE49-F238E27FC236}">
                <a16:creationId xmlns:a16="http://schemas.microsoft.com/office/drawing/2014/main" id="{357D5F8D-0CA9-56EA-7D5C-3970C4E8C493}"/>
              </a:ext>
            </a:extLst>
          </p:cNvPr>
          <p:cNvPicPr preferRelativeResize="0"/>
          <p:nvPr/>
        </p:nvPicPr>
        <p:blipFill rotWithShape="1">
          <a:blip r:embed="rId2">
            <a:alphaModFix/>
          </a:blip>
          <a:srcRect l="19990" t="33714" r="12245" b="32685"/>
          <a:stretch/>
        </p:blipFill>
        <p:spPr>
          <a:xfrm>
            <a:off x="8631936" y="73064"/>
            <a:ext cx="3148584" cy="1102004"/>
          </a:xfrm>
          <a:prstGeom prst="rect">
            <a:avLst/>
          </a:prstGeom>
          <a:noFill/>
          <a:ln>
            <a:noFill/>
          </a:ln>
        </p:spPr>
      </p:pic>
      <p:sp>
        <p:nvSpPr>
          <p:cNvPr id="4" name="Google Shape;182;p1">
            <a:extLst>
              <a:ext uri="{FF2B5EF4-FFF2-40B4-BE49-F238E27FC236}">
                <a16:creationId xmlns:a16="http://schemas.microsoft.com/office/drawing/2014/main" id="{F6B48CE2-3CEE-4BE4-313A-2F12CBFD7D4F}"/>
              </a:ext>
            </a:extLst>
          </p:cNvPr>
          <p:cNvSpPr txBox="1">
            <a:spLocks/>
          </p:cNvSpPr>
          <p:nvPr/>
        </p:nvSpPr>
        <p:spPr>
          <a:xfrm>
            <a:off x="501650" y="3429000"/>
            <a:ext cx="7321550" cy="152400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ct val="0"/>
              </a:spcAft>
              <a:buClr>
                <a:srgbClr val="000000"/>
              </a:buClr>
              <a:buFont typeface="Calibri" panose="020F0502020204030204" pitchFamily="34" charset="0"/>
              <a:buNone/>
              <a:defRPr/>
            </a:pPr>
            <a: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t>Presentation of Design Report</a:t>
            </a:r>
            <a:b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t>by </a:t>
            </a:r>
            <a:b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t>Team : Sustainovators</a:t>
            </a:r>
          </a:p>
        </p:txBody>
      </p:sp>
    </p:spTree>
    <p:extLst>
      <p:ext uri="{BB962C8B-B14F-4D97-AF65-F5344CB8AC3E}">
        <p14:creationId xmlns:p14="http://schemas.microsoft.com/office/powerpoint/2010/main" val="358834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252821F7-ECF8-E454-F07D-8F3AA1019BB9}"/>
              </a:ext>
            </a:extLst>
          </p:cNvPr>
          <p:cNvSpPr txBox="1">
            <a:spLocks/>
          </p:cNvSpPr>
          <p:nvPr/>
        </p:nvSpPr>
        <p:spPr>
          <a:xfrm>
            <a:off x="4441825" y="3240088"/>
            <a:ext cx="3308350" cy="1244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defRPr/>
            </a:pPr>
            <a:r>
              <a:rPr lang="en-IN" sz="4000" dirty="0">
                <a:solidFill>
                  <a:schemeClr val="accent2">
                    <a:lumMod val="75000"/>
                  </a:schemeClr>
                </a:solidFill>
                <a:latin typeface="Times New Roman" panose="02020603050405020304" pitchFamily="18" charset="0"/>
                <a:cs typeface="Times New Roman" panose="02020603050405020304" pitchFamily="18" charset="0"/>
              </a:rPr>
              <a:t>Thank You</a:t>
            </a:r>
          </a:p>
        </p:txBody>
      </p:sp>
      <p:pic>
        <p:nvPicPr>
          <p:cNvPr id="3" name="Google Shape;183;p1" descr="Logo&#10;&#10;Description automatically generated">
            <a:extLst>
              <a:ext uri="{FF2B5EF4-FFF2-40B4-BE49-F238E27FC236}">
                <a16:creationId xmlns:a16="http://schemas.microsoft.com/office/drawing/2014/main" id="{EFD6A53E-FDBF-1A50-4DE0-0D512DEAF55F}"/>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19991" t="33714" r="12245" b="32683"/>
          <a:stretch>
            <a:fillRect/>
          </a:stretch>
        </p:blipFill>
        <p:spPr bwMode="auto">
          <a:xfrm>
            <a:off x="8316595" y="4663758"/>
            <a:ext cx="342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45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8;g193237e55c0_0_82">
            <a:extLst>
              <a:ext uri="{FF2B5EF4-FFF2-40B4-BE49-F238E27FC236}">
                <a16:creationId xmlns:a16="http://schemas.microsoft.com/office/drawing/2014/main" id="{EB618171-33D5-44F2-3247-81A143177B92}"/>
              </a:ext>
            </a:extLst>
          </p:cNvPr>
          <p:cNvSpPr txBox="1">
            <a:spLocks/>
          </p:cNvSpPr>
          <p:nvPr/>
        </p:nvSpPr>
        <p:spPr>
          <a:xfrm>
            <a:off x="783431" y="100012"/>
            <a:ext cx="10625137" cy="1371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ct val="0"/>
              </a:spcAft>
              <a:buClr>
                <a:srgbClr val="000000"/>
              </a:buClr>
            </a:pPr>
            <a: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t>Selected Problem Statement</a:t>
            </a:r>
          </a:p>
        </p:txBody>
      </p:sp>
      <p:sp>
        <p:nvSpPr>
          <p:cNvPr id="6" name="Google Shape;189;g193237e55c0_0_82">
            <a:extLst>
              <a:ext uri="{FF2B5EF4-FFF2-40B4-BE49-F238E27FC236}">
                <a16:creationId xmlns:a16="http://schemas.microsoft.com/office/drawing/2014/main" id="{620348E7-6DC5-10CC-0CD5-5D9F9B36AA85}"/>
              </a:ext>
            </a:extLst>
          </p:cNvPr>
          <p:cNvSpPr txBox="1">
            <a:spLocks/>
          </p:cNvSpPr>
          <p:nvPr/>
        </p:nvSpPr>
        <p:spPr>
          <a:xfrm>
            <a:off x="1033463" y="1371600"/>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spcAft>
                <a:spcPct val="0"/>
              </a:spcAft>
              <a:buClr>
                <a:srgbClr val="000000"/>
              </a:buClr>
            </a:pP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7" name="Google Shape;183;p1" descr="Logo&#10;&#10;Description automatically generated">
            <a:extLst>
              <a:ext uri="{FF2B5EF4-FFF2-40B4-BE49-F238E27FC236}">
                <a16:creationId xmlns:a16="http://schemas.microsoft.com/office/drawing/2014/main" id="{1D3DE7F1-BAF4-F3F8-5F2A-5B47C33A180A}"/>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19991" t="33714" r="12245" b="32683"/>
          <a:stretch>
            <a:fillRect/>
          </a:stretch>
        </p:blipFill>
        <p:spPr bwMode="auto">
          <a:xfrm>
            <a:off x="8763000" y="5122863"/>
            <a:ext cx="342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4505C32C-2E93-948F-1A50-81198FBC6C26}"/>
              </a:ext>
            </a:extLst>
          </p:cNvPr>
          <p:cNvSpPr txBox="1"/>
          <p:nvPr/>
        </p:nvSpPr>
        <p:spPr>
          <a:xfrm>
            <a:off x="1031873" y="1210003"/>
            <a:ext cx="10894656" cy="4154984"/>
          </a:xfrm>
          <a:prstGeom prst="rect">
            <a:avLst/>
          </a:prstGeom>
          <a:noFill/>
        </p:spPr>
        <p:txBody>
          <a:bodyPr wrap="square" rtlCol="0">
            <a:spAutoFit/>
          </a:bodyPr>
          <a:lstStyle/>
          <a:p>
            <a:pPr algn="just"/>
            <a:r>
              <a:rPr lang="en-US" sz="2400" dirty="0"/>
              <a:t>Road accidents involving motorcycles are a major concern, particularly during nighttime driving when reduced visibility significantly increases the risk of collisions. This issue is compounded by over speeding, which limits motorcyclists' ability to accurately assess their surroundings and react in time to avoid hazards. The lack of effective solutions to enhance visibility and situational awareness for motorcyclists at night exacerbates this problem, leading to a higher likelihood of accidents. Current safety measures, such as helmets, reflective vests, and lighting, are not always sufficient in mitigating these risks. The frequency and severity of these accidents point to the urgent need for more effective solutions that can alert riders to dangerous conditions, reduce speed, and improve their situational awareness, ensuring safer driving practices and ultimately preventing fatalities and injuries.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83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0;g193237e55c0_3_5">
            <a:extLst>
              <a:ext uri="{FF2B5EF4-FFF2-40B4-BE49-F238E27FC236}">
                <a16:creationId xmlns:a16="http://schemas.microsoft.com/office/drawing/2014/main" id="{56F57838-9196-07F3-CCAB-5B8BAF6C2187}"/>
              </a:ext>
            </a:extLst>
          </p:cNvPr>
          <p:cNvSpPr txBox="1">
            <a:spLocks/>
          </p:cNvSpPr>
          <p:nvPr/>
        </p:nvSpPr>
        <p:spPr>
          <a:xfrm>
            <a:off x="974726" y="223520"/>
            <a:ext cx="10625137" cy="1371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ct val="0"/>
              </a:spcAft>
              <a:buClr>
                <a:srgbClr val="000000"/>
              </a:buClr>
            </a:pPr>
            <a: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t>Alignment with SDG:</a:t>
            </a:r>
          </a:p>
        </p:txBody>
      </p:sp>
      <p:sp>
        <p:nvSpPr>
          <p:cNvPr id="3" name="Google Shape;201;g193237e55c0_3_5">
            <a:extLst>
              <a:ext uri="{FF2B5EF4-FFF2-40B4-BE49-F238E27FC236}">
                <a16:creationId xmlns:a16="http://schemas.microsoft.com/office/drawing/2014/main" id="{7919BE82-256B-2A13-6762-32B8E30849EA}"/>
              </a:ext>
            </a:extLst>
          </p:cNvPr>
          <p:cNvSpPr txBox="1">
            <a:spLocks/>
          </p:cNvSpPr>
          <p:nvPr/>
        </p:nvSpPr>
        <p:spPr>
          <a:xfrm>
            <a:off x="974726" y="1065728"/>
            <a:ext cx="10625137" cy="44659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ct val="0"/>
              </a:spcAft>
              <a:buClr>
                <a:srgbClr val="000000"/>
              </a:buClr>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 name="Google Shape;183;p1" descr="Logo&#10;&#10;Description automatically generated">
            <a:extLst>
              <a:ext uri="{FF2B5EF4-FFF2-40B4-BE49-F238E27FC236}">
                <a16:creationId xmlns:a16="http://schemas.microsoft.com/office/drawing/2014/main" id="{A2DABD7B-D828-6B93-9FEB-ECBCFE3A3C27}"/>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19991" t="33714" r="12245" b="32683"/>
          <a:stretch>
            <a:fillRect/>
          </a:stretch>
        </p:blipFill>
        <p:spPr bwMode="auto">
          <a:xfrm>
            <a:off x="8554720" y="4931607"/>
            <a:ext cx="342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2E5E5D8-37E9-8011-2066-2021E859EB72}"/>
              </a:ext>
            </a:extLst>
          </p:cNvPr>
          <p:cNvSpPr txBox="1"/>
          <p:nvPr/>
        </p:nvSpPr>
        <p:spPr>
          <a:xfrm>
            <a:off x="974726" y="1254125"/>
            <a:ext cx="7579994" cy="5062924"/>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The issue of motorcycle accidents, particularly during nighttime driving, aligns well with Sustainable Development Goal (SDG) 9: Industry, Innovation, and Infrastructure. SDG 9 aims to build resilient infrastructure, promote inclusive and sustainable industrialization, and foster innovation.</a:t>
            </a:r>
          </a:p>
          <a:p>
            <a:r>
              <a:rPr lang="en-US" sz="1700" b="1" dirty="0">
                <a:latin typeface="Times New Roman" panose="02020603050405020304" pitchFamily="18" charset="0"/>
                <a:cs typeface="Times New Roman" panose="02020603050405020304" pitchFamily="18" charset="0"/>
              </a:rPr>
              <a:t>Alignment and Justification </a:t>
            </a:r>
            <a:r>
              <a:rPr lang="en-US" sz="1700" dirty="0">
                <a:latin typeface="Times New Roman" panose="02020603050405020304" pitchFamily="18" charset="0"/>
                <a:cs typeface="Times New Roman" panose="02020603050405020304" pitchFamily="18" charset="0"/>
              </a:rPr>
              <a:t>: </a:t>
            </a:r>
          </a:p>
          <a:p>
            <a:r>
              <a:rPr lang="en-US" sz="1700" b="1" dirty="0">
                <a:latin typeface="Times New Roman" panose="02020603050405020304" pitchFamily="18" charset="0"/>
                <a:cs typeface="Times New Roman" panose="02020603050405020304" pitchFamily="18" charset="0"/>
              </a:rPr>
              <a:t>Innovation in Safety Solutions </a:t>
            </a:r>
            <a:r>
              <a:rPr lang="en-US" sz="1700" dirty="0">
                <a:latin typeface="Times New Roman" panose="02020603050405020304" pitchFamily="18" charset="0"/>
                <a:cs typeface="Times New Roman" panose="02020603050405020304" pitchFamily="18" charset="0"/>
              </a:rPr>
              <a:t>: The need for more effective solutions to enhance visibility and situational awareness for motorcyclists calls for innovative approaches. This can involve the development of advanced technologies such as smart helmets with built-in navigation and hazard detection systems, and innovative lighting solutions that improve visibility without blinding other road users .</a:t>
            </a:r>
          </a:p>
          <a:p>
            <a:r>
              <a:rPr lang="en-US" sz="1700" b="1" dirty="0">
                <a:latin typeface="Times New Roman" panose="02020603050405020304" pitchFamily="18" charset="0"/>
                <a:cs typeface="Times New Roman" panose="02020603050405020304" pitchFamily="18" charset="0"/>
              </a:rPr>
              <a:t>Infrastructure Development </a:t>
            </a:r>
            <a:r>
              <a:rPr lang="en-US" sz="1700" dirty="0">
                <a:latin typeface="Times New Roman" panose="02020603050405020304" pitchFamily="18" charset="0"/>
                <a:cs typeface="Times New Roman" panose="02020603050405020304" pitchFamily="18" charset="0"/>
              </a:rPr>
              <a:t>: Improving road infrastructure to support safer nighttime driving, such as better street lighting, well-marked lanes, and improved signage, directly contributes to SDG 9. Resilient infrastructure is crucial for reducing accidents and enhancing the safety of all road users.</a:t>
            </a:r>
          </a:p>
          <a:p>
            <a:r>
              <a:rPr lang="en-US" sz="1700" b="1" dirty="0">
                <a:latin typeface="Times New Roman" panose="02020603050405020304" pitchFamily="18" charset="0"/>
                <a:cs typeface="Times New Roman" panose="02020603050405020304" pitchFamily="18" charset="0"/>
              </a:rPr>
              <a:t>Sustainable Industrialization </a:t>
            </a:r>
            <a:r>
              <a:rPr lang="en-US" sz="1700" dirty="0">
                <a:latin typeface="Times New Roman" panose="02020603050405020304" pitchFamily="18" charset="0"/>
                <a:cs typeface="Times New Roman" panose="02020603050405020304" pitchFamily="18" charset="0"/>
              </a:rPr>
              <a:t>: Promoting the production and use of safety equipment, such as helmets and reflective vests, using sustainable materials and processes supports SDG 9's goal of sustainable industrialization. This aligns with the broader aim of reducing the environmental impact of industrial activities while enhancing safety.</a:t>
            </a:r>
            <a:endParaRPr lang="en-IN" sz="1700" dirty="0">
              <a:latin typeface="Times New Roman" panose="02020603050405020304" pitchFamily="18" charset="0"/>
              <a:cs typeface="Times New Roman" panose="02020603050405020304" pitchFamily="18" charset="0"/>
            </a:endParaRPr>
          </a:p>
        </p:txBody>
      </p:sp>
      <p:pic>
        <p:nvPicPr>
          <p:cNvPr id="1026" name="Picture 2" descr="Sustainable Development Goal 9 - Wikipedia">
            <a:extLst>
              <a:ext uri="{FF2B5EF4-FFF2-40B4-BE49-F238E27FC236}">
                <a16:creationId xmlns:a16="http://schemas.microsoft.com/office/drawing/2014/main" id="{13D9EC4C-EB05-6B11-875E-900AC855D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014" y="1889223"/>
            <a:ext cx="2748280" cy="2748280"/>
          </a:xfrm>
          <a:prstGeom prst="rect">
            <a:avLst/>
          </a:prstGeom>
          <a:noFill/>
          <a:effectLst>
            <a:innerShdw blurRad="63500" dist="50800" dir="18900000">
              <a:prstClr val="black">
                <a:alpha val="50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22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858B-9124-BC3F-E737-A212F0DFBB19}"/>
              </a:ext>
            </a:extLst>
          </p:cNvPr>
          <p:cNvSpPr txBox="1">
            <a:spLocks/>
          </p:cNvSpPr>
          <p:nvPr/>
        </p:nvSpPr>
        <p:spPr>
          <a:xfrm>
            <a:off x="238760" y="22352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ct val="0"/>
              </a:spcAft>
              <a:buClr>
                <a:srgbClr val="000000"/>
              </a:buClr>
            </a:pPr>
            <a:r>
              <a:rPr lang="en-IN" altLang="en-US" sz="3600" dirty="0">
                <a:latin typeface="Times New Roman" panose="02020603050405020304" pitchFamily="18" charset="0"/>
                <a:cs typeface="Times New Roman" panose="02020603050405020304" pitchFamily="18" charset="0"/>
              </a:rPr>
              <a:t>Analysis of End-User:</a:t>
            </a:r>
          </a:p>
        </p:txBody>
      </p:sp>
      <p:sp>
        <p:nvSpPr>
          <p:cNvPr id="3" name="Text Placeholder 2">
            <a:extLst>
              <a:ext uri="{FF2B5EF4-FFF2-40B4-BE49-F238E27FC236}">
                <a16:creationId xmlns:a16="http://schemas.microsoft.com/office/drawing/2014/main" id="{24E7A786-A66F-27BA-B42E-1039EDA6A8A7}"/>
              </a:ext>
            </a:extLst>
          </p:cNvPr>
          <p:cNvSpPr txBox="1">
            <a:spLocks/>
          </p:cNvSpPr>
          <p:nvPr/>
        </p:nvSpPr>
        <p:spPr>
          <a:xfrm>
            <a:off x="726440" y="12533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15000"/>
              </a:lnSpc>
              <a:buFont typeface="Arial" panose="020B0604020202020204" pitchFamily="34" charset="0"/>
              <a:buChar char="●"/>
            </a:pPr>
            <a:r>
              <a:rPr lang="en-IN" sz="1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Who is the end user?</a:t>
            </a:r>
          </a:p>
          <a:p>
            <a:pPr marL="0" indent="0">
              <a:buNone/>
            </a:pPr>
            <a:r>
              <a:rPr lang="en-US" sz="1400" dirty="0">
                <a:latin typeface="Times New Roman" panose="02020603050405020304" pitchFamily="18" charset="0"/>
                <a:cs typeface="Times New Roman" panose="02020603050405020304" pitchFamily="18" charset="0"/>
              </a:rPr>
              <a:t>The end users in this context are the motorcyclists themselves. They are the ones who will benefit directly from enhanced safety measures, such as improved visibility tools, better road infrastructure, and advanced safety equipment.</a:t>
            </a:r>
          </a:p>
          <a:p>
            <a:pPr marL="0" indent="0">
              <a:buNone/>
            </a:pPr>
            <a:r>
              <a:rPr lang="en-US" sz="1400" dirty="0">
                <a:latin typeface="Times New Roman" panose="02020603050405020304" pitchFamily="18" charset="0"/>
                <a:cs typeface="Times New Roman" panose="02020603050405020304" pitchFamily="18" charset="0"/>
              </a:rPr>
              <a:t>Additionally, other end users might include:</a:t>
            </a:r>
          </a:p>
          <a:p>
            <a:pPr>
              <a:buFont typeface="+mj-lt"/>
              <a:buAutoNum type="arabicPeriod"/>
            </a:pPr>
            <a:r>
              <a:rPr lang="en-US" sz="1400" b="1" dirty="0">
                <a:latin typeface="Times New Roman" panose="02020603050405020304" pitchFamily="18" charset="0"/>
                <a:cs typeface="Times New Roman" panose="02020603050405020304" pitchFamily="18" charset="0"/>
              </a:rPr>
              <a:t>Motorcycle Manufacturers</a:t>
            </a:r>
            <a:r>
              <a:rPr lang="en-US" sz="1400" dirty="0">
                <a:latin typeface="Times New Roman" panose="02020603050405020304" pitchFamily="18" charset="0"/>
                <a:cs typeface="Times New Roman" panose="02020603050405020304" pitchFamily="18" charset="0"/>
              </a:rPr>
              <a:t>: They can integrate innovative safety solutions into their designs to provide a safer riding experience.</a:t>
            </a:r>
          </a:p>
          <a:p>
            <a:pPr>
              <a:buFont typeface="+mj-lt"/>
              <a:buAutoNum type="arabicPeriod"/>
            </a:pPr>
            <a:r>
              <a:rPr lang="en-US" sz="1400" b="1" dirty="0">
                <a:latin typeface="Times New Roman" panose="02020603050405020304" pitchFamily="18" charset="0"/>
                <a:cs typeface="Times New Roman" panose="02020603050405020304" pitchFamily="18" charset="0"/>
              </a:rPr>
              <a:t>Governments and Local Authorities</a:t>
            </a:r>
            <a:r>
              <a:rPr lang="en-US" sz="1400" dirty="0">
                <a:latin typeface="Times New Roman" panose="02020603050405020304" pitchFamily="18" charset="0"/>
                <a:cs typeface="Times New Roman" panose="02020603050405020304" pitchFamily="18" charset="0"/>
              </a:rPr>
              <a:t>: They play a crucial role in developing and maintaining road infrastructure that supports safer nighttime driving.</a:t>
            </a:r>
          </a:p>
          <a:p>
            <a:pPr>
              <a:buFont typeface="+mj-lt"/>
              <a:buAutoNum type="arabicPeriod"/>
            </a:pPr>
            <a:r>
              <a:rPr lang="en-US" sz="1400" b="1" dirty="0">
                <a:latin typeface="Times New Roman" panose="02020603050405020304" pitchFamily="18" charset="0"/>
                <a:cs typeface="Times New Roman" panose="02020603050405020304" pitchFamily="18" charset="0"/>
              </a:rPr>
              <a:t>Insurance Companies</a:t>
            </a:r>
            <a:r>
              <a:rPr lang="en-US" sz="1400" dirty="0">
                <a:latin typeface="Times New Roman" panose="02020603050405020304" pitchFamily="18" charset="0"/>
                <a:cs typeface="Times New Roman" panose="02020603050405020304" pitchFamily="18" charset="0"/>
              </a:rPr>
              <a:t>: They can benefit from reduced claims by promoting and incentivizing the use of advanced safety measures among motorcyclists.</a:t>
            </a:r>
          </a:p>
          <a:p>
            <a:pPr>
              <a:buFont typeface="+mj-lt"/>
              <a:buAutoNum type="arabicPeriod"/>
            </a:pPr>
            <a:r>
              <a:rPr lang="en-US" sz="1400" b="1" dirty="0">
                <a:latin typeface="Times New Roman" panose="02020603050405020304" pitchFamily="18" charset="0"/>
                <a:cs typeface="Times New Roman" panose="02020603050405020304" pitchFamily="18" charset="0"/>
              </a:rPr>
              <a:t>Road Safety Organizations</a:t>
            </a:r>
            <a:r>
              <a:rPr lang="en-US" sz="1400" dirty="0">
                <a:latin typeface="Times New Roman" panose="02020603050405020304" pitchFamily="18" charset="0"/>
                <a:cs typeface="Times New Roman" panose="02020603050405020304" pitchFamily="18" charset="0"/>
              </a:rPr>
              <a:t>: They can use these innovations to better educate and advocate for safer driving practices.</a:t>
            </a:r>
          </a:p>
          <a:p>
            <a:pPr marL="0" indent="0">
              <a:buNone/>
            </a:pPr>
            <a:r>
              <a:rPr lang="en-US" sz="1400" dirty="0">
                <a:latin typeface="Times New Roman" panose="02020603050405020304" pitchFamily="18" charset="0"/>
                <a:cs typeface="Times New Roman" panose="02020603050405020304" pitchFamily="18" charset="0"/>
              </a:rPr>
              <a:t>Ultimately, the goal is to create a safer environment for all road users, reducing the frequency and severity of motorcycle accidents.</a:t>
            </a:r>
          </a:p>
          <a:p>
            <a:pPr marL="0" lvl="0" indent="0">
              <a:lnSpc>
                <a:spcPct val="115000"/>
              </a:lnSpc>
              <a:buNone/>
            </a:pPr>
            <a:endParaRPr lang="en-IN" sz="18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IN" sz="1800" u="none" strike="noStrike" dirty="0">
                <a:effectLst/>
                <a:latin typeface="Arial" panose="020B0604020202020204" pitchFamily="34" charset="0"/>
                <a:ea typeface="Arial" panose="020B0604020202020204" pitchFamily="34" charset="0"/>
              </a:rPr>
              <a:t>What is the user’s problem that needs a solution?</a:t>
            </a:r>
            <a:endParaRPr lang="en-IN" sz="18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IN" sz="1800" u="none" strike="noStrike" dirty="0">
                <a:effectLst/>
                <a:latin typeface="Arial" panose="020B0604020202020204" pitchFamily="34" charset="0"/>
                <a:ea typeface="Arial" panose="020B0604020202020204" pitchFamily="34" charset="0"/>
              </a:rPr>
              <a:t>Why is the problem important to solve?</a:t>
            </a:r>
            <a:endParaRPr lang="en-IN" sz="18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IN" sz="1800" u="none" strike="noStrike" dirty="0">
                <a:effectLst/>
                <a:latin typeface="Arial" panose="020B0604020202020204" pitchFamily="34" charset="0"/>
                <a:ea typeface="Arial" panose="020B0604020202020204" pitchFamily="34" charset="0"/>
              </a:rPr>
              <a:t>Who are the other stakeholders?</a:t>
            </a:r>
          </a:p>
          <a:p>
            <a:pPr marL="0" indent="0">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61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g193237e55c0_3_10">
            <a:extLst>
              <a:ext uri="{FF2B5EF4-FFF2-40B4-BE49-F238E27FC236}">
                <a16:creationId xmlns:a16="http://schemas.microsoft.com/office/drawing/2014/main" id="{DF908823-413A-6D6A-7EAE-3157077DF0AE}"/>
              </a:ext>
            </a:extLst>
          </p:cNvPr>
          <p:cNvSpPr txBox="1">
            <a:spLocks/>
          </p:cNvSpPr>
          <p:nvPr/>
        </p:nvSpPr>
        <p:spPr>
          <a:xfrm>
            <a:off x="205423" y="116205"/>
            <a:ext cx="10625137" cy="1371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ct val="0"/>
              </a:spcAft>
              <a:buClr>
                <a:srgbClr val="000000"/>
              </a:buClr>
            </a:pPr>
            <a:r>
              <a:rPr lang="en-US" altLang="en-US" sz="3600" dirty="0">
                <a:latin typeface="Times New Roman" panose="02020603050405020304" pitchFamily="18" charset="0"/>
                <a:cs typeface="Times New Roman" panose="02020603050405020304" pitchFamily="18" charset="0"/>
                <a:sym typeface="Times New Roman" panose="02020603050405020304" pitchFamily="18" charset="0"/>
              </a:rPr>
              <a:t>Problem Scoping to Identify Design Requirements</a:t>
            </a:r>
          </a:p>
        </p:txBody>
      </p:sp>
      <p:sp>
        <p:nvSpPr>
          <p:cNvPr id="3" name="Google Shape;207;g193237e55c0_3_10">
            <a:extLst>
              <a:ext uri="{FF2B5EF4-FFF2-40B4-BE49-F238E27FC236}">
                <a16:creationId xmlns:a16="http://schemas.microsoft.com/office/drawing/2014/main" id="{1DFF1AA6-796C-A127-2D2F-C6470C472B9E}"/>
              </a:ext>
            </a:extLst>
          </p:cNvPr>
          <p:cNvSpPr txBox="1">
            <a:spLocks/>
          </p:cNvSpPr>
          <p:nvPr/>
        </p:nvSpPr>
        <p:spPr>
          <a:xfrm>
            <a:off x="1084263" y="1487805"/>
            <a:ext cx="10515600" cy="4349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ct val="0"/>
              </a:spcAft>
              <a:buClr>
                <a:srgbClr val="000000"/>
              </a:buClr>
              <a:buNone/>
            </a:pP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Criteria</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(parameters that will help evaluate deliverables e.g. efficiency, easy of use, cost, durability </a:t>
            </a:r>
            <a:r>
              <a:rPr lang="en-US" altLang="en-US" dirty="0" err="1">
                <a:latin typeface="Times New Roman" panose="02020603050405020304" pitchFamily="18" charset="0"/>
                <a:cs typeface="Times New Roman" panose="02020603050405020304" pitchFamily="18" charset="0"/>
                <a:sym typeface="Times New Roman" panose="02020603050405020304" pitchFamily="18" charset="0"/>
              </a:rPr>
              <a:t>etc</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t>
            </a:r>
          </a:p>
          <a:p>
            <a:pPr indent="-457200">
              <a:spcAft>
                <a:spcPct val="0"/>
              </a:spcAft>
              <a:buClr>
                <a:srgbClr val="000000"/>
              </a:buClr>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What do users need or want?</a:t>
            </a:r>
          </a:p>
          <a:p>
            <a:pPr indent="-457200">
              <a:spcAft>
                <a:spcPct val="0"/>
              </a:spcAft>
              <a:buClr>
                <a:srgbClr val="000000"/>
              </a:buClr>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What will make your solution effective (criteria)?</a:t>
            </a:r>
          </a:p>
          <a:p>
            <a:pPr marL="0" indent="0">
              <a:spcAft>
                <a:spcPct val="0"/>
              </a:spcAft>
              <a:buClr>
                <a:srgbClr val="000000"/>
              </a:buClr>
              <a:buNone/>
            </a:pP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Constraints</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(what will limit how you can solve the problem?) </a:t>
            </a:r>
          </a:p>
          <a:p>
            <a:pPr marL="0" indent="0">
              <a:spcAft>
                <a:spcPct val="0"/>
              </a:spcAft>
              <a:buClr>
                <a:srgbClr val="000000"/>
              </a:buClr>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Any restrictions on design solutions? </a:t>
            </a:r>
          </a:p>
          <a:p>
            <a:pPr marL="0" indent="0">
              <a:spcAft>
                <a:spcPct val="0"/>
              </a:spcAft>
              <a:buClr>
                <a:srgbClr val="000000"/>
              </a:buClr>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Requirements that must be met for design to be acceptable (must-haves)</a:t>
            </a:r>
          </a:p>
          <a:p>
            <a:pPr marL="0" indent="0">
              <a:spcAft>
                <a:spcPct val="0"/>
              </a:spcAft>
              <a:buClr>
                <a:srgbClr val="000000"/>
              </a:buClr>
              <a:buNone/>
            </a:pP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a:p>
            <a:pPr indent="-457200">
              <a:spcAft>
                <a:spcPct val="0"/>
              </a:spcAft>
              <a:buClr>
                <a:srgbClr val="000000"/>
              </a:buClr>
            </a:pP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 name="Google Shape;183;p1" descr="Logo&#10;&#10;Description automatically generated">
            <a:extLst>
              <a:ext uri="{FF2B5EF4-FFF2-40B4-BE49-F238E27FC236}">
                <a16:creationId xmlns:a16="http://schemas.microsoft.com/office/drawing/2014/main" id="{353ECA8E-7959-DFCE-1569-ACD340C30D61}"/>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19991" t="33714" r="12245" b="32683"/>
          <a:stretch>
            <a:fillRect/>
          </a:stretch>
        </p:blipFill>
        <p:spPr bwMode="auto">
          <a:xfrm>
            <a:off x="8855075" y="5486718"/>
            <a:ext cx="342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075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DC6E0-858D-2B22-9B42-83A3AF876122}"/>
              </a:ext>
            </a:extLst>
          </p:cNvPr>
          <p:cNvSpPr txBox="1"/>
          <p:nvPr/>
        </p:nvSpPr>
        <p:spPr>
          <a:xfrm>
            <a:off x="863600" y="465574"/>
            <a:ext cx="6096000" cy="646331"/>
          </a:xfrm>
          <a:prstGeom prst="rect">
            <a:avLst/>
          </a:prstGeom>
          <a:noFill/>
        </p:spPr>
        <p:txBody>
          <a:bodyPr wrap="square">
            <a:spAutoFit/>
          </a:bodyPr>
          <a:lstStyle/>
          <a:p>
            <a:r>
              <a:rPr lang="en-IN" sz="3600" dirty="0">
                <a:effectLst/>
                <a:latin typeface="Times New Roman" panose="02020603050405020304" pitchFamily="18" charset="0"/>
                <a:ea typeface="Arial" panose="020B0604020202020204" pitchFamily="34" charset="0"/>
                <a:cs typeface="Times New Roman" panose="02020603050405020304" pitchFamily="18" charset="0"/>
              </a:rPr>
              <a:t>Drafting Problem Statement</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BC4F3C-94E0-D7E2-E9D9-89696988828B}"/>
              </a:ext>
            </a:extLst>
          </p:cNvPr>
          <p:cNvSpPr txBox="1"/>
          <p:nvPr/>
        </p:nvSpPr>
        <p:spPr>
          <a:xfrm>
            <a:off x="863600" y="1171602"/>
            <a:ext cx="10149840" cy="4663521"/>
          </a:xfrm>
          <a:prstGeom prst="rect">
            <a:avLst/>
          </a:prstGeom>
          <a:noFill/>
        </p:spPr>
        <p:txBody>
          <a:bodyPr wrap="square">
            <a:spAutoFit/>
          </a:bodyPr>
          <a:lstStyle/>
          <a:p>
            <a:pPr>
              <a:lnSpc>
                <a:spcPct val="115000"/>
              </a:lnSpc>
            </a:pPr>
            <a:r>
              <a:rPr lang="en-IN" sz="2000" b="1" dirty="0">
                <a:effectLst/>
                <a:latin typeface="Arial" panose="020B0604020202020204" pitchFamily="34" charset="0"/>
                <a:ea typeface="Arial" panose="020B0604020202020204" pitchFamily="34" charset="0"/>
              </a:rPr>
              <a:t>Your draft Problem Statement</a:t>
            </a:r>
            <a:endParaRPr lang="en-IN" sz="2000" dirty="0">
              <a:effectLst/>
              <a:latin typeface="Arial" panose="020B0604020202020204" pitchFamily="34" charset="0"/>
              <a:ea typeface="Arial" panose="020B0604020202020204" pitchFamily="34" charset="0"/>
            </a:endParaRPr>
          </a:p>
          <a:p>
            <a:pPr>
              <a:lnSpc>
                <a:spcPct val="115000"/>
              </a:lnSpc>
            </a:pPr>
            <a:r>
              <a:rPr lang="en-IN" sz="2000" b="1" dirty="0">
                <a:effectLst/>
                <a:latin typeface="Arial" panose="020B0604020202020204" pitchFamily="34" charset="0"/>
                <a:ea typeface="Arial" panose="020B0604020202020204" pitchFamily="34" charset="0"/>
              </a:rPr>
              <a:t> </a:t>
            </a:r>
            <a:endParaRPr lang="en-IN" sz="2000" dirty="0">
              <a:effectLst/>
              <a:latin typeface="Arial" panose="020B0604020202020204" pitchFamily="34" charset="0"/>
              <a:ea typeface="Arial" panose="020B0604020202020204" pitchFamily="34" charset="0"/>
            </a:endParaRPr>
          </a:p>
          <a:p>
            <a:pPr>
              <a:lnSpc>
                <a:spcPct val="115000"/>
              </a:lnSpc>
            </a:pPr>
            <a:r>
              <a:rPr lang="en-IN" sz="2000" dirty="0">
                <a:effectLst/>
                <a:latin typeface="Arial" panose="020B0604020202020204" pitchFamily="34" charset="0"/>
                <a:ea typeface="Arial" panose="020B0604020202020204" pitchFamily="34" charset="0"/>
              </a:rPr>
              <a:t> </a:t>
            </a:r>
          </a:p>
          <a:p>
            <a:pPr>
              <a:lnSpc>
                <a:spcPct val="115000"/>
              </a:lnSpc>
            </a:pPr>
            <a:r>
              <a:rPr lang="en-IN" sz="2000" dirty="0">
                <a:effectLst/>
                <a:latin typeface="Arial" panose="020B0604020202020204" pitchFamily="34" charset="0"/>
                <a:ea typeface="Arial" panose="020B0604020202020204" pitchFamily="34" charset="0"/>
              </a:rPr>
              <a:t>The _________ (end user) ___________, needs a ______ that helps ____________. Solving this problem will __________________. It is important to solve this problem because ________________________.</a:t>
            </a:r>
          </a:p>
          <a:p>
            <a:pPr>
              <a:lnSpc>
                <a:spcPct val="115000"/>
              </a:lnSpc>
            </a:pPr>
            <a:r>
              <a:rPr lang="en-IN" sz="2000" dirty="0">
                <a:effectLst/>
                <a:latin typeface="Arial" panose="020B0604020202020204" pitchFamily="34" charset="0"/>
                <a:ea typeface="Arial" panose="020B0604020202020204" pitchFamily="34" charset="0"/>
              </a:rPr>
              <a:t> </a:t>
            </a:r>
          </a:p>
          <a:p>
            <a:pPr>
              <a:lnSpc>
                <a:spcPct val="115000"/>
              </a:lnSpc>
            </a:pPr>
            <a:r>
              <a:rPr lang="en-IN" sz="2000" dirty="0">
                <a:effectLst/>
                <a:latin typeface="Arial" panose="020B0604020202020204" pitchFamily="34" charset="0"/>
                <a:ea typeface="Arial" panose="020B0604020202020204" pitchFamily="34" charset="0"/>
              </a:rPr>
              <a:t>The key </a:t>
            </a:r>
            <a:r>
              <a:rPr lang="en-IN" sz="2000" b="1" dirty="0">
                <a:effectLst/>
                <a:latin typeface="Arial" panose="020B0604020202020204" pitchFamily="34" charset="0"/>
                <a:ea typeface="Arial" panose="020B0604020202020204" pitchFamily="34" charset="0"/>
              </a:rPr>
              <a:t>criteria</a:t>
            </a:r>
            <a:r>
              <a:rPr lang="en-IN" sz="2000" dirty="0">
                <a:effectLst/>
                <a:latin typeface="Arial" panose="020B0604020202020204" pitchFamily="34" charset="0"/>
                <a:ea typeface="Arial" panose="020B0604020202020204" pitchFamily="34" charset="0"/>
              </a:rPr>
              <a:t> are…</a:t>
            </a:r>
          </a:p>
          <a:p>
            <a:pPr marL="457200">
              <a:lnSpc>
                <a:spcPct val="115000"/>
              </a:lnSpc>
            </a:pPr>
            <a:r>
              <a:rPr lang="en-IN" sz="2000" dirty="0">
                <a:effectLst/>
                <a:latin typeface="Arial" panose="020B0604020202020204" pitchFamily="34" charset="0"/>
                <a:ea typeface="Arial" panose="020B0604020202020204" pitchFamily="34" charset="0"/>
              </a:rPr>
              <a:t>….</a:t>
            </a:r>
          </a:p>
          <a:p>
            <a:pPr marL="457200">
              <a:lnSpc>
                <a:spcPct val="115000"/>
              </a:lnSpc>
            </a:pPr>
            <a:r>
              <a:rPr lang="en-IN" sz="2000" dirty="0">
                <a:effectLst/>
                <a:latin typeface="Arial" panose="020B0604020202020204" pitchFamily="34" charset="0"/>
                <a:ea typeface="Arial" panose="020B0604020202020204" pitchFamily="34" charset="0"/>
              </a:rPr>
              <a:t>….</a:t>
            </a:r>
          </a:p>
          <a:p>
            <a:pPr>
              <a:lnSpc>
                <a:spcPct val="115000"/>
              </a:lnSpc>
            </a:pPr>
            <a:r>
              <a:rPr lang="en-IN" sz="2000" dirty="0">
                <a:effectLst/>
                <a:latin typeface="Arial" panose="020B0604020202020204" pitchFamily="34" charset="0"/>
                <a:ea typeface="Arial" panose="020B0604020202020204" pitchFamily="34" charset="0"/>
              </a:rPr>
              <a:t>The </a:t>
            </a:r>
            <a:r>
              <a:rPr lang="en-IN" sz="2000" b="1" dirty="0">
                <a:effectLst/>
                <a:latin typeface="Arial" panose="020B0604020202020204" pitchFamily="34" charset="0"/>
                <a:ea typeface="Arial" panose="020B0604020202020204" pitchFamily="34" charset="0"/>
              </a:rPr>
              <a:t>constraints</a:t>
            </a:r>
            <a:r>
              <a:rPr lang="en-IN" sz="2000" dirty="0">
                <a:effectLst/>
                <a:latin typeface="Arial" panose="020B0604020202020204" pitchFamily="34" charset="0"/>
                <a:ea typeface="Arial" panose="020B0604020202020204" pitchFamily="34" charset="0"/>
              </a:rPr>
              <a:t> are…</a:t>
            </a:r>
          </a:p>
          <a:p>
            <a:pPr marL="457200">
              <a:lnSpc>
                <a:spcPct val="115000"/>
              </a:lnSpc>
            </a:pPr>
            <a:r>
              <a:rPr lang="en-IN" sz="2000" dirty="0">
                <a:effectLst/>
                <a:latin typeface="Arial" panose="020B0604020202020204" pitchFamily="34" charset="0"/>
                <a:ea typeface="Arial" panose="020B0604020202020204" pitchFamily="34" charset="0"/>
              </a:rPr>
              <a:t>….</a:t>
            </a:r>
          </a:p>
          <a:p>
            <a:pPr indent="457200">
              <a:lnSpc>
                <a:spcPct val="115000"/>
              </a:lnSpc>
            </a:pPr>
            <a:r>
              <a:rPr lang="en-IN" sz="2000" dirty="0">
                <a:effectLst/>
                <a:latin typeface="Arial" panose="020B0604020202020204" pitchFamily="34" charset="0"/>
                <a:ea typeface="Arial" panose="020B0604020202020204" pitchFamily="34" charset="0"/>
              </a:rPr>
              <a:t>….</a:t>
            </a:r>
          </a:p>
        </p:txBody>
      </p:sp>
    </p:spTree>
    <p:extLst>
      <p:ext uri="{BB962C8B-B14F-4D97-AF65-F5344CB8AC3E}">
        <p14:creationId xmlns:p14="http://schemas.microsoft.com/office/powerpoint/2010/main" val="137393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49202-9EDD-26E7-B92B-63670B7224DC}"/>
              </a:ext>
            </a:extLst>
          </p:cNvPr>
          <p:cNvSpPr txBox="1"/>
          <p:nvPr/>
        </p:nvSpPr>
        <p:spPr>
          <a:xfrm>
            <a:off x="863600" y="465574"/>
            <a:ext cx="6096000"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Background Research</a:t>
            </a:r>
            <a:r>
              <a:rPr lang="en-IN" sz="3600" dirty="0">
                <a:latin typeface="Times New Roman" panose="02020603050405020304" pitchFamily="18" charset="0"/>
                <a:cs typeface="Times New Roman" panose="02020603050405020304" pitchFamily="18" charset="0"/>
              </a:rPr>
              <a:t>:</a:t>
            </a:r>
          </a:p>
        </p:txBody>
      </p:sp>
      <p:graphicFrame>
        <p:nvGraphicFramePr>
          <p:cNvPr id="3" name="Table 2">
            <a:extLst>
              <a:ext uri="{FF2B5EF4-FFF2-40B4-BE49-F238E27FC236}">
                <a16:creationId xmlns:a16="http://schemas.microsoft.com/office/drawing/2014/main" id="{35E1AEC1-4057-AD62-957B-D6D25D8D83D3}"/>
              </a:ext>
            </a:extLst>
          </p:cNvPr>
          <p:cNvGraphicFramePr>
            <a:graphicFrameLocks noGrp="1"/>
          </p:cNvGraphicFramePr>
          <p:nvPr>
            <p:extLst>
              <p:ext uri="{D42A27DB-BD31-4B8C-83A1-F6EECF244321}">
                <p14:modId xmlns:p14="http://schemas.microsoft.com/office/powerpoint/2010/main" val="2468345592"/>
              </p:ext>
            </p:extLst>
          </p:nvPr>
        </p:nvGraphicFramePr>
        <p:xfrm>
          <a:off x="1635760" y="1578186"/>
          <a:ext cx="8107680" cy="4114800"/>
        </p:xfrm>
        <a:graphic>
          <a:graphicData uri="http://schemas.openxmlformats.org/drawingml/2006/table">
            <a:tbl>
              <a:tblPr firstRow="1" bandRow="1">
                <a:tableStyleId>{5C22544A-7EE6-4342-B048-85BDC9FD1C3A}</a:tableStyleId>
              </a:tblPr>
              <a:tblGrid>
                <a:gridCol w="1076960">
                  <a:extLst>
                    <a:ext uri="{9D8B030D-6E8A-4147-A177-3AD203B41FA5}">
                      <a16:colId xmlns:a16="http://schemas.microsoft.com/office/drawing/2014/main" val="672751163"/>
                    </a:ext>
                  </a:extLst>
                </a:gridCol>
                <a:gridCol w="3048000">
                  <a:extLst>
                    <a:ext uri="{9D8B030D-6E8A-4147-A177-3AD203B41FA5}">
                      <a16:colId xmlns:a16="http://schemas.microsoft.com/office/drawing/2014/main" val="392170875"/>
                    </a:ext>
                  </a:extLst>
                </a:gridCol>
                <a:gridCol w="3982720">
                  <a:extLst>
                    <a:ext uri="{9D8B030D-6E8A-4147-A177-3AD203B41FA5}">
                      <a16:colId xmlns:a16="http://schemas.microsoft.com/office/drawing/2014/main" val="3636846457"/>
                    </a:ext>
                  </a:extLst>
                </a:gridCol>
              </a:tblGrid>
              <a:tr h="0">
                <a:tc>
                  <a:txBody>
                    <a:bodyPr/>
                    <a:lstStyle/>
                    <a:p>
                      <a:r>
                        <a:rPr lang="en-US" sz="2400" dirty="0">
                          <a:latin typeface="Times New Roman" panose="02020603050405020304" pitchFamily="18" charset="0"/>
                          <a:cs typeface="Times New Roman" panose="02020603050405020304" pitchFamily="18" charset="0"/>
                        </a:rPr>
                        <a:t>S.No</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Existing Method</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Major Drawbacks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1458000"/>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85541304"/>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21765820"/>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30986626"/>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281213969"/>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517430535"/>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60573496"/>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57470727"/>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21908426"/>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72092213"/>
                  </a:ext>
                </a:extLst>
              </a:tr>
              <a:tr h="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92577385"/>
                  </a:ext>
                </a:extLst>
              </a:tr>
            </a:tbl>
          </a:graphicData>
        </a:graphic>
      </p:graphicFrame>
    </p:spTree>
    <p:extLst>
      <p:ext uri="{BB962C8B-B14F-4D97-AF65-F5344CB8AC3E}">
        <p14:creationId xmlns:p14="http://schemas.microsoft.com/office/powerpoint/2010/main" val="407260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EDFC1D-0CE6-8B9C-7139-29BE0F657139}"/>
              </a:ext>
            </a:extLst>
          </p:cNvPr>
          <p:cNvSpPr txBox="1"/>
          <p:nvPr/>
        </p:nvSpPr>
        <p:spPr>
          <a:xfrm>
            <a:off x="863600" y="465574"/>
            <a:ext cx="6096000"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Ideation</a:t>
            </a:r>
            <a:r>
              <a:rPr lang="en-IN" sz="36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622706AF-511C-86A2-8B59-5E9D600AED44}"/>
              </a:ext>
            </a:extLst>
          </p:cNvPr>
          <p:cNvSpPr txBox="1"/>
          <p:nvPr/>
        </p:nvSpPr>
        <p:spPr>
          <a:xfrm>
            <a:off x="1137920" y="1280160"/>
            <a:ext cx="6451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List the ideas your team generated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39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159DA4-6FCA-36BF-F245-D9B45828B47C}"/>
              </a:ext>
            </a:extLst>
          </p:cNvPr>
          <p:cNvSpPr txBox="1"/>
          <p:nvPr/>
        </p:nvSpPr>
        <p:spPr>
          <a:xfrm>
            <a:off x="660400" y="323334"/>
            <a:ext cx="6096000" cy="646331"/>
          </a:xfrm>
          <a:prstGeom prst="rect">
            <a:avLst/>
          </a:prstGeom>
          <a:noFill/>
        </p:spPr>
        <p:txBody>
          <a:bodyPr wrap="square">
            <a:spAutoFit/>
          </a:bodyPr>
          <a:lstStyle/>
          <a:p>
            <a:r>
              <a:rPr lang="en-IN" sz="3600" dirty="0">
                <a:effectLst/>
                <a:latin typeface="Times New Roman" panose="02020603050405020304" pitchFamily="18" charset="0"/>
                <a:ea typeface="Arial" panose="020B0604020202020204" pitchFamily="34" charset="0"/>
                <a:cs typeface="Times New Roman" panose="02020603050405020304" pitchFamily="18" charset="0"/>
              </a:rPr>
              <a:t>Final </a:t>
            </a:r>
            <a:r>
              <a:rPr lang="en-IN" sz="3600" dirty="0">
                <a:latin typeface="Times New Roman" panose="02020603050405020304" pitchFamily="18" charset="0"/>
                <a:ea typeface="Arial" panose="020B0604020202020204" pitchFamily="34" charset="0"/>
                <a:cs typeface="Times New Roman" panose="02020603050405020304" pitchFamily="18" charset="0"/>
              </a:rPr>
              <a:t>Idea</a:t>
            </a:r>
            <a:r>
              <a:rPr lang="en-IN" sz="3600" dirty="0">
                <a:effectLst/>
                <a:latin typeface="Times New Roman" panose="02020603050405020304" pitchFamily="18" charset="0"/>
                <a:ea typeface="Arial" panose="020B0604020202020204" pitchFamily="34" charset="0"/>
                <a:cs typeface="Times New Roman" panose="02020603050405020304" pitchFamily="18" charset="0"/>
              </a:rPr>
              <a:t> Proposed</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06B702-8874-6479-9208-F2DE5329D036}"/>
              </a:ext>
            </a:extLst>
          </p:cNvPr>
          <p:cNvSpPr txBox="1"/>
          <p:nvPr/>
        </p:nvSpPr>
        <p:spPr>
          <a:xfrm>
            <a:off x="1137920" y="1280160"/>
            <a:ext cx="6451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Describe why this idea is the best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813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20677</TotalTime>
  <Words>712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saivaibhavaluguri@gmail.com</cp:lastModifiedBy>
  <cp:revision>166</cp:revision>
  <dcterms:created xsi:type="dcterms:W3CDTF">2023-02-20T05:43:18Z</dcterms:created>
  <dcterms:modified xsi:type="dcterms:W3CDTF">2025-01-15T12:21:57Z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2023-07-14T23:10:24Z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d1a02662-a38f-4aa4-908e-4769d23e99de</vt:lpwstr>
  </property>
  <property fmtid="{D5CDD505-2E9C-101B-9397-08002B2CF9AE}" pid="7" name="MSIP_Label_defa4170-0d19-0005-0004-bc88714345d2_ActionId">
    <vt:lpwstr>408b5a2c-6ef7-475f-8249-594f4ebd6520</vt:lpwstr>
  </property>
  <property fmtid="{D5CDD505-2E9C-101B-9397-08002B2CF9AE}" pid="8" name="MSIP_Label_defa4170-0d19-0005-0004-bc88714345d2_ContentBits">
    <vt:lpwstr>0</vt:lpwstr>
  </property>
</Properties>
</file>