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nton" pitchFamily="2" charset="0"/>
      <p:regular r:id="rId17"/>
    </p:embeddedFont>
    <p:embeddedFont>
      <p:font typeface="Montserrat" panose="00000500000000000000" pitchFamily="2" charset="0"/>
      <p:regular r:id="rId18"/>
    </p:embeddedFont>
    <p:embeddedFont>
      <p:font typeface="Open Sauce" panose="020B0604020202020204" charset="0"/>
      <p:regular r:id="rId19"/>
    </p:embeddedFont>
    <p:embeddedFont>
      <p:font typeface="Roca Two"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9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6.svg"/><Relationship Id="rId12"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1.png"/><Relationship Id="rId3" Type="http://schemas.openxmlformats.org/officeDocument/2006/relationships/image" Target="../media/image8.svg"/><Relationship Id="rId7" Type="http://schemas.openxmlformats.org/officeDocument/2006/relationships/image" Target="../media/image6.svg"/><Relationship Id="rId12"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hyperlink" Target="https://freepngimg.com/png/27503-sound-wave-image" TargetMode="External"/><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6.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249466" y="1274542"/>
            <a:ext cx="11789069" cy="7737916"/>
          </a:xfrm>
          <a:custGeom>
            <a:avLst/>
            <a:gdLst/>
            <a:ahLst/>
            <a:cxnLst/>
            <a:rect l="l" t="t" r="r" b="b"/>
            <a:pathLst>
              <a:path w="11789069" h="7737916">
                <a:moveTo>
                  <a:pt x="0" y="0"/>
                </a:moveTo>
                <a:lnTo>
                  <a:pt x="11789068" y="0"/>
                </a:lnTo>
                <a:lnTo>
                  <a:pt x="11789068" y="7737916"/>
                </a:lnTo>
                <a:lnTo>
                  <a:pt x="0" y="77379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2404098" y="-2218652"/>
            <a:ext cx="6865597" cy="6839851"/>
          </a:xfrm>
          <a:custGeom>
            <a:avLst/>
            <a:gdLst/>
            <a:ahLst/>
            <a:cxnLst/>
            <a:rect l="l" t="t" r="r" b="b"/>
            <a:pathLst>
              <a:path w="6865597" h="6839851">
                <a:moveTo>
                  <a:pt x="6865596" y="0"/>
                </a:moveTo>
                <a:lnTo>
                  <a:pt x="0" y="0"/>
                </a:lnTo>
                <a:lnTo>
                  <a:pt x="0" y="6839851"/>
                </a:lnTo>
                <a:lnTo>
                  <a:pt x="6865596" y="6839851"/>
                </a:lnTo>
                <a:lnTo>
                  <a:pt x="686559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V="1">
            <a:off x="13464745" y="5632016"/>
            <a:ext cx="6865597" cy="6839851"/>
          </a:xfrm>
          <a:custGeom>
            <a:avLst/>
            <a:gdLst/>
            <a:ahLst/>
            <a:cxnLst/>
            <a:rect l="l" t="t" r="r" b="b"/>
            <a:pathLst>
              <a:path w="6865597" h="6839851">
                <a:moveTo>
                  <a:pt x="0" y="6839851"/>
                </a:moveTo>
                <a:lnTo>
                  <a:pt x="6865596" y="6839851"/>
                </a:lnTo>
                <a:lnTo>
                  <a:pt x="6865596" y="0"/>
                </a:lnTo>
                <a:lnTo>
                  <a:pt x="0" y="0"/>
                </a:lnTo>
                <a:lnTo>
                  <a:pt x="0" y="68398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333105" y="2084847"/>
            <a:ext cx="13621791" cy="4360305"/>
          </a:xfrm>
          <a:prstGeom prst="rect">
            <a:avLst/>
          </a:prstGeom>
        </p:spPr>
        <p:txBody>
          <a:bodyPr lIns="0" tIns="0" rIns="0" bIns="0" rtlCol="0" anchor="t">
            <a:spAutoFit/>
          </a:bodyPr>
          <a:lstStyle/>
          <a:p>
            <a:pPr algn="ctr">
              <a:lnSpc>
                <a:spcPts val="15249"/>
              </a:lnSpc>
            </a:pPr>
            <a:endParaRPr dirty="0"/>
          </a:p>
          <a:p>
            <a:pPr algn="ctr">
              <a:lnSpc>
                <a:spcPts val="15249"/>
              </a:lnSpc>
            </a:pPr>
            <a:r>
              <a:rPr lang="en-US" sz="16943" dirty="0">
                <a:solidFill>
                  <a:srgbClr val="6B5130"/>
                </a:solidFill>
                <a:latin typeface="Times New Roman"/>
                <a:ea typeface="Times New Roman"/>
                <a:cs typeface="Times New Roman"/>
                <a:sym typeface="Times New Roman"/>
              </a:rPr>
              <a:t>SOUND</a:t>
            </a:r>
          </a:p>
        </p:txBody>
      </p:sp>
      <p:sp>
        <p:nvSpPr>
          <p:cNvPr id="6" name="Freeform 6"/>
          <p:cNvSpPr/>
          <p:nvPr/>
        </p:nvSpPr>
        <p:spPr>
          <a:xfrm rot="-1038599">
            <a:off x="-1759910" y="7146248"/>
            <a:ext cx="5638337" cy="5607582"/>
          </a:xfrm>
          <a:custGeom>
            <a:avLst/>
            <a:gdLst/>
            <a:ahLst/>
            <a:cxnLst/>
            <a:rect l="l" t="t" r="r" b="b"/>
            <a:pathLst>
              <a:path w="5638337" h="5607582">
                <a:moveTo>
                  <a:pt x="0" y="0"/>
                </a:moveTo>
                <a:lnTo>
                  <a:pt x="5638337" y="0"/>
                </a:lnTo>
                <a:lnTo>
                  <a:pt x="5638337" y="5607583"/>
                </a:lnTo>
                <a:lnTo>
                  <a:pt x="0" y="56075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4037841" y="-1926244"/>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354973" y="-683554"/>
            <a:ext cx="6174101" cy="4456578"/>
          </a:xfrm>
          <a:custGeom>
            <a:avLst/>
            <a:gdLst/>
            <a:ahLst/>
            <a:cxnLst/>
            <a:rect l="l" t="t" r="r" b="b"/>
            <a:pathLst>
              <a:path w="6174101" h="4456578">
                <a:moveTo>
                  <a:pt x="0" y="0"/>
                </a:moveTo>
                <a:lnTo>
                  <a:pt x="6174100" y="0"/>
                </a:lnTo>
                <a:lnTo>
                  <a:pt x="6174100" y="4456579"/>
                </a:lnTo>
                <a:lnTo>
                  <a:pt x="0" y="44565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215824">
            <a:off x="13118777" y="7536348"/>
            <a:ext cx="6174101" cy="4456578"/>
          </a:xfrm>
          <a:custGeom>
            <a:avLst/>
            <a:gdLst/>
            <a:ahLst/>
            <a:cxnLst/>
            <a:rect l="l" t="t" r="r" b="b"/>
            <a:pathLst>
              <a:path w="6174101" h="4456578">
                <a:moveTo>
                  <a:pt x="0" y="0"/>
                </a:moveTo>
                <a:lnTo>
                  <a:pt x="6174101" y="0"/>
                </a:lnTo>
                <a:lnTo>
                  <a:pt x="6174101" y="4456579"/>
                </a:lnTo>
                <a:lnTo>
                  <a:pt x="0" y="44565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3668258" y="905194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9848189" y="-2570064"/>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140042" y="-2354905"/>
            <a:ext cx="5665818" cy="4114800"/>
          </a:xfrm>
          <a:custGeom>
            <a:avLst/>
            <a:gdLst/>
            <a:ahLst/>
            <a:cxnLst/>
            <a:rect l="l" t="t" r="r" b="b"/>
            <a:pathLst>
              <a:path w="5665818" h="4114800">
                <a:moveTo>
                  <a:pt x="0" y="0"/>
                </a:moveTo>
                <a:lnTo>
                  <a:pt x="5665817" y="0"/>
                </a:lnTo>
                <a:lnTo>
                  <a:pt x="566581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flipH="1" flipV="1">
            <a:off x="11742438" y="8357067"/>
            <a:ext cx="5665818" cy="4114800"/>
          </a:xfrm>
          <a:custGeom>
            <a:avLst/>
            <a:gdLst/>
            <a:ahLst/>
            <a:cxnLst/>
            <a:rect l="l" t="t" r="r" b="b"/>
            <a:pathLst>
              <a:path w="5665818" h="4114800">
                <a:moveTo>
                  <a:pt x="5665818" y="4114800"/>
                </a:moveTo>
                <a:lnTo>
                  <a:pt x="0" y="4114800"/>
                </a:lnTo>
                <a:lnTo>
                  <a:pt x="0" y="0"/>
                </a:lnTo>
                <a:lnTo>
                  <a:pt x="5665818" y="0"/>
                </a:lnTo>
                <a:lnTo>
                  <a:pt x="5665818" y="411480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flipV="1">
            <a:off x="-275370" y="-1027014"/>
            <a:ext cx="3330416" cy="5143500"/>
          </a:xfrm>
          <a:custGeom>
            <a:avLst/>
            <a:gdLst/>
            <a:ahLst/>
            <a:cxnLst/>
            <a:rect l="l" t="t" r="r" b="b"/>
            <a:pathLst>
              <a:path w="3330416" h="5143500">
                <a:moveTo>
                  <a:pt x="0" y="5143500"/>
                </a:moveTo>
                <a:lnTo>
                  <a:pt x="3330416" y="5143500"/>
                </a:lnTo>
                <a:lnTo>
                  <a:pt x="3330416" y="0"/>
                </a:lnTo>
                <a:lnTo>
                  <a:pt x="0" y="0"/>
                </a:lnTo>
                <a:lnTo>
                  <a:pt x="0" y="514350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flipH="1">
            <a:off x="15232335" y="5632016"/>
            <a:ext cx="3330416" cy="5143500"/>
          </a:xfrm>
          <a:custGeom>
            <a:avLst/>
            <a:gdLst/>
            <a:ahLst/>
            <a:cxnLst/>
            <a:rect l="l" t="t" r="r" b="b"/>
            <a:pathLst>
              <a:path w="3330416" h="5143500">
                <a:moveTo>
                  <a:pt x="3330416" y="0"/>
                </a:moveTo>
                <a:lnTo>
                  <a:pt x="0" y="0"/>
                </a:lnTo>
                <a:lnTo>
                  <a:pt x="0" y="5143500"/>
                </a:lnTo>
                <a:lnTo>
                  <a:pt x="3330416" y="5143500"/>
                </a:lnTo>
                <a:lnTo>
                  <a:pt x="3330416"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131003" y="-1750726"/>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99178" y="617256"/>
            <a:ext cx="13489643" cy="2590790"/>
          </a:xfrm>
          <a:prstGeom prst="rect">
            <a:avLst/>
          </a:prstGeom>
        </p:spPr>
        <p:txBody>
          <a:bodyPr lIns="0" tIns="0" rIns="0" bIns="0" rtlCol="0" anchor="t">
            <a:spAutoFit/>
          </a:bodyPr>
          <a:lstStyle/>
          <a:p>
            <a:pPr algn="l">
              <a:lnSpc>
                <a:spcPts val="9899"/>
              </a:lnSpc>
            </a:pPr>
            <a:r>
              <a:rPr lang="en-US" sz="10999">
                <a:solidFill>
                  <a:srgbClr val="6B5130"/>
                </a:solidFill>
                <a:latin typeface="Roca Two"/>
                <a:ea typeface="Roca Two"/>
                <a:cs typeface="Roca Two"/>
                <a:sym typeface="Roca Two"/>
              </a:rPr>
              <a:t>USES OF MULTIPLE REFLECTIONS</a:t>
            </a:r>
          </a:p>
        </p:txBody>
      </p:sp>
      <p:sp>
        <p:nvSpPr>
          <p:cNvPr id="4" name="Freeform 4"/>
          <p:cNvSpPr/>
          <p:nvPr/>
        </p:nvSpPr>
        <p:spPr>
          <a:xfrm flipH="1">
            <a:off x="-2520994" y="-2910154"/>
            <a:ext cx="5842217" cy="5820309"/>
          </a:xfrm>
          <a:custGeom>
            <a:avLst/>
            <a:gdLst/>
            <a:ahLst/>
            <a:cxnLst/>
            <a:rect l="l" t="t" r="r" b="b"/>
            <a:pathLst>
              <a:path w="5842217" h="5820309">
                <a:moveTo>
                  <a:pt x="5842217" y="0"/>
                </a:moveTo>
                <a:lnTo>
                  <a:pt x="0" y="0"/>
                </a:lnTo>
                <a:lnTo>
                  <a:pt x="0" y="5820308"/>
                </a:lnTo>
                <a:lnTo>
                  <a:pt x="5842217" y="5820308"/>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5652889" y="-3066886"/>
            <a:ext cx="5533179" cy="5502998"/>
          </a:xfrm>
          <a:custGeom>
            <a:avLst/>
            <a:gdLst/>
            <a:ahLst/>
            <a:cxnLst/>
            <a:rect l="l" t="t" r="r" b="b"/>
            <a:pathLst>
              <a:path w="5533179" h="5502998">
                <a:moveTo>
                  <a:pt x="0" y="0"/>
                </a:moveTo>
                <a:lnTo>
                  <a:pt x="5533179" y="0"/>
                </a:lnTo>
                <a:lnTo>
                  <a:pt x="5533179" y="5502999"/>
                </a:lnTo>
                <a:lnTo>
                  <a:pt x="0" y="55029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90139" y="944238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893628" y="-1750726"/>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0" y="3274451"/>
            <a:ext cx="8587554" cy="6101530"/>
          </a:xfrm>
          <a:custGeom>
            <a:avLst/>
            <a:gdLst/>
            <a:ahLst/>
            <a:cxnLst/>
            <a:rect l="l" t="t" r="r" b="b"/>
            <a:pathLst>
              <a:path w="8587554" h="6101530">
                <a:moveTo>
                  <a:pt x="0" y="0"/>
                </a:moveTo>
                <a:lnTo>
                  <a:pt x="8587554" y="0"/>
                </a:lnTo>
                <a:lnTo>
                  <a:pt x="8587554" y="6101530"/>
                </a:lnTo>
                <a:lnTo>
                  <a:pt x="0" y="6101530"/>
                </a:lnTo>
                <a:lnTo>
                  <a:pt x="0" y="0"/>
                </a:lnTo>
                <a:close/>
              </a:path>
            </a:pathLst>
          </a:custGeom>
          <a:blipFill>
            <a:blip r:embed="rId12"/>
            <a:stretch>
              <a:fillRect b="-25453"/>
            </a:stretch>
          </a:blipFill>
        </p:spPr>
      </p:sp>
      <p:sp>
        <p:nvSpPr>
          <p:cNvPr id="14" name="Freeform 14"/>
          <p:cNvSpPr/>
          <p:nvPr/>
        </p:nvSpPr>
        <p:spPr>
          <a:xfrm>
            <a:off x="8445955" y="3811034"/>
            <a:ext cx="7442867" cy="5907037"/>
          </a:xfrm>
          <a:custGeom>
            <a:avLst/>
            <a:gdLst/>
            <a:ahLst/>
            <a:cxnLst/>
            <a:rect l="l" t="t" r="r" b="b"/>
            <a:pathLst>
              <a:path w="7442867" h="5907037">
                <a:moveTo>
                  <a:pt x="0" y="0"/>
                </a:moveTo>
                <a:lnTo>
                  <a:pt x="7442867" y="0"/>
                </a:lnTo>
                <a:lnTo>
                  <a:pt x="7442867" y="5907037"/>
                </a:lnTo>
                <a:lnTo>
                  <a:pt x="0" y="5907037"/>
                </a:lnTo>
                <a:lnTo>
                  <a:pt x="0" y="0"/>
                </a:lnTo>
                <a:close/>
              </a:path>
            </a:pathLst>
          </a:custGeom>
          <a:blipFill>
            <a:blip r:embed="rId13"/>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131003" y="-1750726"/>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99178" y="617256"/>
            <a:ext cx="13489643" cy="1343015"/>
          </a:xfrm>
          <a:prstGeom prst="rect">
            <a:avLst/>
          </a:prstGeom>
        </p:spPr>
        <p:txBody>
          <a:bodyPr lIns="0" tIns="0" rIns="0" bIns="0" rtlCol="0" anchor="t">
            <a:spAutoFit/>
          </a:bodyPr>
          <a:lstStyle/>
          <a:p>
            <a:pPr algn="l">
              <a:lnSpc>
                <a:spcPts val="9899"/>
              </a:lnSpc>
            </a:pPr>
            <a:r>
              <a:rPr lang="en-US" sz="10999">
                <a:solidFill>
                  <a:srgbClr val="6B5130"/>
                </a:solidFill>
                <a:latin typeface="Roca Two"/>
                <a:ea typeface="Roca Two"/>
                <a:cs typeface="Roca Two"/>
                <a:sym typeface="Roca Two"/>
              </a:rPr>
              <a:t>HEARING RANGE</a:t>
            </a:r>
          </a:p>
        </p:txBody>
      </p:sp>
      <p:sp>
        <p:nvSpPr>
          <p:cNvPr id="4" name="Freeform 4"/>
          <p:cNvSpPr/>
          <p:nvPr/>
        </p:nvSpPr>
        <p:spPr>
          <a:xfrm flipH="1">
            <a:off x="-2520994" y="-2910154"/>
            <a:ext cx="5842217" cy="5820309"/>
          </a:xfrm>
          <a:custGeom>
            <a:avLst/>
            <a:gdLst/>
            <a:ahLst/>
            <a:cxnLst/>
            <a:rect l="l" t="t" r="r" b="b"/>
            <a:pathLst>
              <a:path w="5842217" h="5820309">
                <a:moveTo>
                  <a:pt x="5842217" y="0"/>
                </a:moveTo>
                <a:lnTo>
                  <a:pt x="0" y="0"/>
                </a:lnTo>
                <a:lnTo>
                  <a:pt x="0" y="5820308"/>
                </a:lnTo>
                <a:lnTo>
                  <a:pt x="5842217" y="5820308"/>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5652889" y="-3066886"/>
            <a:ext cx="5533179" cy="5502998"/>
          </a:xfrm>
          <a:custGeom>
            <a:avLst/>
            <a:gdLst/>
            <a:ahLst/>
            <a:cxnLst/>
            <a:rect l="l" t="t" r="r" b="b"/>
            <a:pathLst>
              <a:path w="5533179" h="5502998">
                <a:moveTo>
                  <a:pt x="0" y="0"/>
                </a:moveTo>
                <a:lnTo>
                  <a:pt x="5533179" y="0"/>
                </a:lnTo>
                <a:lnTo>
                  <a:pt x="5533179" y="5502999"/>
                </a:lnTo>
                <a:lnTo>
                  <a:pt x="0" y="55029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893628" y="968723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893628" y="-1750726"/>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131478" y="2771775"/>
            <a:ext cx="18288000" cy="2371725"/>
          </a:xfrm>
          <a:prstGeom prst="rect">
            <a:avLst/>
          </a:prstGeom>
        </p:spPr>
        <p:txBody>
          <a:bodyPr lIns="0" tIns="0" rIns="0" bIns="0" rtlCol="0" anchor="t">
            <a:spAutoFit/>
          </a:bodyPr>
          <a:lstStyle/>
          <a:p>
            <a:pPr algn="ctr">
              <a:lnSpc>
                <a:spcPts val="6299"/>
              </a:lnSpc>
              <a:spcBef>
                <a:spcPct val="0"/>
              </a:spcBef>
            </a:pPr>
            <a:r>
              <a:rPr lang="en-US" sz="4500">
                <a:solidFill>
                  <a:srgbClr val="6B5130"/>
                </a:solidFill>
                <a:latin typeface="Roca Two"/>
                <a:ea typeface="Roca Two"/>
                <a:cs typeface="Roca Two"/>
                <a:sym typeface="Roca Two"/>
              </a:rPr>
              <a:t>THE HUMAN HEARING RANGE IS THE RANGE OF FREQUENCIES THAT THE HUMAN EAR CAN PERCEIVE, WHICH IS TYPICALLY 20 TO 20,000 HERTZ (HZ)</a:t>
            </a:r>
          </a:p>
        </p:txBody>
      </p:sp>
      <p:sp>
        <p:nvSpPr>
          <p:cNvPr id="14" name="TextBox 14"/>
          <p:cNvSpPr txBox="1"/>
          <p:nvPr/>
        </p:nvSpPr>
        <p:spPr>
          <a:xfrm>
            <a:off x="0" y="6970750"/>
            <a:ext cx="8673495" cy="2089150"/>
          </a:xfrm>
          <a:prstGeom prst="rect">
            <a:avLst/>
          </a:prstGeom>
        </p:spPr>
        <p:txBody>
          <a:bodyPr lIns="0" tIns="0" rIns="0" bIns="0" rtlCol="0" anchor="t">
            <a:spAutoFit/>
          </a:bodyPr>
          <a:lstStyle/>
          <a:p>
            <a:pPr marL="863599" lvl="1" indent="-431800" algn="ctr">
              <a:lnSpc>
                <a:spcPts val="5599"/>
              </a:lnSpc>
              <a:buFont typeface="Arial"/>
              <a:buChar char="•"/>
            </a:pPr>
            <a:r>
              <a:rPr lang="en-US" sz="3999">
                <a:solidFill>
                  <a:srgbClr val="6B5130"/>
                </a:solidFill>
                <a:latin typeface="Roca Two"/>
                <a:ea typeface="Roca Two"/>
                <a:cs typeface="Roca Two"/>
                <a:sym typeface="Roca Two"/>
              </a:rPr>
              <a:t>SOUNDS WITH FREQUENCIES BELOW 20 HZ ARE KNOWN AS INFRASOUND. </a:t>
            </a:r>
          </a:p>
        </p:txBody>
      </p:sp>
      <p:sp>
        <p:nvSpPr>
          <p:cNvPr id="15" name="TextBox 15"/>
          <p:cNvSpPr txBox="1"/>
          <p:nvPr/>
        </p:nvSpPr>
        <p:spPr>
          <a:xfrm>
            <a:off x="9275478" y="6803255"/>
            <a:ext cx="8254851" cy="1997538"/>
          </a:xfrm>
          <a:prstGeom prst="rect">
            <a:avLst/>
          </a:prstGeom>
        </p:spPr>
        <p:txBody>
          <a:bodyPr lIns="0" tIns="0" rIns="0" bIns="0" rtlCol="0" anchor="t">
            <a:spAutoFit/>
          </a:bodyPr>
          <a:lstStyle/>
          <a:p>
            <a:pPr marL="832678" lvl="1" indent="-416339" algn="ctr">
              <a:lnSpc>
                <a:spcPts val="5399"/>
              </a:lnSpc>
              <a:buFont typeface="Arial"/>
              <a:buChar char="•"/>
            </a:pPr>
            <a:r>
              <a:rPr lang="en-US" sz="3856">
                <a:solidFill>
                  <a:srgbClr val="6B5130"/>
                </a:solidFill>
                <a:latin typeface="Roca Two"/>
                <a:ea typeface="Roca Two"/>
                <a:cs typeface="Roca Two"/>
                <a:sym typeface="Roca Two"/>
              </a:rPr>
              <a:t>SOUNDS WITH FREQUENCIES ABOVE 20,000 HZ ARE KNOWN AS ULTRASOUND. </a:t>
            </a:r>
          </a:p>
        </p:txBody>
      </p:sp>
      <p:sp>
        <p:nvSpPr>
          <p:cNvPr id="16" name="TextBox 16"/>
          <p:cNvSpPr txBox="1"/>
          <p:nvPr/>
        </p:nvSpPr>
        <p:spPr>
          <a:xfrm>
            <a:off x="2816402" y="5566342"/>
            <a:ext cx="12655196" cy="795021"/>
          </a:xfrm>
          <a:prstGeom prst="rect">
            <a:avLst/>
          </a:prstGeom>
        </p:spPr>
        <p:txBody>
          <a:bodyPr lIns="0" tIns="0" rIns="0" bIns="0" rtlCol="0" anchor="t">
            <a:spAutoFit/>
          </a:bodyPr>
          <a:lstStyle/>
          <a:p>
            <a:pPr algn="ctr">
              <a:lnSpc>
                <a:spcPts val="6579"/>
              </a:lnSpc>
              <a:spcBef>
                <a:spcPct val="0"/>
              </a:spcBef>
            </a:pPr>
            <a:r>
              <a:rPr lang="en-US" sz="4699">
                <a:solidFill>
                  <a:srgbClr val="6B5130"/>
                </a:solidFill>
                <a:latin typeface="Anton"/>
                <a:ea typeface="Anton"/>
                <a:cs typeface="Anton"/>
                <a:sym typeface="Anton"/>
              </a:rPr>
              <a:t>SOUNDS THAT CAN’T BE HEARD BY HUMAN BEINGS</a:t>
            </a:r>
          </a:p>
        </p:txBody>
      </p:sp>
    </p:spTree>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131003" y="-1750726"/>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99178" y="617256"/>
            <a:ext cx="13881748" cy="2590790"/>
          </a:xfrm>
          <a:prstGeom prst="rect">
            <a:avLst/>
          </a:prstGeom>
        </p:spPr>
        <p:txBody>
          <a:bodyPr lIns="0" tIns="0" rIns="0" bIns="0" rtlCol="0" anchor="t">
            <a:spAutoFit/>
          </a:bodyPr>
          <a:lstStyle/>
          <a:p>
            <a:pPr algn="l">
              <a:lnSpc>
                <a:spcPts val="9899"/>
              </a:lnSpc>
            </a:pPr>
            <a:r>
              <a:rPr lang="en-US" sz="10999">
                <a:solidFill>
                  <a:srgbClr val="6B5130"/>
                </a:solidFill>
                <a:latin typeface="Roca Two"/>
                <a:ea typeface="Roca Two"/>
                <a:cs typeface="Roca Two"/>
                <a:sym typeface="Roca Two"/>
              </a:rPr>
              <a:t>PRACTICAL USES OF SOUND</a:t>
            </a:r>
          </a:p>
        </p:txBody>
      </p:sp>
      <p:sp>
        <p:nvSpPr>
          <p:cNvPr id="4" name="Freeform 4"/>
          <p:cNvSpPr/>
          <p:nvPr/>
        </p:nvSpPr>
        <p:spPr>
          <a:xfrm flipH="1">
            <a:off x="-2520994" y="-2910154"/>
            <a:ext cx="5842217" cy="5820309"/>
          </a:xfrm>
          <a:custGeom>
            <a:avLst/>
            <a:gdLst/>
            <a:ahLst/>
            <a:cxnLst/>
            <a:rect l="l" t="t" r="r" b="b"/>
            <a:pathLst>
              <a:path w="5842217" h="5820309">
                <a:moveTo>
                  <a:pt x="5842217" y="0"/>
                </a:moveTo>
                <a:lnTo>
                  <a:pt x="0" y="0"/>
                </a:lnTo>
                <a:lnTo>
                  <a:pt x="0" y="5820308"/>
                </a:lnTo>
                <a:lnTo>
                  <a:pt x="5842217" y="5820308"/>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5652889" y="-3066886"/>
            <a:ext cx="5533179" cy="5502998"/>
          </a:xfrm>
          <a:custGeom>
            <a:avLst/>
            <a:gdLst/>
            <a:ahLst/>
            <a:cxnLst/>
            <a:rect l="l" t="t" r="r" b="b"/>
            <a:pathLst>
              <a:path w="5533179" h="5502998">
                <a:moveTo>
                  <a:pt x="0" y="0"/>
                </a:moveTo>
                <a:lnTo>
                  <a:pt x="5533179" y="0"/>
                </a:lnTo>
                <a:lnTo>
                  <a:pt x="5533179" y="5502999"/>
                </a:lnTo>
                <a:lnTo>
                  <a:pt x="0" y="55029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893628" y="968723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893628" y="-1750726"/>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196053" y="3234569"/>
            <a:ext cx="8947947" cy="6169025"/>
          </a:xfrm>
          <a:prstGeom prst="rect">
            <a:avLst/>
          </a:prstGeom>
        </p:spPr>
        <p:txBody>
          <a:bodyPr lIns="0" tIns="0" rIns="0" bIns="0" rtlCol="0" anchor="t">
            <a:spAutoFit/>
          </a:bodyPr>
          <a:lstStyle/>
          <a:p>
            <a:pPr algn="ctr">
              <a:lnSpc>
                <a:spcPts val="4899"/>
              </a:lnSpc>
              <a:spcBef>
                <a:spcPct val="0"/>
              </a:spcBef>
            </a:pPr>
            <a:r>
              <a:rPr lang="en-US" sz="3499">
                <a:solidFill>
                  <a:srgbClr val="6B5130"/>
                </a:solidFill>
                <a:latin typeface="Open Sauce"/>
                <a:ea typeface="Open Sauce"/>
                <a:cs typeface="Open Sauce"/>
                <a:sym typeface="Open Sauce"/>
              </a:rPr>
              <a:t>SONAR (SOUND NAVIGATION AND RANGING): USED IN MARINE APPLICATIONS TO LOCATE UNDERWATER OBJECTS (E.G., SHIPS, REEFS, SEABED). IT SENDS SOUND PULSES AND MEASURES ECHO RETURN TIME TO DETERMINE DISTANCE AND DIRECTION. APPLICATIONS INCLUDE NAVIGATION, OCEAN FLOOR MAPPING, AND OBSTACLE DETECTION</a:t>
            </a:r>
          </a:p>
        </p:txBody>
      </p:sp>
      <p:sp>
        <p:nvSpPr>
          <p:cNvPr id="14" name="TextBox 14"/>
          <p:cNvSpPr txBox="1"/>
          <p:nvPr/>
        </p:nvSpPr>
        <p:spPr>
          <a:xfrm>
            <a:off x="9340053" y="3028512"/>
            <a:ext cx="8397811" cy="6581140"/>
          </a:xfrm>
          <a:prstGeom prst="rect">
            <a:avLst/>
          </a:prstGeom>
        </p:spPr>
        <p:txBody>
          <a:bodyPr lIns="0" tIns="0" rIns="0" bIns="0" rtlCol="0" anchor="t">
            <a:spAutoFit/>
          </a:bodyPr>
          <a:lstStyle/>
          <a:p>
            <a:pPr algn="ctr">
              <a:lnSpc>
                <a:spcPts val="4759"/>
              </a:lnSpc>
              <a:spcBef>
                <a:spcPct val="0"/>
              </a:spcBef>
            </a:pPr>
            <a:r>
              <a:rPr lang="en-US" sz="3399">
                <a:solidFill>
                  <a:srgbClr val="6B5130"/>
                </a:solidFill>
                <a:latin typeface="Open Sauce"/>
                <a:ea typeface="Open Sauce"/>
                <a:cs typeface="Open Sauce"/>
                <a:sym typeface="Open Sauce"/>
              </a:rPr>
              <a:t>MEDICAL ULTRASOUND: USED IN HEALTHCARE TO CREATE DETAILED IMAGES OF INTERNAL ORGANS AND TISSUES. IT EMITS HIGH-FREQUENCY SOUND WAVES THAT BOUNCE OFF TISSUES, ENABLING VISUALIZATION OF STRUCTURES LIKE THE FETUS, ABDOMINAL ORGANS, MUSCLES, AND BLOOD VESSELS. IT’S SAFE AND NON-INVASIVE AS IT DOESN’T USE RADIATION. </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131003" y="-1750726"/>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99178" y="617256"/>
            <a:ext cx="13881748" cy="2590790"/>
          </a:xfrm>
          <a:prstGeom prst="rect">
            <a:avLst/>
          </a:prstGeom>
        </p:spPr>
        <p:txBody>
          <a:bodyPr lIns="0" tIns="0" rIns="0" bIns="0" rtlCol="0" anchor="t">
            <a:spAutoFit/>
          </a:bodyPr>
          <a:lstStyle/>
          <a:p>
            <a:pPr algn="l">
              <a:lnSpc>
                <a:spcPts val="9899"/>
              </a:lnSpc>
            </a:pPr>
            <a:r>
              <a:rPr lang="en-US" sz="10999">
                <a:solidFill>
                  <a:srgbClr val="6B5130"/>
                </a:solidFill>
                <a:latin typeface="Roca Two"/>
                <a:ea typeface="Roca Two"/>
                <a:cs typeface="Roca Two"/>
                <a:sym typeface="Roca Two"/>
              </a:rPr>
              <a:t>PRACTICAL USES OF SOUND</a:t>
            </a:r>
          </a:p>
        </p:txBody>
      </p:sp>
      <p:sp>
        <p:nvSpPr>
          <p:cNvPr id="4" name="Freeform 4"/>
          <p:cNvSpPr/>
          <p:nvPr/>
        </p:nvSpPr>
        <p:spPr>
          <a:xfrm flipH="1">
            <a:off x="-2520994" y="-2910154"/>
            <a:ext cx="5842217" cy="5820309"/>
          </a:xfrm>
          <a:custGeom>
            <a:avLst/>
            <a:gdLst/>
            <a:ahLst/>
            <a:cxnLst/>
            <a:rect l="l" t="t" r="r" b="b"/>
            <a:pathLst>
              <a:path w="5842217" h="5820309">
                <a:moveTo>
                  <a:pt x="5842217" y="0"/>
                </a:moveTo>
                <a:lnTo>
                  <a:pt x="0" y="0"/>
                </a:lnTo>
                <a:lnTo>
                  <a:pt x="0" y="5820308"/>
                </a:lnTo>
                <a:lnTo>
                  <a:pt x="5842217" y="5820308"/>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5652889" y="-3066886"/>
            <a:ext cx="5533179" cy="5502998"/>
          </a:xfrm>
          <a:custGeom>
            <a:avLst/>
            <a:gdLst/>
            <a:ahLst/>
            <a:cxnLst/>
            <a:rect l="l" t="t" r="r" b="b"/>
            <a:pathLst>
              <a:path w="5533179" h="5502998">
                <a:moveTo>
                  <a:pt x="0" y="0"/>
                </a:moveTo>
                <a:lnTo>
                  <a:pt x="5533179" y="0"/>
                </a:lnTo>
                <a:lnTo>
                  <a:pt x="5533179" y="5502999"/>
                </a:lnTo>
                <a:lnTo>
                  <a:pt x="0" y="55029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893628" y="968723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893628" y="-1750726"/>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400115" y="3208046"/>
            <a:ext cx="10888844" cy="6665927"/>
          </a:xfrm>
          <a:custGeom>
            <a:avLst/>
            <a:gdLst/>
            <a:ahLst/>
            <a:cxnLst/>
            <a:rect l="l" t="t" r="r" b="b"/>
            <a:pathLst>
              <a:path w="10888844" h="6665927">
                <a:moveTo>
                  <a:pt x="0" y="0"/>
                </a:moveTo>
                <a:lnTo>
                  <a:pt x="10888844" y="0"/>
                </a:lnTo>
                <a:lnTo>
                  <a:pt x="10888844" y="6665926"/>
                </a:lnTo>
                <a:lnTo>
                  <a:pt x="0" y="6665926"/>
                </a:lnTo>
                <a:lnTo>
                  <a:pt x="0" y="0"/>
                </a:lnTo>
                <a:close/>
              </a:path>
            </a:pathLst>
          </a:custGeom>
          <a:blipFill>
            <a:blip r:embed="rId12"/>
            <a:stretch>
              <a:fillRect/>
            </a:stretch>
          </a:blipFill>
        </p:spPr>
      </p:sp>
      <p:sp>
        <p:nvSpPr>
          <p:cNvPr id="14" name="Freeform 14"/>
          <p:cNvSpPr/>
          <p:nvPr/>
        </p:nvSpPr>
        <p:spPr>
          <a:xfrm>
            <a:off x="11761469" y="2910154"/>
            <a:ext cx="5239104" cy="5524873"/>
          </a:xfrm>
          <a:custGeom>
            <a:avLst/>
            <a:gdLst/>
            <a:ahLst/>
            <a:cxnLst/>
            <a:rect l="l" t="t" r="r" b="b"/>
            <a:pathLst>
              <a:path w="5239104" h="5524873">
                <a:moveTo>
                  <a:pt x="0" y="0"/>
                </a:moveTo>
                <a:lnTo>
                  <a:pt x="5239104" y="0"/>
                </a:lnTo>
                <a:lnTo>
                  <a:pt x="5239104" y="5524874"/>
                </a:lnTo>
                <a:lnTo>
                  <a:pt x="0" y="5524874"/>
                </a:lnTo>
                <a:lnTo>
                  <a:pt x="0" y="0"/>
                </a:lnTo>
                <a:close/>
              </a:path>
            </a:pathLst>
          </a:custGeom>
          <a:blipFill>
            <a:blip r:embed="rId13"/>
            <a:stretch>
              <a:fillRect/>
            </a:stretch>
          </a:blipFill>
        </p:spPr>
      </p:sp>
      <p:sp>
        <p:nvSpPr>
          <p:cNvPr id="15" name="TextBox 15"/>
          <p:cNvSpPr txBox="1"/>
          <p:nvPr/>
        </p:nvSpPr>
        <p:spPr>
          <a:xfrm>
            <a:off x="12381779" y="8519794"/>
            <a:ext cx="3776771" cy="738506"/>
          </a:xfrm>
          <a:prstGeom prst="rect">
            <a:avLst/>
          </a:prstGeom>
        </p:spPr>
        <p:txBody>
          <a:bodyPr lIns="0" tIns="0" rIns="0" bIns="0" rtlCol="0" anchor="t">
            <a:spAutoFit/>
          </a:bodyPr>
          <a:lstStyle/>
          <a:p>
            <a:pPr algn="ctr">
              <a:lnSpc>
                <a:spcPts val="6019"/>
              </a:lnSpc>
              <a:spcBef>
                <a:spcPct val="0"/>
              </a:spcBef>
            </a:pPr>
            <a:r>
              <a:rPr lang="en-US" sz="4299">
                <a:solidFill>
                  <a:srgbClr val="6B5130"/>
                </a:solidFill>
                <a:latin typeface="Roca Two"/>
                <a:ea typeface="Roca Two"/>
                <a:cs typeface="Roca Two"/>
                <a:sym typeface="Roca Two"/>
              </a:rPr>
              <a:t>ULTRASOUND</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TextBox 2"/>
          <p:cNvSpPr txBox="1"/>
          <p:nvPr/>
        </p:nvSpPr>
        <p:spPr>
          <a:xfrm>
            <a:off x="1359075" y="728910"/>
            <a:ext cx="13245896" cy="1220951"/>
          </a:xfrm>
          <a:prstGeom prst="rect">
            <a:avLst/>
          </a:prstGeom>
        </p:spPr>
        <p:txBody>
          <a:bodyPr lIns="0" tIns="0" rIns="0" bIns="0" rtlCol="0" anchor="t">
            <a:spAutoFit/>
          </a:bodyPr>
          <a:lstStyle/>
          <a:p>
            <a:pPr algn="ctr">
              <a:lnSpc>
                <a:spcPts val="8841"/>
              </a:lnSpc>
            </a:pPr>
            <a:r>
              <a:rPr lang="en-US" sz="9823">
                <a:solidFill>
                  <a:srgbClr val="6B5130"/>
                </a:solidFill>
                <a:latin typeface="Roca Two"/>
                <a:ea typeface="Roca Two"/>
                <a:cs typeface="Roca Two"/>
                <a:sym typeface="Roca Two"/>
              </a:rPr>
              <a:t> QUESTIONS?</a:t>
            </a:r>
          </a:p>
        </p:txBody>
      </p:sp>
      <p:sp>
        <p:nvSpPr>
          <p:cNvPr id="3" name="Freeform 3"/>
          <p:cNvSpPr/>
          <p:nvPr/>
        </p:nvSpPr>
        <p:spPr>
          <a:xfrm flipH="1">
            <a:off x="-2404098" y="-2218652"/>
            <a:ext cx="6865597" cy="6839851"/>
          </a:xfrm>
          <a:custGeom>
            <a:avLst/>
            <a:gdLst/>
            <a:ahLst/>
            <a:cxnLst/>
            <a:rect l="l" t="t" r="r" b="b"/>
            <a:pathLst>
              <a:path w="6865597" h="6839851">
                <a:moveTo>
                  <a:pt x="6865596" y="0"/>
                </a:moveTo>
                <a:lnTo>
                  <a:pt x="0" y="0"/>
                </a:lnTo>
                <a:lnTo>
                  <a:pt x="0" y="6839851"/>
                </a:lnTo>
                <a:lnTo>
                  <a:pt x="6865596" y="6839851"/>
                </a:lnTo>
                <a:lnTo>
                  <a:pt x="686559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3464745" y="5632016"/>
            <a:ext cx="6865597" cy="6839851"/>
          </a:xfrm>
          <a:custGeom>
            <a:avLst/>
            <a:gdLst/>
            <a:ahLst/>
            <a:cxnLst/>
            <a:rect l="l" t="t" r="r" b="b"/>
            <a:pathLst>
              <a:path w="6865597" h="6839851">
                <a:moveTo>
                  <a:pt x="0" y="6839851"/>
                </a:moveTo>
                <a:lnTo>
                  <a:pt x="6865596" y="6839851"/>
                </a:lnTo>
                <a:lnTo>
                  <a:pt x="6865596" y="0"/>
                </a:lnTo>
                <a:lnTo>
                  <a:pt x="0" y="0"/>
                </a:lnTo>
                <a:lnTo>
                  <a:pt x="0" y="683985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38599">
            <a:off x="-2552503" y="7930058"/>
            <a:ext cx="5638337" cy="5607582"/>
          </a:xfrm>
          <a:custGeom>
            <a:avLst/>
            <a:gdLst/>
            <a:ahLst/>
            <a:cxnLst/>
            <a:rect l="l" t="t" r="r" b="b"/>
            <a:pathLst>
              <a:path w="5638337" h="5607582">
                <a:moveTo>
                  <a:pt x="0" y="0"/>
                </a:moveTo>
                <a:lnTo>
                  <a:pt x="5638336" y="0"/>
                </a:lnTo>
                <a:lnTo>
                  <a:pt x="5638336" y="5607582"/>
                </a:lnTo>
                <a:lnTo>
                  <a:pt x="0" y="56075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9413279">
            <a:off x="14037841" y="-1926244"/>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354973" y="-683554"/>
            <a:ext cx="6174101" cy="4456578"/>
          </a:xfrm>
          <a:custGeom>
            <a:avLst/>
            <a:gdLst/>
            <a:ahLst/>
            <a:cxnLst/>
            <a:rect l="l" t="t" r="r" b="b"/>
            <a:pathLst>
              <a:path w="6174101" h="4456578">
                <a:moveTo>
                  <a:pt x="0" y="0"/>
                </a:moveTo>
                <a:lnTo>
                  <a:pt x="6174100" y="0"/>
                </a:lnTo>
                <a:lnTo>
                  <a:pt x="6174100" y="4456579"/>
                </a:lnTo>
                <a:lnTo>
                  <a:pt x="0" y="445657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3118777" y="7536348"/>
            <a:ext cx="6174101" cy="4456578"/>
          </a:xfrm>
          <a:custGeom>
            <a:avLst/>
            <a:gdLst/>
            <a:ahLst/>
            <a:cxnLst/>
            <a:rect l="l" t="t" r="r" b="b"/>
            <a:pathLst>
              <a:path w="6174101" h="4456578">
                <a:moveTo>
                  <a:pt x="0" y="0"/>
                </a:moveTo>
                <a:lnTo>
                  <a:pt x="6174101" y="0"/>
                </a:lnTo>
                <a:lnTo>
                  <a:pt x="6174101" y="4456579"/>
                </a:lnTo>
                <a:lnTo>
                  <a:pt x="0" y="445657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028700" y="954724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091972" y="-123214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204319" y="-1232145"/>
            <a:ext cx="5665818" cy="4114800"/>
          </a:xfrm>
          <a:custGeom>
            <a:avLst/>
            <a:gdLst/>
            <a:ahLst/>
            <a:cxnLst/>
            <a:rect l="l" t="t" r="r" b="b"/>
            <a:pathLst>
              <a:path w="5665818" h="4114800">
                <a:moveTo>
                  <a:pt x="0" y="0"/>
                </a:moveTo>
                <a:lnTo>
                  <a:pt x="5665817" y="0"/>
                </a:lnTo>
                <a:lnTo>
                  <a:pt x="566581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3464745" y="7200900"/>
            <a:ext cx="5665818" cy="4114800"/>
          </a:xfrm>
          <a:custGeom>
            <a:avLst/>
            <a:gdLst/>
            <a:ahLst/>
            <a:cxnLst/>
            <a:rect l="l" t="t" r="r" b="b"/>
            <a:pathLst>
              <a:path w="5665818" h="4114800">
                <a:moveTo>
                  <a:pt x="5665817" y="4114800"/>
                </a:moveTo>
                <a:lnTo>
                  <a:pt x="0" y="4114800"/>
                </a:lnTo>
                <a:lnTo>
                  <a:pt x="0" y="0"/>
                </a:lnTo>
                <a:lnTo>
                  <a:pt x="5665817" y="0"/>
                </a:lnTo>
                <a:lnTo>
                  <a:pt x="5665817" y="411480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27351" y="3706430"/>
            <a:ext cx="16906226" cy="629920"/>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6B5130"/>
                </a:solidFill>
                <a:latin typeface="Roca Two"/>
                <a:ea typeface="Roca Two"/>
                <a:cs typeface="Roca Two"/>
                <a:sym typeface="Roca Two"/>
              </a:rPr>
              <a:t>WHAT IS THE DIFFERENCE BETWEEN AN ECHO AND REVERBERATION?</a:t>
            </a:r>
          </a:p>
        </p:txBody>
      </p:sp>
      <p:sp>
        <p:nvSpPr>
          <p:cNvPr id="14" name="TextBox 14"/>
          <p:cNvSpPr txBox="1"/>
          <p:nvPr/>
        </p:nvSpPr>
        <p:spPr>
          <a:xfrm>
            <a:off x="627351" y="5294393"/>
            <a:ext cx="7192891" cy="629920"/>
          </a:xfrm>
          <a:prstGeom prst="rect">
            <a:avLst/>
          </a:prstGeom>
        </p:spPr>
        <p:txBody>
          <a:bodyPr lIns="0" tIns="0" rIns="0" bIns="0" rtlCol="0" anchor="t">
            <a:spAutoFit/>
          </a:bodyPr>
          <a:lstStyle/>
          <a:p>
            <a:pPr marL="798826" lvl="1" indent="-399413" algn="just">
              <a:lnSpc>
                <a:spcPts val="5179"/>
              </a:lnSpc>
              <a:buFont typeface="Arial"/>
              <a:buChar char="•"/>
            </a:pPr>
            <a:r>
              <a:rPr lang="en-US" sz="3699">
                <a:solidFill>
                  <a:srgbClr val="6B5130"/>
                </a:solidFill>
                <a:latin typeface="Roca Two"/>
                <a:ea typeface="Roca Two"/>
                <a:cs typeface="Roca Two"/>
                <a:sym typeface="Roca Two"/>
              </a:rPr>
              <a:t>WHAT IS SONAR USED FOR?</a:t>
            </a:r>
          </a:p>
        </p:txBody>
      </p:sp>
      <p:sp>
        <p:nvSpPr>
          <p:cNvPr id="15" name="TextBox 15"/>
          <p:cNvSpPr txBox="1"/>
          <p:nvPr/>
        </p:nvSpPr>
        <p:spPr>
          <a:xfrm>
            <a:off x="616693" y="7107571"/>
            <a:ext cx="9942545" cy="1944370"/>
          </a:xfrm>
          <a:prstGeom prst="rect">
            <a:avLst/>
          </a:prstGeom>
        </p:spPr>
        <p:txBody>
          <a:bodyPr lIns="0" tIns="0" rIns="0" bIns="0" rtlCol="0" anchor="t">
            <a:spAutoFit/>
          </a:bodyPr>
          <a:lstStyle/>
          <a:p>
            <a:pPr marL="798826" lvl="1" indent="-399413" algn="just">
              <a:lnSpc>
                <a:spcPts val="5179"/>
              </a:lnSpc>
              <a:buFont typeface="Arial"/>
              <a:buChar char="•"/>
            </a:pPr>
            <a:r>
              <a:rPr lang="en-US" sz="3699">
                <a:solidFill>
                  <a:srgbClr val="6B5130"/>
                </a:solidFill>
                <a:latin typeface="Roca Two"/>
                <a:ea typeface="Roca Two"/>
                <a:cs typeface="Roca Two"/>
                <a:sym typeface="Roca Two"/>
              </a:rPr>
              <a:t>WHAT IS THE RELATIONSHIP BETWEEN WAVELENGTH AND FREQUENCY IN A SOUND WAVE?</a:t>
            </a:r>
          </a:p>
        </p:txBody>
      </p:sp>
      <p:sp>
        <p:nvSpPr>
          <p:cNvPr id="16" name="TextBox 16"/>
          <p:cNvSpPr txBox="1"/>
          <p:nvPr/>
        </p:nvSpPr>
        <p:spPr>
          <a:xfrm>
            <a:off x="616693" y="4440121"/>
            <a:ext cx="12563151" cy="629920"/>
          </a:xfrm>
          <a:prstGeom prst="rect">
            <a:avLst/>
          </a:prstGeom>
        </p:spPr>
        <p:txBody>
          <a:bodyPr lIns="0" tIns="0" rIns="0" bIns="0" rtlCol="0" anchor="t">
            <a:spAutoFit/>
          </a:bodyPr>
          <a:lstStyle/>
          <a:p>
            <a:pPr marL="798826" lvl="1" indent="-399413" algn="just">
              <a:lnSpc>
                <a:spcPts val="5179"/>
              </a:lnSpc>
              <a:buFont typeface="Arial"/>
              <a:buChar char="•"/>
            </a:pPr>
            <a:r>
              <a:rPr lang="en-US" sz="3699">
                <a:solidFill>
                  <a:srgbClr val="6B5130"/>
                </a:solidFill>
                <a:latin typeface="Roca Two"/>
                <a:ea typeface="Roca Two"/>
                <a:cs typeface="Roca Two"/>
                <a:sym typeface="Roca Two"/>
              </a:rPr>
              <a:t>WHY CAN'T SOUND TRAVEL THROUGH A VACUUM?</a:t>
            </a:r>
          </a:p>
        </p:txBody>
      </p:sp>
      <p:sp>
        <p:nvSpPr>
          <p:cNvPr id="17" name="TextBox 17"/>
          <p:cNvSpPr txBox="1"/>
          <p:nvPr/>
        </p:nvSpPr>
        <p:spPr>
          <a:xfrm>
            <a:off x="627351" y="6148666"/>
            <a:ext cx="14810618" cy="629920"/>
          </a:xfrm>
          <a:prstGeom prst="rect">
            <a:avLst/>
          </a:prstGeom>
        </p:spPr>
        <p:txBody>
          <a:bodyPr lIns="0" tIns="0" rIns="0" bIns="0" rtlCol="0" anchor="t">
            <a:spAutoFit/>
          </a:bodyPr>
          <a:lstStyle/>
          <a:p>
            <a:pPr marL="798826" lvl="1" indent="-399413" algn="just">
              <a:lnSpc>
                <a:spcPts val="5179"/>
              </a:lnSpc>
              <a:buFont typeface="Arial"/>
              <a:buChar char="•"/>
            </a:pPr>
            <a:r>
              <a:rPr lang="en-US" sz="3699">
                <a:solidFill>
                  <a:srgbClr val="6B5130"/>
                </a:solidFill>
                <a:latin typeface="Roca Two"/>
                <a:ea typeface="Roca Two"/>
                <a:cs typeface="Roca Two"/>
                <a:sym typeface="Roca Two"/>
              </a:rPr>
              <a:t>WHAT IS THE DIFFERENCE BETWEEN LOUDNESS AND PITCH?</a:t>
            </a: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249466" y="1274542"/>
            <a:ext cx="11789069" cy="7737916"/>
          </a:xfrm>
          <a:custGeom>
            <a:avLst/>
            <a:gdLst/>
            <a:ahLst/>
            <a:cxnLst/>
            <a:rect l="l" t="t" r="r" b="b"/>
            <a:pathLst>
              <a:path w="11789069" h="7737916">
                <a:moveTo>
                  <a:pt x="0" y="0"/>
                </a:moveTo>
                <a:lnTo>
                  <a:pt x="11789068" y="0"/>
                </a:lnTo>
                <a:lnTo>
                  <a:pt x="11789068" y="7737916"/>
                </a:lnTo>
                <a:lnTo>
                  <a:pt x="0" y="77379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270423" y="3486150"/>
            <a:ext cx="9747155" cy="3781424"/>
          </a:xfrm>
          <a:prstGeom prst="rect">
            <a:avLst/>
          </a:prstGeom>
        </p:spPr>
        <p:txBody>
          <a:bodyPr lIns="0" tIns="0" rIns="0" bIns="0" rtlCol="0" anchor="t">
            <a:spAutoFit/>
          </a:bodyPr>
          <a:lstStyle/>
          <a:p>
            <a:pPr algn="ctr">
              <a:lnSpc>
                <a:spcPts val="14399"/>
              </a:lnSpc>
            </a:pPr>
            <a:r>
              <a:rPr lang="en-US" sz="15999">
                <a:solidFill>
                  <a:srgbClr val="6B5130"/>
                </a:solidFill>
                <a:latin typeface="Roca Two"/>
                <a:ea typeface="Roca Two"/>
                <a:cs typeface="Roca Two"/>
                <a:sym typeface="Roca Two"/>
              </a:rPr>
              <a:t>THANK</a:t>
            </a:r>
          </a:p>
          <a:p>
            <a:pPr algn="ctr">
              <a:lnSpc>
                <a:spcPts val="14399"/>
              </a:lnSpc>
            </a:pPr>
            <a:r>
              <a:rPr lang="en-US" sz="15999">
                <a:solidFill>
                  <a:srgbClr val="6B5130"/>
                </a:solidFill>
                <a:latin typeface="Roca Two"/>
                <a:ea typeface="Roca Two"/>
                <a:cs typeface="Roca Two"/>
                <a:sym typeface="Roca Two"/>
              </a:rPr>
              <a:t>YOU </a:t>
            </a:r>
          </a:p>
        </p:txBody>
      </p:sp>
      <p:sp>
        <p:nvSpPr>
          <p:cNvPr id="4" name="Freeform 4"/>
          <p:cNvSpPr/>
          <p:nvPr/>
        </p:nvSpPr>
        <p:spPr>
          <a:xfrm flipH="1">
            <a:off x="-2404098" y="-2218652"/>
            <a:ext cx="6865597" cy="6839851"/>
          </a:xfrm>
          <a:custGeom>
            <a:avLst/>
            <a:gdLst/>
            <a:ahLst/>
            <a:cxnLst/>
            <a:rect l="l" t="t" r="r" b="b"/>
            <a:pathLst>
              <a:path w="6865597" h="6839851">
                <a:moveTo>
                  <a:pt x="6865596" y="0"/>
                </a:moveTo>
                <a:lnTo>
                  <a:pt x="0" y="0"/>
                </a:lnTo>
                <a:lnTo>
                  <a:pt x="0" y="6839851"/>
                </a:lnTo>
                <a:lnTo>
                  <a:pt x="6865596" y="6839851"/>
                </a:lnTo>
                <a:lnTo>
                  <a:pt x="686559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3464745" y="5632016"/>
            <a:ext cx="6865597" cy="6839851"/>
          </a:xfrm>
          <a:custGeom>
            <a:avLst/>
            <a:gdLst/>
            <a:ahLst/>
            <a:cxnLst/>
            <a:rect l="l" t="t" r="r" b="b"/>
            <a:pathLst>
              <a:path w="6865597" h="6839851">
                <a:moveTo>
                  <a:pt x="0" y="6839851"/>
                </a:moveTo>
                <a:lnTo>
                  <a:pt x="6865596" y="6839851"/>
                </a:lnTo>
                <a:lnTo>
                  <a:pt x="6865596" y="0"/>
                </a:lnTo>
                <a:lnTo>
                  <a:pt x="0" y="0"/>
                </a:lnTo>
                <a:lnTo>
                  <a:pt x="0" y="68398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1759910" y="7146248"/>
            <a:ext cx="5638337" cy="5607582"/>
          </a:xfrm>
          <a:custGeom>
            <a:avLst/>
            <a:gdLst/>
            <a:ahLst/>
            <a:cxnLst/>
            <a:rect l="l" t="t" r="r" b="b"/>
            <a:pathLst>
              <a:path w="5638337" h="5607582">
                <a:moveTo>
                  <a:pt x="0" y="0"/>
                </a:moveTo>
                <a:lnTo>
                  <a:pt x="5638337" y="0"/>
                </a:lnTo>
                <a:lnTo>
                  <a:pt x="5638337" y="5607583"/>
                </a:lnTo>
                <a:lnTo>
                  <a:pt x="0" y="56075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4037841" y="-1926244"/>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354973" y="-683554"/>
            <a:ext cx="6174101" cy="4456578"/>
          </a:xfrm>
          <a:custGeom>
            <a:avLst/>
            <a:gdLst/>
            <a:ahLst/>
            <a:cxnLst/>
            <a:rect l="l" t="t" r="r" b="b"/>
            <a:pathLst>
              <a:path w="6174101" h="4456578">
                <a:moveTo>
                  <a:pt x="0" y="0"/>
                </a:moveTo>
                <a:lnTo>
                  <a:pt x="6174100" y="0"/>
                </a:lnTo>
                <a:lnTo>
                  <a:pt x="6174100" y="4456579"/>
                </a:lnTo>
                <a:lnTo>
                  <a:pt x="0" y="44565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215824">
            <a:off x="13118777" y="7536348"/>
            <a:ext cx="6174101" cy="4456578"/>
          </a:xfrm>
          <a:custGeom>
            <a:avLst/>
            <a:gdLst/>
            <a:ahLst/>
            <a:cxnLst/>
            <a:rect l="l" t="t" r="r" b="b"/>
            <a:pathLst>
              <a:path w="6174101" h="4456578">
                <a:moveTo>
                  <a:pt x="0" y="0"/>
                </a:moveTo>
                <a:lnTo>
                  <a:pt x="6174101" y="0"/>
                </a:lnTo>
                <a:lnTo>
                  <a:pt x="6174101" y="4456579"/>
                </a:lnTo>
                <a:lnTo>
                  <a:pt x="0" y="44565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3668258" y="905194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9848189" y="-2570064"/>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140042" y="-2354905"/>
            <a:ext cx="5665818" cy="4114800"/>
          </a:xfrm>
          <a:custGeom>
            <a:avLst/>
            <a:gdLst/>
            <a:ahLst/>
            <a:cxnLst/>
            <a:rect l="l" t="t" r="r" b="b"/>
            <a:pathLst>
              <a:path w="5665818" h="4114800">
                <a:moveTo>
                  <a:pt x="0" y="0"/>
                </a:moveTo>
                <a:lnTo>
                  <a:pt x="5665817" y="0"/>
                </a:lnTo>
                <a:lnTo>
                  <a:pt x="5665817"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Freeform 13"/>
          <p:cNvSpPr/>
          <p:nvPr/>
        </p:nvSpPr>
        <p:spPr>
          <a:xfrm flipH="1" flipV="1">
            <a:off x="11742438" y="8357067"/>
            <a:ext cx="5665818" cy="4114800"/>
          </a:xfrm>
          <a:custGeom>
            <a:avLst/>
            <a:gdLst/>
            <a:ahLst/>
            <a:cxnLst/>
            <a:rect l="l" t="t" r="r" b="b"/>
            <a:pathLst>
              <a:path w="5665818" h="4114800">
                <a:moveTo>
                  <a:pt x="5665818" y="4114800"/>
                </a:moveTo>
                <a:lnTo>
                  <a:pt x="0" y="4114800"/>
                </a:lnTo>
                <a:lnTo>
                  <a:pt x="0" y="0"/>
                </a:lnTo>
                <a:lnTo>
                  <a:pt x="5665818" y="0"/>
                </a:lnTo>
                <a:lnTo>
                  <a:pt x="5665818" y="411480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flipV="1">
            <a:off x="-275370" y="-1027014"/>
            <a:ext cx="3330416" cy="5143500"/>
          </a:xfrm>
          <a:custGeom>
            <a:avLst/>
            <a:gdLst/>
            <a:ahLst/>
            <a:cxnLst/>
            <a:rect l="l" t="t" r="r" b="b"/>
            <a:pathLst>
              <a:path w="3330416" h="5143500">
                <a:moveTo>
                  <a:pt x="0" y="5143500"/>
                </a:moveTo>
                <a:lnTo>
                  <a:pt x="3330416" y="5143500"/>
                </a:lnTo>
                <a:lnTo>
                  <a:pt x="3330416" y="0"/>
                </a:lnTo>
                <a:lnTo>
                  <a:pt x="0" y="0"/>
                </a:lnTo>
                <a:lnTo>
                  <a:pt x="0" y="514350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flipH="1">
            <a:off x="15232335" y="5632016"/>
            <a:ext cx="3330416" cy="5143500"/>
          </a:xfrm>
          <a:custGeom>
            <a:avLst/>
            <a:gdLst/>
            <a:ahLst/>
            <a:cxnLst/>
            <a:rect l="l" t="t" r="r" b="b"/>
            <a:pathLst>
              <a:path w="3330416" h="5143500">
                <a:moveTo>
                  <a:pt x="3330416" y="0"/>
                </a:moveTo>
                <a:lnTo>
                  <a:pt x="0" y="0"/>
                </a:lnTo>
                <a:lnTo>
                  <a:pt x="0" y="5143500"/>
                </a:lnTo>
                <a:lnTo>
                  <a:pt x="3330416" y="5143500"/>
                </a:lnTo>
                <a:lnTo>
                  <a:pt x="3330416"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TextBox 2"/>
          <p:cNvSpPr txBox="1"/>
          <p:nvPr/>
        </p:nvSpPr>
        <p:spPr>
          <a:xfrm>
            <a:off x="3512370" y="739311"/>
            <a:ext cx="11179492" cy="2352674"/>
          </a:xfrm>
          <a:prstGeom prst="rect">
            <a:avLst/>
          </a:prstGeom>
        </p:spPr>
        <p:txBody>
          <a:bodyPr lIns="0" tIns="0" rIns="0" bIns="0" rtlCol="0" anchor="t">
            <a:spAutoFit/>
          </a:bodyPr>
          <a:lstStyle/>
          <a:p>
            <a:pPr algn="ctr">
              <a:lnSpc>
                <a:spcPts val="8999"/>
              </a:lnSpc>
            </a:pPr>
            <a:r>
              <a:rPr lang="en-US" sz="9999">
                <a:solidFill>
                  <a:srgbClr val="6B5130"/>
                </a:solidFill>
                <a:latin typeface="Roca Two"/>
                <a:ea typeface="Roca Two"/>
                <a:cs typeface="Roca Two"/>
                <a:sym typeface="Roca Two"/>
              </a:rPr>
              <a:t>Understanding Sound</a:t>
            </a:r>
          </a:p>
        </p:txBody>
      </p:sp>
      <p:sp>
        <p:nvSpPr>
          <p:cNvPr id="3" name="Freeform 3"/>
          <p:cNvSpPr/>
          <p:nvPr/>
        </p:nvSpPr>
        <p:spPr>
          <a:xfrm flipH="1">
            <a:off x="-2172275" y="-2975889"/>
            <a:ext cx="6865597" cy="6839851"/>
          </a:xfrm>
          <a:custGeom>
            <a:avLst/>
            <a:gdLst/>
            <a:ahLst/>
            <a:cxnLst/>
            <a:rect l="l" t="t" r="r" b="b"/>
            <a:pathLst>
              <a:path w="6865597" h="6839851">
                <a:moveTo>
                  <a:pt x="6865596" y="0"/>
                </a:moveTo>
                <a:lnTo>
                  <a:pt x="0" y="0"/>
                </a:lnTo>
                <a:lnTo>
                  <a:pt x="0" y="6839851"/>
                </a:lnTo>
                <a:lnTo>
                  <a:pt x="6865596" y="6839851"/>
                </a:lnTo>
                <a:lnTo>
                  <a:pt x="686559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00241" y="7313924"/>
            <a:ext cx="6865597" cy="6839851"/>
          </a:xfrm>
          <a:custGeom>
            <a:avLst/>
            <a:gdLst/>
            <a:ahLst/>
            <a:cxnLst/>
            <a:rect l="l" t="t" r="r" b="b"/>
            <a:pathLst>
              <a:path w="6865597" h="6839851">
                <a:moveTo>
                  <a:pt x="0" y="6839851"/>
                </a:moveTo>
                <a:lnTo>
                  <a:pt x="6865597" y="6839851"/>
                </a:lnTo>
                <a:lnTo>
                  <a:pt x="6865597" y="0"/>
                </a:lnTo>
                <a:lnTo>
                  <a:pt x="0" y="0"/>
                </a:lnTo>
                <a:lnTo>
                  <a:pt x="0" y="683985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38599">
            <a:off x="-2095654" y="8025756"/>
            <a:ext cx="5638337" cy="5607582"/>
          </a:xfrm>
          <a:custGeom>
            <a:avLst/>
            <a:gdLst/>
            <a:ahLst/>
            <a:cxnLst/>
            <a:rect l="l" t="t" r="r" b="b"/>
            <a:pathLst>
              <a:path w="5638337" h="5607582">
                <a:moveTo>
                  <a:pt x="0" y="0"/>
                </a:moveTo>
                <a:lnTo>
                  <a:pt x="5638337" y="0"/>
                </a:lnTo>
                <a:lnTo>
                  <a:pt x="5638337" y="5607582"/>
                </a:lnTo>
                <a:lnTo>
                  <a:pt x="0" y="56075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9413279">
            <a:off x="14310759" y="-2006065"/>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2661731" y="-1482855"/>
            <a:ext cx="6174101" cy="4456578"/>
          </a:xfrm>
          <a:custGeom>
            <a:avLst/>
            <a:gdLst/>
            <a:ahLst/>
            <a:cxnLst/>
            <a:rect l="l" t="t" r="r" b="b"/>
            <a:pathLst>
              <a:path w="6174101" h="4456578">
                <a:moveTo>
                  <a:pt x="0" y="0"/>
                </a:moveTo>
                <a:lnTo>
                  <a:pt x="6174101" y="0"/>
                </a:lnTo>
                <a:lnTo>
                  <a:pt x="6174101" y="4456578"/>
                </a:lnTo>
                <a:lnTo>
                  <a:pt x="0" y="44565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172250" y="9043198"/>
            <a:ext cx="6174101" cy="4456578"/>
          </a:xfrm>
          <a:custGeom>
            <a:avLst/>
            <a:gdLst/>
            <a:ahLst/>
            <a:cxnLst/>
            <a:rect l="l" t="t" r="r" b="b"/>
            <a:pathLst>
              <a:path w="6174101" h="4456578">
                <a:moveTo>
                  <a:pt x="0" y="0"/>
                </a:moveTo>
                <a:lnTo>
                  <a:pt x="6174100" y="0"/>
                </a:lnTo>
                <a:lnTo>
                  <a:pt x="6174100" y="4456578"/>
                </a:lnTo>
                <a:lnTo>
                  <a:pt x="0" y="44565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62119" y="921408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691862" y="-2057400"/>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723514" y="3678573"/>
            <a:ext cx="17564486" cy="2825079"/>
          </a:xfrm>
          <a:prstGeom prst="rect">
            <a:avLst/>
          </a:prstGeom>
        </p:spPr>
        <p:txBody>
          <a:bodyPr lIns="0" tIns="0" rIns="0" bIns="0" rtlCol="0" anchor="t">
            <a:spAutoFit/>
          </a:bodyPr>
          <a:lstStyle/>
          <a:p>
            <a:pPr algn="ctr">
              <a:lnSpc>
                <a:spcPts val="7561"/>
              </a:lnSpc>
              <a:spcBef>
                <a:spcPct val="0"/>
              </a:spcBef>
            </a:pPr>
            <a:r>
              <a:rPr lang="en-US" sz="5401">
                <a:solidFill>
                  <a:srgbClr val="6B5130"/>
                </a:solidFill>
                <a:latin typeface="Roca Two"/>
                <a:ea typeface="Roca Two"/>
                <a:cs typeface="Roca Two"/>
                <a:sym typeface="Roca Two"/>
              </a:rPr>
              <a:t>SOUND IS A TYPE OF ENERGY MADE BY VIBRATIONS. WHEN AN OBJECT VIBRATES, IT CAUSES MOVEMENT IN SURROUNDING AIR MOLECULES.</a:t>
            </a:r>
          </a:p>
        </p:txBody>
      </p:sp>
      <p:pic>
        <p:nvPicPr>
          <p:cNvPr id="15" name="Picture 14">
            <a:extLst>
              <a:ext uri="{FF2B5EF4-FFF2-40B4-BE49-F238E27FC236}">
                <a16:creationId xmlns:a16="http://schemas.microsoft.com/office/drawing/2014/main" id="{A6E8628F-5069-81C8-5759-C281AE96DC88}"/>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905000" y="6286500"/>
            <a:ext cx="13182278" cy="31242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TextBox 2"/>
          <p:cNvSpPr txBox="1"/>
          <p:nvPr/>
        </p:nvSpPr>
        <p:spPr>
          <a:xfrm>
            <a:off x="3160239" y="716946"/>
            <a:ext cx="10781633" cy="2691779"/>
          </a:xfrm>
          <a:prstGeom prst="rect">
            <a:avLst/>
          </a:prstGeom>
        </p:spPr>
        <p:txBody>
          <a:bodyPr lIns="0" tIns="0" rIns="0" bIns="0" rtlCol="0" anchor="t">
            <a:spAutoFit/>
          </a:bodyPr>
          <a:lstStyle/>
          <a:p>
            <a:pPr algn="ctr">
              <a:lnSpc>
                <a:spcPts val="10260"/>
              </a:lnSpc>
            </a:pPr>
            <a:r>
              <a:rPr lang="en-US" sz="11400">
                <a:solidFill>
                  <a:srgbClr val="6B5130"/>
                </a:solidFill>
                <a:latin typeface="Roca Two"/>
                <a:ea typeface="Roca Two"/>
                <a:cs typeface="Roca Two"/>
                <a:sym typeface="Roca Two"/>
              </a:rPr>
              <a:t>HOW SOUND IS PRODUCED</a:t>
            </a:r>
          </a:p>
        </p:txBody>
      </p:sp>
      <p:sp>
        <p:nvSpPr>
          <p:cNvPr id="3" name="TextBox 3"/>
          <p:cNvSpPr txBox="1"/>
          <p:nvPr/>
        </p:nvSpPr>
        <p:spPr>
          <a:xfrm>
            <a:off x="1612271" y="3853187"/>
            <a:ext cx="14482803" cy="3256573"/>
          </a:xfrm>
          <a:prstGeom prst="rect">
            <a:avLst/>
          </a:prstGeom>
        </p:spPr>
        <p:txBody>
          <a:bodyPr lIns="0" tIns="0" rIns="0" bIns="0" rtlCol="0" anchor="t">
            <a:spAutoFit/>
          </a:bodyPr>
          <a:lstStyle/>
          <a:p>
            <a:pPr algn="l">
              <a:lnSpc>
                <a:spcPts val="5126"/>
              </a:lnSpc>
            </a:pPr>
            <a:r>
              <a:rPr lang="en-US" sz="4702">
                <a:solidFill>
                  <a:srgbClr val="6B5130"/>
                </a:solidFill>
                <a:latin typeface="Montserrat"/>
                <a:ea typeface="Montserrat"/>
                <a:cs typeface="Montserrat"/>
                <a:sym typeface="Montserrat"/>
              </a:rPr>
              <a:t>It is produced from a vibrating body. The vibrating body causes the medium (water, air, etc.) around it to vibrate thus producing sound. The sound is produced when something vibrates .</a:t>
            </a:r>
          </a:p>
        </p:txBody>
      </p:sp>
      <p:sp>
        <p:nvSpPr>
          <p:cNvPr id="4" name="Freeform 4"/>
          <p:cNvSpPr/>
          <p:nvPr/>
        </p:nvSpPr>
        <p:spPr>
          <a:xfrm flipH="1">
            <a:off x="-2404098" y="-2218652"/>
            <a:ext cx="6865597" cy="6839851"/>
          </a:xfrm>
          <a:custGeom>
            <a:avLst/>
            <a:gdLst/>
            <a:ahLst/>
            <a:cxnLst/>
            <a:rect l="l" t="t" r="r" b="b"/>
            <a:pathLst>
              <a:path w="6865597" h="6839851">
                <a:moveTo>
                  <a:pt x="6865596" y="0"/>
                </a:moveTo>
                <a:lnTo>
                  <a:pt x="0" y="0"/>
                </a:lnTo>
                <a:lnTo>
                  <a:pt x="0" y="6839851"/>
                </a:lnTo>
                <a:lnTo>
                  <a:pt x="6865596" y="6839851"/>
                </a:lnTo>
                <a:lnTo>
                  <a:pt x="686559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V="1">
            <a:off x="13270811" y="5838375"/>
            <a:ext cx="6865597" cy="6839851"/>
          </a:xfrm>
          <a:custGeom>
            <a:avLst/>
            <a:gdLst/>
            <a:ahLst/>
            <a:cxnLst/>
            <a:rect l="l" t="t" r="r" b="b"/>
            <a:pathLst>
              <a:path w="6865597" h="6839851">
                <a:moveTo>
                  <a:pt x="0" y="6839850"/>
                </a:moveTo>
                <a:lnTo>
                  <a:pt x="6865596" y="6839850"/>
                </a:lnTo>
                <a:lnTo>
                  <a:pt x="6865596" y="0"/>
                </a:lnTo>
                <a:lnTo>
                  <a:pt x="0" y="0"/>
                </a:lnTo>
                <a:lnTo>
                  <a:pt x="0" y="683985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38599">
            <a:off x="-1883399" y="8218430"/>
            <a:ext cx="5638337" cy="5607582"/>
          </a:xfrm>
          <a:custGeom>
            <a:avLst/>
            <a:gdLst/>
            <a:ahLst/>
            <a:cxnLst/>
            <a:rect l="l" t="t" r="r" b="b"/>
            <a:pathLst>
              <a:path w="5638337" h="5607582">
                <a:moveTo>
                  <a:pt x="0" y="0"/>
                </a:moveTo>
                <a:lnTo>
                  <a:pt x="5638337" y="0"/>
                </a:lnTo>
                <a:lnTo>
                  <a:pt x="5638337" y="5607582"/>
                </a:lnTo>
                <a:lnTo>
                  <a:pt x="0" y="56075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413279">
            <a:off x="14492710" y="-2014437"/>
            <a:ext cx="5533179" cy="5502998"/>
          </a:xfrm>
          <a:custGeom>
            <a:avLst/>
            <a:gdLst/>
            <a:ahLst/>
            <a:cxnLst/>
            <a:rect l="l" t="t" r="r" b="b"/>
            <a:pathLst>
              <a:path w="5533179" h="5502998">
                <a:moveTo>
                  <a:pt x="0" y="0"/>
                </a:moveTo>
                <a:lnTo>
                  <a:pt x="5533180" y="0"/>
                </a:lnTo>
                <a:lnTo>
                  <a:pt x="5533180" y="5502998"/>
                </a:lnTo>
                <a:lnTo>
                  <a:pt x="0" y="5502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3306499" y="-1199589"/>
            <a:ext cx="6174101" cy="4456578"/>
          </a:xfrm>
          <a:custGeom>
            <a:avLst/>
            <a:gdLst/>
            <a:ahLst/>
            <a:cxnLst/>
            <a:rect l="l" t="t" r="r" b="b"/>
            <a:pathLst>
              <a:path w="6174101" h="4456578">
                <a:moveTo>
                  <a:pt x="0" y="0"/>
                </a:moveTo>
                <a:lnTo>
                  <a:pt x="6174101" y="0"/>
                </a:lnTo>
                <a:lnTo>
                  <a:pt x="6174101" y="4456578"/>
                </a:lnTo>
                <a:lnTo>
                  <a:pt x="0" y="44565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2215824">
            <a:off x="13990298" y="7343810"/>
            <a:ext cx="6174101" cy="4456578"/>
          </a:xfrm>
          <a:custGeom>
            <a:avLst/>
            <a:gdLst/>
            <a:ahLst/>
            <a:cxnLst/>
            <a:rect l="l" t="t" r="r" b="b"/>
            <a:pathLst>
              <a:path w="6174101" h="4456578">
                <a:moveTo>
                  <a:pt x="0" y="0"/>
                </a:moveTo>
                <a:lnTo>
                  <a:pt x="6174101" y="0"/>
                </a:lnTo>
                <a:lnTo>
                  <a:pt x="6174101" y="4456578"/>
                </a:lnTo>
                <a:lnTo>
                  <a:pt x="0" y="44565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661921" y="8229600"/>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5053619" y="-221865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TextBox 2"/>
          <p:cNvSpPr txBox="1"/>
          <p:nvPr/>
        </p:nvSpPr>
        <p:spPr>
          <a:xfrm>
            <a:off x="4461498" y="669250"/>
            <a:ext cx="9603261" cy="2756547"/>
          </a:xfrm>
          <a:prstGeom prst="rect">
            <a:avLst/>
          </a:prstGeom>
        </p:spPr>
        <p:txBody>
          <a:bodyPr lIns="0" tIns="0" rIns="0" bIns="0" rtlCol="0" anchor="t">
            <a:spAutoFit/>
          </a:bodyPr>
          <a:lstStyle/>
          <a:p>
            <a:pPr algn="ctr">
              <a:lnSpc>
                <a:spcPts val="10440"/>
              </a:lnSpc>
            </a:pPr>
            <a:r>
              <a:rPr lang="en-US" sz="11600">
                <a:solidFill>
                  <a:srgbClr val="6B5130"/>
                </a:solidFill>
                <a:latin typeface="Roca Two"/>
                <a:ea typeface="Roca Two"/>
                <a:cs typeface="Roca Two"/>
                <a:sym typeface="Roca Two"/>
              </a:rPr>
              <a:t>HOW SOUND TRAVELS</a:t>
            </a:r>
          </a:p>
        </p:txBody>
      </p:sp>
      <p:sp>
        <p:nvSpPr>
          <p:cNvPr id="3" name="TextBox 3"/>
          <p:cNvSpPr txBox="1"/>
          <p:nvPr/>
        </p:nvSpPr>
        <p:spPr>
          <a:xfrm>
            <a:off x="521602" y="3711988"/>
            <a:ext cx="16737698" cy="1053664"/>
          </a:xfrm>
          <a:prstGeom prst="rect">
            <a:avLst/>
          </a:prstGeom>
        </p:spPr>
        <p:txBody>
          <a:bodyPr lIns="0" tIns="0" rIns="0" bIns="0" rtlCol="0" anchor="t">
            <a:spAutoFit/>
          </a:bodyPr>
          <a:lstStyle/>
          <a:p>
            <a:pPr algn="just">
              <a:lnSpc>
                <a:spcPts val="4177"/>
              </a:lnSpc>
            </a:pPr>
            <a:r>
              <a:rPr lang="en-US" sz="3832">
                <a:solidFill>
                  <a:srgbClr val="6B5130"/>
                </a:solidFill>
                <a:latin typeface="Montserrat"/>
                <a:ea typeface="Montserrat"/>
                <a:cs typeface="Montserrat"/>
                <a:sym typeface="Montserrat"/>
              </a:rPr>
              <a:t>Sound travels at different speeds depending on what it is traveling through</a:t>
            </a:r>
          </a:p>
        </p:txBody>
      </p:sp>
      <p:sp>
        <p:nvSpPr>
          <p:cNvPr id="4" name="Freeform 4"/>
          <p:cNvSpPr/>
          <p:nvPr/>
        </p:nvSpPr>
        <p:spPr>
          <a:xfrm flipH="1">
            <a:off x="-2143210" y="-3175487"/>
            <a:ext cx="6865597" cy="6839851"/>
          </a:xfrm>
          <a:custGeom>
            <a:avLst/>
            <a:gdLst/>
            <a:ahLst/>
            <a:cxnLst/>
            <a:rect l="l" t="t" r="r" b="b"/>
            <a:pathLst>
              <a:path w="6865597" h="6839851">
                <a:moveTo>
                  <a:pt x="6865597" y="0"/>
                </a:moveTo>
                <a:lnTo>
                  <a:pt x="0" y="0"/>
                </a:lnTo>
                <a:lnTo>
                  <a:pt x="0" y="6839850"/>
                </a:lnTo>
                <a:lnTo>
                  <a:pt x="6865597" y="6839850"/>
                </a:lnTo>
                <a:lnTo>
                  <a:pt x="686559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V="1">
            <a:off x="13464745" y="5632016"/>
            <a:ext cx="6865597" cy="6839851"/>
          </a:xfrm>
          <a:custGeom>
            <a:avLst/>
            <a:gdLst/>
            <a:ahLst/>
            <a:cxnLst/>
            <a:rect l="l" t="t" r="r" b="b"/>
            <a:pathLst>
              <a:path w="6865597" h="6839851">
                <a:moveTo>
                  <a:pt x="0" y="6839851"/>
                </a:moveTo>
                <a:lnTo>
                  <a:pt x="6865596" y="6839851"/>
                </a:lnTo>
                <a:lnTo>
                  <a:pt x="6865596" y="0"/>
                </a:lnTo>
                <a:lnTo>
                  <a:pt x="0" y="0"/>
                </a:lnTo>
                <a:lnTo>
                  <a:pt x="0" y="683985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38599">
            <a:off x="-2297567" y="7704658"/>
            <a:ext cx="5638337" cy="5607582"/>
          </a:xfrm>
          <a:custGeom>
            <a:avLst/>
            <a:gdLst/>
            <a:ahLst/>
            <a:cxnLst/>
            <a:rect l="l" t="t" r="r" b="b"/>
            <a:pathLst>
              <a:path w="5638337" h="5607582">
                <a:moveTo>
                  <a:pt x="0" y="0"/>
                </a:moveTo>
                <a:lnTo>
                  <a:pt x="5638337" y="0"/>
                </a:lnTo>
                <a:lnTo>
                  <a:pt x="5638337" y="5607582"/>
                </a:lnTo>
                <a:lnTo>
                  <a:pt x="0" y="56075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413279">
            <a:off x="14037841" y="-1926244"/>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2369827" y="-1892414"/>
            <a:ext cx="6174101" cy="4456578"/>
          </a:xfrm>
          <a:custGeom>
            <a:avLst/>
            <a:gdLst/>
            <a:ahLst/>
            <a:cxnLst/>
            <a:rect l="l" t="t" r="r" b="b"/>
            <a:pathLst>
              <a:path w="6174101" h="4456578">
                <a:moveTo>
                  <a:pt x="0" y="0"/>
                </a:moveTo>
                <a:lnTo>
                  <a:pt x="6174100" y="0"/>
                </a:lnTo>
                <a:lnTo>
                  <a:pt x="6174100" y="4456578"/>
                </a:lnTo>
                <a:lnTo>
                  <a:pt x="0" y="44565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2215824">
            <a:off x="13118777" y="7536348"/>
            <a:ext cx="6174101" cy="4456578"/>
          </a:xfrm>
          <a:custGeom>
            <a:avLst/>
            <a:gdLst/>
            <a:ahLst/>
            <a:cxnLst/>
            <a:rect l="l" t="t" r="r" b="b"/>
            <a:pathLst>
              <a:path w="6174101" h="4456578">
                <a:moveTo>
                  <a:pt x="0" y="0"/>
                </a:moveTo>
                <a:lnTo>
                  <a:pt x="6174101" y="0"/>
                </a:lnTo>
                <a:lnTo>
                  <a:pt x="6174101" y="4456579"/>
                </a:lnTo>
                <a:lnTo>
                  <a:pt x="0" y="445657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160239" y="8676449"/>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4719200" y="-181296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2115686" y="-2233963"/>
            <a:ext cx="5665818" cy="4114800"/>
          </a:xfrm>
          <a:custGeom>
            <a:avLst/>
            <a:gdLst/>
            <a:ahLst/>
            <a:cxnLst/>
            <a:rect l="l" t="t" r="r" b="b"/>
            <a:pathLst>
              <a:path w="5665818" h="4114800">
                <a:moveTo>
                  <a:pt x="0" y="0"/>
                </a:moveTo>
                <a:lnTo>
                  <a:pt x="5665818" y="0"/>
                </a:lnTo>
                <a:lnTo>
                  <a:pt x="566581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flipH="1" flipV="1">
            <a:off x="13464745" y="7200900"/>
            <a:ext cx="5665818" cy="4114800"/>
          </a:xfrm>
          <a:custGeom>
            <a:avLst/>
            <a:gdLst/>
            <a:ahLst/>
            <a:cxnLst/>
            <a:rect l="l" t="t" r="r" b="b"/>
            <a:pathLst>
              <a:path w="5665818" h="4114800">
                <a:moveTo>
                  <a:pt x="5665817" y="4114800"/>
                </a:moveTo>
                <a:lnTo>
                  <a:pt x="0" y="4114800"/>
                </a:lnTo>
                <a:lnTo>
                  <a:pt x="0" y="0"/>
                </a:lnTo>
                <a:lnTo>
                  <a:pt x="5665817" y="0"/>
                </a:lnTo>
                <a:lnTo>
                  <a:pt x="5665817" y="411480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TextBox 14"/>
          <p:cNvSpPr txBox="1"/>
          <p:nvPr/>
        </p:nvSpPr>
        <p:spPr>
          <a:xfrm>
            <a:off x="521602" y="5195132"/>
            <a:ext cx="11990127" cy="978544"/>
          </a:xfrm>
          <a:prstGeom prst="rect">
            <a:avLst/>
          </a:prstGeom>
        </p:spPr>
        <p:txBody>
          <a:bodyPr lIns="0" tIns="0" rIns="0" bIns="0" rtlCol="0" anchor="t">
            <a:spAutoFit/>
          </a:bodyPr>
          <a:lstStyle/>
          <a:p>
            <a:pPr algn="ctr">
              <a:lnSpc>
                <a:spcPts val="8014"/>
              </a:lnSpc>
              <a:spcBef>
                <a:spcPct val="0"/>
              </a:spcBef>
            </a:pPr>
            <a:r>
              <a:rPr lang="en-US" sz="5724">
                <a:solidFill>
                  <a:srgbClr val="6B5130"/>
                </a:solidFill>
                <a:latin typeface="Roca Two"/>
                <a:ea typeface="Roca Two"/>
                <a:cs typeface="Roca Two"/>
                <a:sym typeface="Roca Two"/>
              </a:rPr>
              <a:t>Speed of sound in air:343 m/s  </a:t>
            </a:r>
          </a:p>
        </p:txBody>
      </p:sp>
      <p:sp>
        <p:nvSpPr>
          <p:cNvPr id="15" name="TextBox 15"/>
          <p:cNvSpPr txBox="1"/>
          <p:nvPr/>
        </p:nvSpPr>
        <p:spPr>
          <a:xfrm>
            <a:off x="1028700" y="6059376"/>
            <a:ext cx="11990127" cy="978544"/>
          </a:xfrm>
          <a:prstGeom prst="rect">
            <a:avLst/>
          </a:prstGeom>
        </p:spPr>
        <p:txBody>
          <a:bodyPr lIns="0" tIns="0" rIns="0" bIns="0" rtlCol="0" anchor="t">
            <a:spAutoFit/>
          </a:bodyPr>
          <a:lstStyle/>
          <a:p>
            <a:pPr algn="ctr">
              <a:lnSpc>
                <a:spcPts val="8014"/>
              </a:lnSpc>
              <a:spcBef>
                <a:spcPct val="0"/>
              </a:spcBef>
            </a:pPr>
            <a:r>
              <a:rPr lang="en-US" sz="5724">
                <a:solidFill>
                  <a:srgbClr val="6B5130"/>
                </a:solidFill>
                <a:latin typeface="Roca Two"/>
                <a:ea typeface="Roca Two"/>
                <a:cs typeface="Roca Two"/>
                <a:sym typeface="Roca Two"/>
              </a:rPr>
              <a:t>Speed of sound in water:1482 m/s</a:t>
            </a:r>
          </a:p>
        </p:txBody>
      </p:sp>
      <p:sp>
        <p:nvSpPr>
          <p:cNvPr id="16" name="TextBox 16"/>
          <p:cNvSpPr txBox="1"/>
          <p:nvPr/>
        </p:nvSpPr>
        <p:spPr>
          <a:xfrm>
            <a:off x="808653" y="6878526"/>
            <a:ext cx="12210174" cy="978544"/>
          </a:xfrm>
          <a:prstGeom prst="rect">
            <a:avLst/>
          </a:prstGeom>
        </p:spPr>
        <p:txBody>
          <a:bodyPr lIns="0" tIns="0" rIns="0" bIns="0" rtlCol="0" anchor="t">
            <a:spAutoFit/>
          </a:bodyPr>
          <a:lstStyle/>
          <a:p>
            <a:pPr algn="ctr">
              <a:lnSpc>
                <a:spcPts val="8014"/>
              </a:lnSpc>
              <a:spcBef>
                <a:spcPct val="0"/>
              </a:spcBef>
            </a:pPr>
            <a:r>
              <a:rPr lang="en-US" sz="5724">
                <a:solidFill>
                  <a:srgbClr val="6B5130"/>
                </a:solidFill>
                <a:latin typeface="Roca Two"/>
                <a:ea typeface="Roca Two"/>
                <a:cs typeface="Roca Two"/>
                <a:sym typeface="Roca Two"/>
              </a:rPr>
              <a:t>Speed of sound in solid:5960 m/s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flipH="1">
            <a:off x="-2143210" y="-3175487"/>
            <a:ext cx="6865597" cy="6839851"/>
          </a:xfrm>
          <a:custGeom>
            <a:avLst/>
            <a:gdLst/>
            <a:ahLst/>
            <a:cxnLst/>
            <a:rect l="l" t="t" r="r" b="b"/>
            <a:pathLst>
              <a:path w="6865597" h="6839851">
                <a:moveTo>
                  <a:pt x="6865597" y="0"/>
                </a:moveTo>
                <a:lnTo>
                  <a:pt x="0" y="0"/>
                </a:lnTo>
                <a:lnTo>
                  <a:pt x="0" y="6839850"/>
                </a:lnTo>
                <a:lnTo>
                  <a:pt x="6865597" y="6839850"/>
                </a:lnTo>
                <a:lnTo>
                  <a:pt x="686559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3464745" y="5632016"/>
            <a:ext cx="6865597" cy="6839851"/>
          </a:xfrm>
          <a:custGeom>
            <a:avLst/>
            <a:gdLst/>
            <a:ahLst/>
            <a:cxnLst/>
            <a:rect l="l" t="t" r="r" b="b"/>
            <a:pathLst>
              <a:path w="6865597" h="6839851">
                <a:moveTo>
                  <a:pt x="0" y="6839851"/>
                </a:moveTo>
                <a:lnTo>
                  <a:pt x="6865596" y="6839851"/>
                </a:lnTo>
                <a:lnTo>
                  <a:pt x="6865596" y="0"/>
                </a:lnTo>
                <a:lnTo>
                  <a:pt x="0" y="0"/>
                </a:lnTo>
                <a:lnTo>
                  <a:pt x="0" y="683985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38599">
            <a:off x="-2297567" y="7704658"/>
            <a:ext cx="5638337" cy="5607582"/>
          </a:xfrm>
          <a:custGeom>
            <a:avLst/>
            <a:gdLst/>
            <a:ahLst/>
            <a:cxnLst/>
            <a:rect l="l" t="t" r="r" b="b"/>
            <a:pathLst>
              <a:path w="5638337" h="5607582">
                <a:moveTo>
                  <a:pt x="0" y="0"/>
                </a:moveTo>
                <a:lnTo>
                  <a:pt x="5638337" y="0"/>
                </a:lnTo>
                <a:lnTo>
                  <a:pt x="5638337" y="5607582"/>
                </a:lnTo>
                <a:lnTo>
                  <a:pt x="0" y="56075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9413279">
            <a:off x="14037841" y="-1926244"/>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369827" y="-1892414"/>
            <a:ext cx="6174101" cy="4456578"/>
          </a:xfrm>
          <a:custGeom>
            <a:avLst/>
            <a:gdLst/>
            <a:ahLst/>
            <a:cxnLst/>
            <a:rect l="l" t="t" r="r" b="b"/>
            <a:pathLst>
              <a:path w="6174101" h="4456578">
                <a:moveTo>
                  <a:pt x="0" y="0"/>
                </a:moveTo>
                <a:lnTo>
                  <a:pt x="6174100" y="0"/>
                </a:lnTo>
                <a:lnTo>
                  <a:pt x="6174100" y="4456578"/>
                </a:lnTo>
                <a:lnTo>
                  <a:pt x="0" y="44565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215824">
            <a:off x="13118777" y="7536348"/>
            <a:ext cx="6174101" cy="4456578"/>
          </a:xfrm>
          <a:custGeom>
            <a:avLst/>
            <a:gdLst/>
            <a:ahLst/>
            <a:cxnLst/>
            <a:rect l="l" t="t" r="r" b="b"/>
            <a:pathLst>
              <a:path w="6174101" h="4456578">
                <a:moveTo>
                  <a:pt x="0" y="0"/>
                </a:moveTo>
                <a:lnTo>
                  <a:pt x="6174101" y="0"/>
                </a:lnTo>
                <a:lnTo>
                  <a:pt x="6174101" y="4456579"/>
                </a:lnTo>
                <a:lnTo>
                  <a:pt x="0" y="445657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607089" y="905194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4719200" y="-1812962"/>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2115686" y="-2233963"/>
            <a:ext cx="5665818" cy="4114800"/>
          </a:xfrm>
          <a:custGeom>
            <a:avLst/>
            <a:gdLst/>
            <a:ahLst/>
            <a:cxnLst/>
            <a:rect l="l" t="t" r="r" b="b"/>
            <a:pathLst>
              <a:path w="5665818" h="4114800">
                <a:moveTo>
                  <a:pt x="0" y="0"/>
                </a:moveTo>
                <a:lnTo>
                  <a:pt x="5665818" y="0"/>
                </a:lnTo>
                <a:lnTo>
                  <a:pt x="566581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flipH="1" flipV="1">
            <a:off x="13464745" y="7200900"/>
            <a:ext cx="5665818" cy="4114800"/>
          </a:xfrm>
          <a:custGeom>
            <a:avLst/>
            <a:gdLst/>
            <a:ahLst/>
            <a:cxnLst/>
            <a:rect l="l" t="t" r="r" b="b"/>
            <a:pathLst>
              <a:path w="5665818" h="4114800">
                <a:moveTo>
                  <a:pt x="5665817" y="4114800"/>
                </a:moveTo>
                <a:lnTo>
                  <a:pt x="0" y="4114800"/>
                </a:lnTo>
                <a:lnTo>
                  <a:pt x="0" y="0"/>
                </a:lnTo>
                <a:lnTo>
                  <a:pt x="5665817" y="0"/>
                </a:lnTo>
                <a:lnTo>
                  <a:pt x="5665817" y="411480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9652862" y="0"/>
            <a:ext cx="7623765" cy="10287000"/>
          </a:xfrm>
          <a:custGeom>
            <a:avLst/>
            <a:gdLst/>
            <a:ahLst/>
            <a:cxnLst/>
            <a:rect l="l" t="t" r="r" b="b"/>
            <a:pathLst>
              <a:path w="7623765" h="10287000">
                <a:moveTo>
                  <a:pt x="0" y="0"/>
                </a:moveTo>
                <a:lnTo>
                  <a:pt x="7623765" y="0"/>
                </a:lnTo>
                <a:lnTo>
                  <a:pt x="7623765" y="10287000"/>
                </a:lnTo>
                <a:lnTo>
                  <a:pt x="0" y="10287000"/>
                </a:lnTo>
                <a:lnTo>
                  <a:pt x="0" y="0"/>
                </a:lnTo>
                <a:close/>
              </a:path>
            </a:pathLst>
          </a:custGeom>
          <a:blipFill>
            <a:blip r:embed="rId12"/>
            <a:stretch>
              <a:fillRect/>
            </a:stretch>
          </a:blipFill>
        </p:spPr>
      </p:sp>
      <p:sp>
        <p:nvSpPr>
          <p:cNvPr id="13" name="TextBox 13"/>
          <p:cNvSpPr txBox="1"/>
          <p:nvPr/>
        </p:nvSpPr>
        <p:spPr>
          <a:xfrm>
            <a:off x="2444385" y="2176112"/>
            <a:ext cx="6699615" cy="4619624"/>
          </a:xfrm>
          <a:prstGeom prst="rect">
            <a:avLst/>
          </a:prstGeom>
        </p:spPr>
        <p:txBody>
          <a:bodyPr lIns="0" tIns="0" rIns="0" bIns="0" rtlCol="0" anchor="t">
            <a:spAutoFit/>
          </a:bodyPr>
          <a:lstStyle/>
          <a:p>
            <a:pPr algn="ctr">
              <a:lnSpc>
                <a:spcPts val="8999"/>
              </a:lnSpc>
            </a:pPr>
            <a:r>
              <a:rPr lang="en-US" sz="9999">
                <a:solidFill>
                  <a:srgbClr val="6B5130"/>
                </a:solidFill>
                <a:latin typeface="Roca Two"/>
                <a:ea typeface="Roca Two"/>
                <a:cs typeface="Roca Two"/>
                <a:sym typeface="Roca Two"/>
              </a:rPr>
              <a:t>Speed of Sound at different medium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2466471" y="-1403034"/>
            <a:ext cx="6174101" cy="4456578"/>
          </a:xfrm>
          <a:custGeom>
            <a:avLst/>
            <a:gdLst/>
            <a:ahLst/>
            <a:cxnLst/>
            <a:rect l="l" t="t" r="r" b="b"/>
            <a:pathLst>
              <a:path w="6174101" h="4456578">
                <a:moveTo>
                  <a:pt x="0" y="0"/>
                </a:moveTo>
                <a:lnTo>
                  <a:pt x="6174101" y="0"/>
                </a:lnTo>
                <a:lnTo>
                  <a:pt x="6174101" y="4456578"/>
                </a:lnTo>
                <a:lnTo>
                  <a:pt x="0" y="44565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8622" y="314325"/>
            <a:ext cx="17449378" cy="2570378"/>
          </a:xfrm>
          <a:prstGeom prst="rect">
            <a:avLst/>
          </a:prstGeom>
        </p:spPr>
        <p:txBody>
          <a:bodyPr lIns="0" tIns="0" rIns="0" bIns="0" rtlCol="0" anchor="t">
            <a:spAutoFit/>
          </a:bodyPr>
          <a:lstStyle/>
          <a:p>
            <a:pPr algn="ctr">
              <a:lnSpc>
                <a:spcPts val="9788"/>
              </a:lnSpc>
            </a:pPr>
            <a:r>
              <a:rPr lang="en-US" sz="10876">
                <a:solidFill>
                  <a:srgbClr val="6B5130"/>
                </a:solidFill>
                <a:latin typeface="Roca Two"/>
                <a:ea typeface="Roca Two"/>
                <a:cs typeface="Roca Two"/>
                <a:sym typeface="Roca Two"/>
              </a:rPr>
              <a:t>SOUND WAVE PROPERTIES</a:t>
            </a:r>
          </a:p>
        </p:txBody>
      </p:sp>
      <p:sp>
        <p:nvSpPr>
          <p:cNvPr id="4" name="Freeform 4"/>
          <p:cNvSpPr/>
          <p:nvPr/>
        </p:nvSpPr>
        <p:spPr>
          <a:xfrm flipH="1">
            <a:off x="-2867744" y="-3066826"/>
            <a:ext cx="6865597" cy="6839851"/>
          </a:xfrm>
          <a:custGeom>
            <a:avLst/>
            <a:gdLst/>
            <a:ahLst/>
            <a:cxnLst/>
            <a:rect l="l" t="t" r="r" b="b"/>
            <a:pathLst>
              <a:path w="6865597" h="6839851">
                <a:moveTo>
                  <a:pt x="6865596" y="0"/>
                </a:moveTo>
                <a:lnTo>
                  <a:pt x="0" y="0"/>
                </a:lnTo>
                <a:lnTo>
                  <a:pt x="0" y="6839851"/>
                </a:lnTo>
                <a:lnTo>
                  <a:pt x="6865596" y="6839851"/>
                </a:lnTo>
                <a:lnTo>
                  <a:pt x="686559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5455091" y="7051313"/>
            <a:ext cx="6865597" cy="6839851"/>
          </a:xfrm>
          <a:custGeom>
            <a:avLst/>
            <a:gdLst/>
            <a:ahLst/>
            <a:cxnLst/>
            <a:rect l="l" t="t" r="r" b="b"/>
            <a:pathLst>
              <a:path w="6865597" h="6839851">
                <a:moveTo>
                  <a:pt x="0" y="6839851"/>
                </a:moveTo>
                <a:lnTo>
                  <a:pt x="6865597" y="6839851"/>
                </a:lnTo>
                <a:lnTo>
                  <a:pt x="6865597" y="0"/>
                </a:lnTo>
                <a:lnTo>
                  <a:pt x="0" y="0"/>
                </a:lnTo>
                <a:lnTo>
                  <a:pt x="0" y="68398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3027014" y="8004010"/>
            <a:ext cx="5638337" cy="5607582"/>
          </a:xfrm>
          <a:custGeom>
            <a:avLst/>
            <a:gdLst/>
            <a:ahLst/>
            <a:cxnLst/>
            <a:rect l="l" t="t" r="r" b="b"/>
            <a:pathLst>
              <a:path w="5638337" h="5607582">
                <a:moveTo>
                  <a:pt x="0" y="0"/>
                </a:moveTo>
                <a:lnTo>
                  <a:pt x="5638337" y="0"/>
                </a:lnTo>
                <a:lnTo>
                  <a:pt x="5638337" y="5607582"/>
                </a:lnTo>
                <a:lnTo>
                  <a:pt x="0" y="5607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5225934" y="-1926244"/>
            <a:ext cx="5533179" cy="5502998"/>
          </a:xfrm>
          <a:custGeom>
            <a:avLst/>
            <a:gdLst/>
            <a:ahLst/>
            <a:cxnLst/>
            <a:rect l="l" t="t" r="r" b="b"/>
            <a:pathLst>
              <a:path w="5533179" h="5502998">
                <a:moveTo>
                  <a:pt x="0" y="0"/>
                </a:moveTo>
                <a:lnTo>
                  <a:pt x="5533179" y="0"/>
                </a:lnTo>
                <a:lnTo>
                  <a:pt x="5533179" y="5502998"/>
                </a:lnTo>
                <a:lnTo>
                  <a:pt x="0" y="5502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905473" y="8699944"/>
            <a:ext cx="6174101" cy="4456578"/>
          </a:xfrm>
          <a:custGeom>
            <a:avLst/>
            <a:gdLst/>
            <a:ahLst/>
            <a:cxnLst/>
            <a:rect l="l" t="t" r="r" b="b"/>
            <a:pathLst>
              <a:path w="6174101" h="4456578">
                <a:moveTo>
                  <a:pt x="0" y="0"/>
                </a:moveTo>
                <a:lnTo>
                  <a:pt x="6174101" y="0"/>
                </a:lnTo>
                <a:lnTo>
                  <a:pt x="6174101" y="4456578"/>
                </a:lnTo>
                <a:lnTo>
                  <a:pt x="0" y="44565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13510" y="945620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5053619" y="-1870918"/>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354973" y="-1608857"/>
            <a:ext cx="5665818" cy="4114800"/>
          </a:xfrm>
          <a:custGeom>
            <a:avLst/>
            <a:gdLst/>
            <a:ahLst/>
            <a:cxnLst/>
            <a:rect l="l" t="t" r="r" b="b"/>
            <a:pathLst>
              <a:path w="5665818" h="4114800">
                <a:moveTo>
                  <a:pt x="0" y="0"/>
                </a:moveTo>
                <a:lnTo>
                  <a:pt x="5665817" y="0"/>
                </a:lnTo>
                <a:lnTo>
                  <a:pt x="566581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6478521" y="9295155"/>
            <a:ext cx="5665818" cy="4114800"/>
          </a:xfrm>
          <a:custGeom>
            <a:avLst/>
            <a:gdLst/>
            <a:ahLst/>
            <a:cxnLst/>
            <a:rect l="l" t="t" r="r" b="b"/>
            <a:pathLst>
              <a:path w="5665818" h="4114800">
                <a:moveTo>
                  <a:pt x="5665818" y="4114800"/>
                </a:moveTo>
                <a:lnTo>
                  <a:pt x="0" y="4114800"/>
                </a:lnTo>
                <a:lnTo>
                  <a:pt x="0" y="0"/>
                </a:lnTo>
                <a:lnTo>
                  <a:pt x="5665818" y="0"/>
                </a:lnTo>
                <a:lnTo>
                  <a:pt x="5665818" y="411480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252986" y="3464284"/>
            <a:ext cx="4531240" cy="4180213"/>
          </a:xfrm>
          <a:prstGeom prst="rect">
            <a:avLst/>
          </a:prstGeom>
        </p:spPr>
        <p:txBody>
          <a:bodyPr lIns="0" tIns="0" rIns="0" bIns="0" rtlCol="0" anchor="t">
            <a:spAutoFit/>
          </a:bodyPr>
          <a:lstStyle/>
          <a:p>
            <a:pPr algn="ctr">
              <a:lnSpc>
                <a:spcPts val="4794"/>
              </a:lnSpc>
              <a:spcBef>
                <a:spcPct val="0"/>
              </a:spcBef>
            </a:pPr>
            <a:r>
              <a:rPr lang="en-US" sz="3424">
                <a:solidFill>
                  <a:srgbClr val="6B5130"/>
                </a:solidFill>
                <a:latin typeface="Roca Two"/>
                <a:ea typeface="Roca Two"/>
                <a:cs typeface="Roca Two"/>
                <a:sym typeface="Roca Two"/>
              </a:rPr>
              <a:t>AMPLITUDE</a:t>
            </a:r>
          </a:p>
          <a:p>
            <a:pPr algn="ctr">
              <a:lnSpc>
                <a:spcPts val="4794"/>
              </a:lnSpc>
              <a:spcBef>
                <a:spcPct val="0"/>
              </a:spcBef>
            </a:pPr>
            <a:r>
              <a:rPr lang="en-US" sz="3424">
                <a:solidFill>
                  <a:srgbClr val="6B5130"/>
                </a:solidFill>
                <a:latin typeface="Roca Two"/>
                <a:ea typeface="Roca Two"/>
                <a:cs typeface="Roca Two"/>
                <a:sym typeface="Roca Two"/>
              </a:rPr>
              <a:t>The height of a sound wave determines its loudness. Amplitude is a measure of the amount of energy a wave carries.</a:t>
            </a:r>
          </a:p>
        </p:txBody>
      </p:sp>
      <p:sp>
        <p:nvSpPr>
          <p:cNvPr id="14" name="TextBox 14"/>
          <p:cNvSpPr txBox="1"/>
          <p:nvPr/>
        </p:nvSpPr>
        <p:spPr>
          <a:xfrm>
            <a:off x="4991064" y="3111845"/>
            <a:ext cx="8076335" cy="4180332"/>
          </a:xfrm>
          <a:prstGeom prst="rect">
            <a:avLst/>
          </a:prstGeom>
        </p:spPr>
        <p:txBody>
          <a:bodyPr lIns="0" tIns="0" rIns="0" bIns="0" rtlCol="0" anchor="t">
            <a:spAutoFit/>
          </a:bodyPr>
          <a:lstStyle/>
          <a:p>
            <a:pPr algn="ctr">
              <a:lnSpc>
                <a:spcPts val="4788"/>
              </a:lnSpc>
              <a:spcBef>
                <a:spcPct val="0"/>
              </a:spcBef>
            </a:pPr>
            <a:r>
              <a:rPr lang="en-US" sz="3420">
                <a:solidFill>
                  <a:srgbClr val="6B5130"/>
                </a:solidFill>
                <a:latin typeface="Roca Two"/>
                <a:ea typeface="Roca Two"/>
                <a:cs typeface="Roca Two"/>
                <a:sym typeface="Roca Two"/>
              </a:rPr>
              <a:t>FREQUENCY</a:t>
            </a:r>
          </a:p>
          <a:p>
            <a:pPr algn="ctr">
              <a:lnSpc>
                <a:spcPts val="4788"/>
              </a:lnSpc>
              <a:spcBef>
                <a:spcPct val="0"/>
              </a:spcBef>
            </a:pPr>
            <a:r>
              <a:rPr lang="en-US" sz="3420">
                <a:solidFill>
                  <a:srgbClr val="6B5130"/>
                </a:solidFill>
                <a:latin typeface="Roca Two"/>
                <a:ea typeface="Roca Two"/>
                <a:cs typeface="Roca Two"/>
                <a:sym typeface="Roca Two"/>
              </a:rPr>
              <a:t>THE NUMBER OF WAVE CYCLES THAT PASS A POINT IN ONE SECOND, IS MEASURED IN HERTZ (HZ). DETERMINES THE PITCH OF A SOUND; HIGHER FREQUENCIES PRODUCE HIGHER-PITCHED SOUNDS. MUSICIANS OFTEN USE "PITCH" INSTEAD OF FREQUENCY.</a:t>
            </a:r>
          </a:p>
        </p:txBody>
      </p:sp>
      <p:sp>
        <p:nvSpPr>
          <p:cNvPr id="15" name="TextBox 15"/>
          <p:cNvSpPr txBox="1"/>
          <p:nvPr/>
        </p:nvSpPr>
        <p:spPr>
          <a:xfrm>
            <a:off x="13295999" y="2986869"/>
            <a:ext cx="4810824" cy="5380482"/>
          </a:xfrm>
          <a:prstGeom prst="rect">
            <a:avLst/>
          </a:prstGeom>
        </p:spPr>
        <p:txBody>
          <a:bodyPr lIns="0" tIns="0" rIns="0" bIns="0" rtlCol="0" anchor="t">
            <a:spAutoFit/>
          </a:bodyPr>
          <a:lstStyle/>
          <a:p>
            <a:pPr algn="ctr">
              <a:lnSpc>
                <a:spcPts val="4788"/>
              </a:lnSpc>
              <a:spcBef>
                <a:spcPct val="0"/>
              </a:spcBef>
            </a:pPr>
            <a:r>
              <a:rPr lang="en-US" sz="3420">
                <a:solidFill>
                  <a:srgbClr val="6B5130"/>
                </a:solidFill>
                <a:latin typeface="Roca Two"/>
                <a:ea typeface="Roca Two"/>
                <a:cs typeface="Roca Two"/>
                <a:sym typeface="Roca Two"/>
              </a:rPr>
              <a:t>Wavelength</a:t>
            </a:r>
          </a:p>
          <a:p>
            <a:pPr algn="ctr">
              <a:lnSpc>
                <a:spcPts val="4788"/>
              </a:lnSpc>
              <a:spcBef>
                <a:spcPct val="0"/>
              </a:spcBef>
            </a:pPr>
            <a:r>
              <a:rPr lang="en-US" sz="3420">
                <a:solidFill>
                  <a:srgbClr val="6B5130"/>
                </a:solidFill>
                <a:latin typeface="Roca Two"/>
                <a:ea typeface="Roca Two"/>
                <a:cs typeface="Roca Two"/>
                <a:sym typeface="Roca Two"/>
              </a:rPr>
              <a:t>The distance between two waves. Wavelength is inversely proportional to frequency, so shorter wavelengths produce higher frequencies and higher pitched sounds.</a:t>
            </a:r>
          </a:p>
        </p:txBody>
      </p:sp>
      <p:sp>
        <p:nvSpPr>
          <p:cNvPr id="16" name="AutoShape 16"/>
          <p:cNvSpPr/>
          <p:nvPr/>
        </p:nvSpPr>
        <p:spPr>
          <a:xfrm flipH="1" flipV="1">
            <a:off x="4822324" y="2963747"/>
            <a:ext cx="53588" cy="4680750"/>
          </a:xfrm>
          <a:prstGeom prst="line">
            <a:avLst/>
          </a:prstGeom>
          <a:ln w="38100" cap="flat">
            <a:solidFill>
              <a:srgbClr val="000000"/>
            </a:solidFill>
            <a:prstDash val="solid"/>
            <a:headEnd type="none" w="sm" len="sm"/>
            <a:tailEnd type="none" w="sm" len="sm"/>
          </a:ln>
        </p:spPr>
      </p:sp>
      <p:sp>
        <p:nvSpPr>
          <p:cNvPr id="17" name="AutoShape 17"/>
          <p:cNvSpPr/>
          <p:nvPr/>
        </p:nvSpPr>
        <p:spPr>
          <a:xfrm flipV="1">
            <a:off x="13181699" y="3053544"/>
            <a:ext cx="0" cy="4713732"/>
          </a:xfrm>
          <a:prstGeom prst="line">
            <a:avLst/>
          </a:prstGeom>
          <a:ln w="38100" cap="flat">
            <a:solidFill>
              <a:srgbClr val="000000"/>
            </a:solidFill>
            <a:prstDash val="soli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1511355" y="-912374"/>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024053" y="710455"/>
            <a:ext cx="10770838" cy="2590790"/>
          </a:xfrm>
          <a:prstGeom prst="rect">
            <a:avLst/>
          </a:prstGeom>
        </p:spPr>
        <p:txBody>
          <a:bodyPr lIns="0" tIns="0" rIns="0" bIns="0" rtlCol="0" anchor="t">
            <a:spAutoFit/>
          </a:bodyPr>
          <a:lstStyle/>
          <a:p>
            <a:pPr algn="l">
              <a:lnSpc>
                <a:spcPts val="9899"/>
              </a:lnSpc>
            </a:pPr>
            <a:r>
              <a:rPr lang="en-US" sz="10999">
                <a:solidFill>
                  <a:srgbClr val="6B5130"/>
                </a:solidFill>
                <a:latin typeface="Roca Two"/>
                <a:ea typeface="Roca Two"/>
                <a:cs typeface="Roca Two"/>
                <a:sym typeface="Roca Two"/>
              </a:rPr>
              <a:t>REFLECTION OF SOUND</a:t>
            </a:r>
          </a:p>
        </p:txBody>
      </p:sp>
      <p:sp>
        <p:nvSpPr>
          <p:cNvPr id="4" name="TextBox 4"/>
          <p:cNvSpPr txBox="1"/>
          <p:nvPr/>
        </p:nvSpPr>
        <p:spPr>
          <a:xfrm>
            <a:off x="1115542" y="3145727"/>
            <a:ext cx="15397873" cy="6296660"/>
          </a:xfrm>
          <a:prstGeom prst="rect">
            <a:avLst/>
          </a:prstGeom>
        </p:spPr>
        <p:txBody>
          <a:bodyPr lIns="0" tIns="0" rIns="0" bIns="0" rtlCol="0" anchor="t">
            <a:spAutoFit/>
          </a:bodyPr>
          <a:lstStyle/>
          <a:p>
            <a:pPr algn="l">
              <a:lnSpc>
                <a:spcPts val="4179"/>
              </a:lnSpc>
            </a:pPr>
            <a:r>
              <a:rPr lang="en-US" sz="3799">
                <a:solidFill>
                  <a:srgbClr val="6B5130"/>
                </a:solidFill>
                <a:latin typeface="Montserrat"/>
                <a:ea typeface="Montserrat"/>
                <a:cs typeface="Montserrat"/>
                <a:sym typeface="Montserrat"/>
              </a:rPr>
              <a:t>The reflection of sound is when sound waves bounce off a solid or liquid surface and return to the same medium. </a:t>
            </a:r>
          </a:p>
          <a:p>
            <a:pPr algn="l">
              <a:lnSpc>
                <a:spcPts val="4179"/>
              </a:lnSpc>
            </a:pPr>
            <a:endParaRPr lang="en-US" sz="3799">
              <a:solidFill>
                <a:srgbClr val="6B5130"/>
              </a:solidFill>
              <a:latin typeface="Montserrat"/>
              <a:ea typeface="Montserrat"/>
              <a:cs typeface="Montserrat"/>
              <a:sym typeface="Montserrat"/>
            </a:endParaRPr>
          </a:p>
          <a:p>
            <a:pPr algn="l">
              <a:lnSpc>
                <a:spcPts val="4179"/>
              </a:lnSpc>
            </a:pPr>
            <a:r>
              <a:rPr lang="en-US" sz="3799">
                <a:solidFill>
                  <a:srgbClr val="6B5130"/>
                </a:solidFill>
                <a:latin typeface="Montserrat"/>
                <a:ea typeface="Montserrat"/>
                <a:cs typeface="Montserrat"/>
                <a:sym typeface="Montserrat"/>
              </a:rPr>
              <a:t>Here are some things to know about sound reflection:</a:t>
            </a:r>
          </a:p>
          <a:p>
            <a:pPr algn="l">
              <a:lnSpc>
                <a:spcPts val="4179"/>
              </a:lnSpc>
            </a:pPr>
            <a:endParaRPr lang="en-US" sz="3799">
              <a:solidFill>
                <a:srgbClr val="6B5130"/>
              </a:solidFill>
              <a:latin typeface="Montserrat"/>
              <a:ea typeface="Montserrat"/>
              <a:cs typeface="Montserrat"/>
              <a:sym typeface="Montserrat"/>
            </a:endParaRPr>
          </a:p>
          <a:p>
            <a:pPr marL="820412" lvl="1" indent="-410206" algn="l">
              <a:lnSpc>
                <a:spcPts val="4179"/>
              </a:lnSpc>
              <a:buFont typeface="Arial"/>
              <a:buChar char="•"/>
            </a:pPr>
            <a:r>
              <a:rPr lang="en-US" sz="3799">
                <a:solidFill>
                  <a:srgbClr val="6B5130"/>
                </a:solidFill>
                <a:latin typeface="Montserrat"/>
                <a:ea typeface="Montserrat"/>
                <a:cs typeface="Montserrat"/>
                <a:sym typeface="Montserrat"/>
              </a:rPr>
              <a:t>Echo: When a sound wave hits a hard surface and bounces back to its source, it's called an echo.</a:t>
            </a:r>
          </a:p>
          <a:p>
            <a:pPr algn="l">
              <a:lnSpc>
                <a:spcPts val="4179"/>
              </a:lnSpc>
            </a:pPr>
            <a:endParaRPr lang="en-US" sz="3799">
              <a:solidFill>
                <a:srgbClr val="6B5130"/>
              </a:solidFill>
              <a:latin typeface="Montserrat"/>
              <a:ea typeface="Montserrat"/>
              <a:cs typeface="Montserrat"/>
              <a:sym typeface="Montserrat"/>
            </a:endParaRPr>
          </a:p>
          <a:p>
            <a:pPr marL="820412" lvl="1" indent="-410206" algn="l">
              <a:lnSpc>
                <a:spcPts val="4179"/>
              </a:lnSpc>
              <a:buFont typeface="Arial"/>
              <a:buChar char="•"/>
            </a:pPr>
            <a:r>
              <a:rPr lang="en-US" sz="3799">
                <a:solidFill>
                  <a:srgbClr val="6B5130"/>
                </a:solidFill>
                <a:latin typeface="Montserrat"/>
                <a:ea typeface="Montserrat"/>
                <a:cs typeface="Montserrat"/>
                <a:sym typeface="Montserrat"/>
              </a:rPr>
              <a:t>Reverberation: When multiple reflecting surfaces exist in a large area, like valleys or empty rooms, multiple echoes can be heard from a single sound source. This is called reverberation.</a:t>
            </a:r>
          </a:p>
        </p:txBody>
      </p:sp>
      <p:sp>
        <p:nvSpPr>
          <p:cNvPr id="5" name="Freeform 5"/>
          <p:cNvSpPr/>
          <p:nvPr/>
        </p:nvSpPr>
        <p:spPr>
          <a:xfrm flipH="1">
            <a:off x="-2404098" y="-2218652"/>
            <a:ext cx="5842217" cy="5820309"/>
          </a:xfrm>
          <a:custGeom>
            <a:avLst/>
            <a:gdLst/>
            <a:ahLst/>
            <a:cxnLst/>
            <a:rect l="l" t="t" r="r" b="b"/>
            <a:pathLst>
              <a:path w="5842217" h="5820309">
                <a:moveTo>
                  <a:pt x="5842217" y="0"/>
                </a:moveTo>
                <a:lnTo>
                  <a:pt x="0" y="0"/>
                </a:lnTo>
                <a:lnTo>
                  <a:pt x="0" y="5820309"/>
                </a:lnTo>
                <a:lnTo>
                  <a:pt x="5842217" y="5820309"/>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9413279">
            <a:off x="14130953" y="-2364894"/>
            <a:ext cx="5533179" cy="5502998"/>
          </a:xfrm>
          <a:custGeom>
            <a:avLst/>
            <a:gdLst/>
            <a:ahLst/>
            <a:cxnLst/>
            <a:rect l="l" t="t" r="r" b="b"/>
            <a:pathLst>
              <a:path w="5533179" h="5502998">
                <a:moveTo>
                  <a:pt x="0" y="0"/>
                </a:moveTo>
                <a:lnTo>
                  <a:pt x="5533180" y="0"/>
                </a:lnTo>
                <a:lnTo>
                  <a:pt x="5533180" y="5502998"/>
                </a:lnTo>
                <a:lnTo>
                  <a:pt x="0" y="5502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90139" y="944238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383157" y="-1379193"/>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transition spd="slow">
    <p:cover dir="l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1511355" y="-912374"/>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024053" y="710455"/>
            <a:ext cx="10770838" cy="2590790"/>
          </a:xfrm>
          <a:prstGeom prst="rect">
            <a:avLst/>
          </a:prstGeom>
        </p:spPr>
        <p:txBody>
          <a:bodyPr lIns="0" tIns="0" rIns="0" bIns="0" rtlCol="0" anchor="t">
            <a:spAutoFit/>
          </a:bodyPr>
          <a:lstStyle/>
          <a:p>
            <a:pPr algn="l">
              <a:lnSpc>
                <a:spcPts val="9899"/>
              </a:lnSpc>
            </a:pPr>
            <a:r>
              <a:rPr lang="en-US" sz="10999">
                <a:solidFill>
                  <a:srgbClr val="6B5130"/>
                </a:solidFill>
                <a:latin typeface="Roca Two"/>
                <a:ea typeface="Roca Two"/>
                <a:cs typeface="Roca Two"/>
                <a:sym typeface="Roca Two"/>
              </a:rPr>
              <a:t>REFLECTION OF SOUND</a:t>
            </a:r>
          </a:p>
        </p:txBody>
      </p:sp>
      <p:sp>
        <p:nvSpPr>
          <p:cNvPr id="4" name="Freeform 4"/>
          <p:cNvSpPr/>
          <p:nvPr/>
        </p:nvSpPr>
        <p:spPr>
          <a:xfrm flipH="1">
            <a:off x="-2404098" y="-2218652"/>
            <a:ext cx="5842217" cy="5820309"/>
          </a:xfrm>
          <a:custGeom>
            <a:avLst/>
            <a:gdLst/>
            <a:ahLst/>
            <a:cxnLst/>
            <a:rect l="l" t="t" r="r" b="b"/>
            <a:pathLst>
              <a:path w="5842217" h="5820309">
                <a:moveTo>
                  <a:pt x="5842217" y="0"/>
                </a:moveTo>
                <a:lnTo>
                  <a:pt x="0" y="0"/>
                </a:lnTo>
                <a:lnTo>
                  <a:pt x="0" y="5820309"/>
                </a:lnTo>
                <a:lnTo>
                  <a:pt x="5842217" y="5820309"/>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9413279">
            <a:off x="14130953" y="-2364894"/>
            <a:ext cx="5533179" cy="5502998"/>
          </a:xfrm>
          <a:custGeom>
            <a:avLst/>
            <a:gdLst/>
            <a:ahLst/>
            <a:cxnLst/>
            <a:rect l="l" t="t" r="r" b="b"/>
            <a:pathLst>
              <a:path w="5533179" h="5502998">
                <a:moveTo>
                  <a:pt x="0" y="0"/>
                </a:moveTo>
                <a:lnTo>
                  <a:pt x="5533180" y="0"/>
                </a:lnTo>
                <a:lnTo>
                  <a:pt x="5533180" y="5502998"/>
                </a:lnTo>
                <a:lnTo>
                  <a:pt x="0" y="5502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90139" y="944238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383157" y="-1379193"/>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4024053" y="3301244"/>
            <a:ext cx="9664976" cy="6608667"/>
          </a:xfrm>
          <a:custGeom>
            <a:avLst/>
            <a:gdLst/>
            <a:ahLst/>
            <a:cxnLst/>
            <a:rect l="l" t="t" r="r" b="b"/>
            <a:pathLst>
              <a:path w="9664976" h="6608667">
                <a:moveTo>
                  <a:pt x="0" y="0"/>
                </a:moveTo>
                <a:lnTo>
                  <a:pt x="9664976" y="0"/>
                </a:lnTo>
                <a:lnTo>
                  <a:pt x="9664976" y="6608667"/>
                </a:lnTo>
                <a:lnTo>
                  <a:pt x="0" y="6608667"/>
                </a:lnTo>
                <a:lnTo>
                  <a:pt x="0" y="0"/>
                </a:lnTo>
                <a:close/>
              </a:path>
            </a:pathLst>
          </a:custGeom>
          <a:blipFill>
            <a:blip r:embed="rId12"/>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8EE"/>
        </a:solidFill>
        <a:effectLst/>
      </p:bgPr>
    </p:bg>
    <p:spTree>
      <p:nvGrpSpPr>
        <p:cNvPr id="1" name=""/>
        <p:cNvGrpSpPr/>
        <p:nvPr/>
      </p:nvGrpSpPr>
      <p:grpSpPr>
        <a:xfrm>
          <a:off x="0" y="0"/>
          <a:ext cx="0" cy="0"/>
          <a:chOff x="0" y="0"/>
          <a:chExt cx="0" cy="0"/>
        </a:xfrm>
      </p:grpSpPr>
      <p:sp>
        <p:nvSpPr>
          <p:cNvPr id="2" name="Freeform 2"/>
          <p:cNvSpPr/>
          <p:nvPr/>
        </p:nvSpPr>
        <p:spPr>
          <a:xfrm>
            <a:off x="-3131003" y="-1750726"/>
            <a:ext cx="5253795" cy="3792285"/>
          </a:xfrm>
          <a:custGeom>
            <a:avLst/>
            <a:gdLst/>
            <a:ahLst/>
            <a:cxnLst/>
            <a:rect l="l" t="t" r="r" b="b"/>
            <a:pathLst>
              <a:path w="5253795" h="3792285">
                <a:moveTo>
                  <a:pt x="0" y="0"/>
                </a:moveTo>
                <a:lnTo>
                  <a:pt x="5253795" y="0"/>
                </a:lnTo>
                <a:lnTo>
                  <a:pt x="5253795" y="3792285"/>
                </a:lnTo>
                <a:lnTo>
                  <a:pt x="0" y="3792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35123" y="2824783"/>
            <a:ext cx="6354590" cy="6004580"/>
            <a:chOff x="0" y="0"/>
            <a:chExt cx="1673637" cy="1581453"/>
          </a:xfrm>
        </p:grpSpPr>
        <p:sp>
          <p:nvSpPr>
            <p:cNvPr id="4" name="Freeform 4"/>
            <p:cNvSpPr/>
            <p:nvPr/>
          </p:nvSpPr>
          <p:spPr>
            <a:xfrm>
              <a:off x="0" y="0"/>
              <a:ext cx="1673637" cy="1581453"/>
            </a:xfrm>
            <a:custGeom>
              <a:avLst/>
              <a:gdLst/>
              <a:ahLst/>
              <a:cxnLst/>
              <a:rect l="l" t="t" r="r" b="b"/>
              <a:pathLst>
                <a:path w="1673637" h="1581453">
                  <a:moveTo>
                    <a:pt x="62134" y="0"/>
                  </a:moveTo>
                  <a:lnTo>
                    <a:pt x="1611503" y="0"/>
                  </a:lnTo>
                  <a:cubicBezTo>
                    <a:pt x="1627982" y="0"/>
                    <a:pt x="1643786" y="6546"/>
                    <a:pt x="1655438" y="18199"/>
                  </a:cubicBezTo>
                  <a:cubicBezTo>
                    <a:pt x="1667091" y="29851"/>
                    <a:pt x="1673637" y="45655"/>
                    <a:pt x="1673637" y="62134"/>
                  </a:cubicBezTo>
                  <a:lnTo>
                    <a:pt x="1673637" y="1519319"/>
                  </a:lnTo>
                  <a:cubicBezTo>
                    <a:pt x="1673637" y="1553635"/>
                    <a:pt x="1645819" y="1581453"/>
                    <a:pt x="1611503" y="1581453"/>
                  </a:cubicBezTo>
                  <a:lnTo>
                    <a:pt x="62134" y="1581453"/>
                  </a:lnTo>
                  <a:cubicBezTo>
                    <a:pt x="27818" y="1581453"/>
                    <a:pt x="0" y="1553635"/>
                    <a:pt x="0" y="1519319"/>
                  </a:cubicBezTo>
                  <a:lnTo>
                    <a:pt x="0" y="62134"/>
                  </a:lnTo>
                  <a:cubicBezTo>
                    <a:pt x="0" y="27818"/>
                    <a:pt x="27818" y="0"/>
                    <a:pt x="62134" y="0"/>
                  </a:cubicBezTo>
                  <a:close/>
                </a:path>
              </a:pathLst>
            </a:custGeom>
            <a:solidFill>
              <a:srgbClr val="EBD5B9"/>
            </a:solidFill>
          </p:spPr>
        </p:sp>
        <p:sp>
          <p:nvSpPr>
            <p:cNvPr id="5" name="TextBox 5"/>
            <p:cNvSpPr txBox="1"/>
            <p:nvPr/>
          </p:nvSpPr>
          <p:spPr>
            <a:xfrm>
              <a:off x="0" y="-38100"/>
              <a:ext cx="1673637" cy="1619553"/>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6705600" y="2857500"/>
            <a:ext cx="5999245" cy="6239827"/>
            <a:chOff x="0" y="0"/>
            <a:chExt cx="1580048" cy="1643411"/>
          </a:xfrm>
        </p:grpSpPr>
        <p:sp>
          <p:nvSpPr>
            <p:cNvPr id="7" name="Freeform 7"/>
            <p:cNvSpPr/>
            <p:nvPr/>
          </p:nvSpPr>
          <p:spPr>
            <a:xfrm>
              <a:off x="0" y="0"/>
              <a:ext cx="1580048" cy="1643411"/>
            </a:xfrm>
            <a:custGeom>
              <a:avLst/>
              <a:gdLst/>
              <a:ahLst/>
              <a:cxnLst/>
              <a:rect l="l" t="t" r="r" b="b"/>
              <a:pathLst>
                <a:path w="1580048" h="1643411">
                  <a:moveTo>
                    <a:pt x="65815" y="0"/>
                  </a:moveTo>
                  <a:lnTo>
                    <a:pt x="1514234" y="0"/>
                  </a:lnTo>
                  <a:cubicBezTo>
                    <a:pt x="1531689" y="0"/>
                    <a:pt x="1548429" y="6934"/>
                    <a:pt x="1560771" y="19277"/>
                  </a:cubicBezTo>
                  <a:cubicBezTo>
                    <a:pt x="1573114" y="31619"/>
                    <a:pt x="1580048" y="48359"/>
                    <a:pt x="1580048" y="65815"/>
                  </a:cubicBezTo>
                  <a:lnTo>
                    <a:pt x="1580048" y="1577597"/>
                  </a:lnTo>
                  <a:cubicBezTo>
                    <a:pt x="1580048" y="1595052"/>
                    <a:pt x="1573114" y="1611792"/>
                    <a:pt x="1560771" y="1624135"/>
                  </a:cubicBezTo>
                  <a:cubicBezTo>
                    <a:pt x="1548429" y="1636477"/>
                    <a:pt x="1531689" y="1643411"/>
                    <a:pt x="1514234" y="1643411"/>
                  </a:cubicBezTo>
                  <a:lnTo>
                    <a:pt x="65815" y="1643411"/>
                  </a:lnTo>
                  <a:cubicBezTo>
                    <a:pt x="48359" y="1643411"/>
                    <a:pt x="31619" y="1636477"/>
                    <a:pt x="19277" y="1624135"/>
                  </a:cubicBezTo>
                  <a:cubicBezTo>
                    <a:pt x="6934" y="1611792"/>
                    <a:pt x="0" y="1595052"/>
                    <a:pt x="0" y="1577597"/>
                  </a:cubicBezTo>
                  <a:lnTo>
                    <a:pt x="0" y="65815"/>
                  </a:lnTo>
                  <a:cubicBezTo>
                    <a:pt x="0" y="48359"/>
                    <a:pt x="6934" y="31619"/>
                    <a:pt x="19277" y="19277"/>
                  </a:cubicBezTo>
                  <a:cubicBezTo>
                    <a:pt x="31619" y="6934"/>
                    <a:pt x="48359" y="0"/>
                    <a:pt x="65815" y="0"/>
                  </a:cubicBezTo>
                  <a:close/>
                </a:path>
              </a:pathLst>
            </a:custGeom>
            <a:solidFill>
              <a:srgbClr val="FFF0DB"/>
            </a:solidFill>
          </p:spPr>
        </p:sp>
        <p:sp>
          <p:nvSpPr>
            <p:cNvPr id="8" name="TextBox 8"/>
            <p:cNvSpPr txBox="1"/>
            <p:nvPr/>
          </p:nvSpPr>
          <p:spPr>
            <a:xfrm>
              <a:off x="0" y="-38100"/>
              <a:ext cx="1580048" cy="1681511"/>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399178" y="617256"/>
            <a:ext cx="13489643" cy="2590790"/>
          </a:xfrm>
          <a:prstGeom prst="rect">
            <a:avLst/>
          </a:prstGeom>
        </p:spPr>
        <p:txBody>
          <a:bodyPr lIns="0" tIns="0" rIns="0" bIns="0" rtlCol="0" anchor="t">
            <a:spAutoFit/>
          </a:bodyPr>
          <a:lstStyle/>
          <a:p>
            <a:pPr algn="l">
              <a:lnSpc>
                <a:spcPts val="9899"/>
              </a:lnSpc>
            </a:pPr>
            <a:r>
              <a:rPr lang="en-US" sz="10999" dirty="0">
                <a:solidFill>
                  <a:srgbClr val="6B5130"/>
                </a:solidFill>
                <a:latin typeface="Roca Two"/>
                <a:ea typeface="Roca Two"/>
                <a:cs typeface="Roca Two"/>
                <a:sym typeface="Roca Two"/>
              </a:rPr>
              <a:t>USES OF MULTIPLE REFLECTIONS</a:t>
            </a:r>
          </a:p>
        </p:txBody>
      </p:sp>
      <p:sp>
        <p:nvSpPr>
          <p:cNvPr id="10" name="Freeform 10"/>
          <p:cNvSpPr/>
          <p:nvPr/>
        </p:nvSpPr>
        <p:spPr>
          <a:xfrm flipH="1">
            <a:off x="-2520994" y="-2910154"/>
            <a:ext cx="5842217" cy="5820309"/>
          </a:xfrm>
          <a:custGeom>
            <a:avLst/>
            <a:gdLst/>
            <a:ahLst/>
            <a:cxnLst/>
            <a:rect l="l" t="t" r="r" b="b"/>
            <a:pathLst>
              <a:path w="5842217" h="5820309">
                <a:moveTo>
                  <a:pt x="5842217" y="0"/>
                </a:moveTo>
                <a:lnTo>
                  <a:pt x="0" y="0"/>
                </a:lnTo>
                <a:lnTo>
                  <a:pt x="0" y="5820308"/>
                </a:lnTo>
                <a:lnTo>
                  <a:pt x="5842217" y="5820308"/>
                </a:lnTo>
                <a:lnTo>
                  <a:pt x="584221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flipV="1">
            <a:off x="14697052" y="7167109"/>
            <a:ext cx="6060177" cy="6037451"/>
          </a:xfrm>
          <a:custGeom>
            <a:avLst/>
            <a:gdLst/>
            <a:ahLst/>
            <a:cxnLst/>
            <a:rect l="l" t="t" r="r" b="b"/>
            <a:pathLst>
              <a:path w="6060177" h="6037451">
                <a:moveTo>
                  <a:pt x="0" y="6037451"/>
                </a:moveTo>
                <a:lnTo>
                  <a:pt x="6060176" y="6037451"/>
                </a:lnTo>
                <a:lnTo>
                  <a:pt x="6060176" y="0"/>
                </a:lnTo>
                <a:lnTo>
                  <a:pt x="0" y="0"/>
                </a:lnTo>
                <a:lnTo>
                  <a:pt x="0" y="60374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1038599">
            <a:off x="-2245607" y="8473017"/>
            <a:ext cx="5050792" cy="5023242"/>
          </a:xfrm>
          <a:custGeom>
            <a:avLst/>
            <a:gdLst/>
            <a:ahLst/>
            <a:cxnLst/>
            <a:rect l="l" t="t" r="r" b="b"/>
            <a:pathLst>
              <a:path w="5050792" h="5023242">
                <a:moveTo>
                  <a:pt x="0" y="0"/>
                </a:moveTo>
                <a:lnTo>
                  <a:pt x="5050792" y="0"/>
                </a:lnTo>
                <a:lnTo>
                  <a:pt x="5050792" y="5023242"/>
                </a:lnTo>
                <a:lnTo>
                  <a:pt x="0" y="5023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9413279">
            <a:off x="15652889" y="-3066886"/>
            <a:ext cx="5533179" cy="5502998"/>
          </a:xfrm>
          <a:custGeom>
            <a:avLst/>
            <a:gdLst/>
            <a:ahLst/>
            <a:cxnLst/>
            <a:rect l="l" t="t" r="r" b="b"/>
            <a:pathLst>
              <a:path w="5533179" h="5502998">
                <a:moveTo>
                  <a:pt x="0" y="0"/>
                </a:moveTo>
                <a:lnTo>
                  <a:pt x="5533179" y="0"/>
                </a:lnTo>
                <a:lnTo>
                  <a:pt x="5533179" y="5502999"/>
                </a:lnTo>
                <a:lnTo>
                  <a:pt x="0" y="55029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2215824">
            <a:off x="14883236" y="9034912"/>
            <a:ext cx="5260920" cy="3797428"/>
          </a:xfrm>
          <a:custGeom>
            <a:avLst/>
            <a:gdLst/>
            <a:ahLst/>
            <a:cxnLst/>
            <a:rect l="l" t="t" r="r" b="b"/>
            <a:pathLst>
              <a:path w="5260920" h="3797428">
                <a:moveTo>
                  <a:pt x="0" y="0"/>
                </a:moveTo>
                <a:lnTo>
                  <a:pt x="5260920" y="0"/>
                </a:lnTo>
                <a:lnTo>
                  <a:pt x="5260920" y="3797428"/>
                </a:lnTo>
                <a:lnTo>
                  <a:pt x="0" y="37974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90139" y="9442387"/>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a:off x="14794892" y="-2270875"/>
            <a:ext cx="4411362" cy="4114800"/>
          </a:xfrm>
          <a:custGeom>
            <a:avLst/>
            <a:gdLst/>
            <a:ahLst/>
            <a:cxnLst/>
            <a:rect l="l" t="t" r="r" b="b"/>
            <a:pathLst>
              <a:path w="4411362" h="4114800">
                <a:moveTo>
                  <a:pt x="0" y="0"/>
                </a:moveTo>
                <a:lnTo>
                  <a:pt x="4411362" y="0"/>
                </a:lnTo>
                <a:lnTo>
                  <a:pt x="441136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1893628" y="-1750726"/>
            <a:ext cx="4821276" cy="3501452"/>
          </a:xfrm>
          <a:custGeom>
            <a:avLst/>
            <a:gdLst/>
            <a:ahLst/>
            <a:cxnLst/>
            <a:rect l="l" t="t" r="r" b="b"/>
            <a:pathLst>
              <a:path w="4821276" h="3501452">
                <a:moveTo>
                  <a:pt x="0" y="0"/>
                </a:moveTo>
                <a:lnTo>
                  <a:pt x="4821276" y="0"/>
                </a:lnTo>
                <a:lnTo>
                  <a:pt x="4821276" y="3501452"/>
                </a:lnTo>
                <a:lnTo>
                  <a:pt x="0" y="35014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flipH="1" flipV="1">
            <a:off x="16280927" y="8829363"/>
            <a:ext cx="4014147" cy="2915274"/>
          </a:xfrm>
          <a:custGeom>
            <a:avLst/>
            <a:gdLst/>
            <a:ahLst/>
            <a:cxnLst/>
            <a:rect l="l" t="t" r="r" b="b"/>
            <a:pathLst>
              <a:path w="4014147" h="2915274">
                <a:moveTo>
                  <a:pt x="4014146" y="2915274"/>
                </a:moveTo>
                <a:lnTo>
                  <a:pt x="0" y="2915274"/>
                </a:lnTo>
                <a:lnTo>
                  <a:pt x="0" y="0"/>
                </a:lnTo>
                <a:lnTo>
                  <a:pt x="4014146" y="0"/>
                </a:lnTo>
                <a:lnTo>
                  <a:pt x="4014146" y="2915274"/>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6704032" y="3271505"/>
            <a:ext cx="5847727" cy="5793105"/>
          </a:xfrm>
          <a:prstGeom prst="rect">
            <a:avLst/>
          </a:prstGeom>
        </p:spPr>
        <p:txBody>
          <a:bodyPr lIns="0" tIns="0" rIns="0" bIns="0" rtlCol="0" anchor="t">
            <a:spAutoFit/>
          </a:bodyPr>
          <a:lstStyle/>
          <a:p>
            <a:pPr algn="ctr">
              <a:lnSpc>
                <a:spcPts val="4620"/>
              </a:lnSpc>
              <a:spcBef>
                <a:spcPct val="0"/>
              </a:spcBef>
            </a:pPr>
            <a:r>
              <a:rPr lang="en-US" sz="3300" dirty="0">
                <a:solidFill>
                  <a:srgbClr val="6B5130"/>
                </a:solidFill>
                <a:latin typeface="Roca Two"/>
                <a:ea typeface="Roca Two"/>
                <a:cs typeface="Roca Two"/>
                <a:sym typeface="Roca Two"/>
              </a:rPr>
              <a:t>MEGAPHONE:</a:t>
            </a:r>
          </a:p>
          <a:p>
            <a:pPr algn="ctr">
              <a:lnSpc>
                <a:spcPts val="4620"/>
              </a:lnSpc>
              <a:spcBef>
                <a:spcPct val="0"/>
              </a:spcBef>
            </a:pPr>
            <a:r>
              <a:rPr lang="en-US" sz="3300" dirty="0">
                <a:solidFill>
                  <a:srgbClr val="6B5130"/>
                </a:solidFill>
                <a:latin typeface="Roca Two"/>
                <a:ea typeface="Roca Two"/>
                <a:cs typeface="Roca Two"/>
                <a:sym typeface="Roca Two"/>
              </a:rPr>
              <a:t>THE DESIGN OF A MEGAPHONE UTILIZES MULTIPLE REFLECTIONS OF SOUND WAVES WITHIN ITS CONICAL CHAMBER TO PROJECT SOUND IN A FOCUSED DIRECTION, MAKING THE VOICE LOUDER.</a:t>
            </a:r>
          </a:p>
        </p:txBody>
      </p:sp>
      <p:grpSp>
        <p:nvGrpSpPr>
          <p:cNvPr id="20" name="Group 20"/>
          <p:cNvGrpSpPr/>
          <p:nvPr/>
        </p:nvGrpSpPr>
        <p:grpSpPr>
          <a:xfrm>
            <a:off x="12817577" y="2740973"/>
            <a:ext cx="5147222" cy="6904662"/>
            <a:chOff x="0" y="0"/>
            <a:chExt cx="1355647" cy="1818512"/>
          </a:xfrm>
        </p:grpSpPr>
        <p:sp>
          <p:nvSpPr>
            <p:cNvPr id="21" name="Freeform 21"/>
            <p:cNvSpPr/>
            <p:nvPr/>
          </p:nvSpPr>
          <p:spPr>
            <a:xfrm>
              <a:off x="0" y="0"/>
              <a:ext cx="1355647" cy="1818512"/>
            </a:xfrm>
            <a:custGeom>
              <a:avLst/>
              <a:gdLst/>
              <a:ahLst/>
              <a:cxnLst/>
              <a:rect l="l" t="t" r="r" b="b"/>
              <a:pathLst>
                <a:path w="1355647" h="1818512">
                  <a:moveTo>
                    <a:pt x="76709" y="0"/>
                  </a:moveTo>
                  <a:lnTo>
                    <a:pt x="1278938" y="0"/>
                  </a:lnTo>
                  <a:cubicBezTo>
                    <a:pt x="1299282" y="0"/>
                    <a:pt x="1318794" y="8082"/>
                    <a:pt x="1333179" y="22468"/>
                  </a:cubicBezTo>
                  <a:cubicBezTo>
                    <a:pt x="1347565" y="36853"/>
                    <a:pt x="1355647" y="56364"/>
                    <a:pt x="1355647" y="76709"/>
                  </a:cubicBezTo>
                  <a:lnTo>
                    <a:pt x="1355647" y="1741803"/>
                  </a:lnTo>
                  <a:cubicBezTo>
                    <a:pt x="1355647" y="1784168"/>
                    <a:pt x="1321303" y="1818512"/>
                    <a:pt x="1278938" y="1818512"/>
                  </a:cubicBezTo>
                  <a:lnTo>
                    <a:pt x="76709" y="1818512"/>
                  </a:lnTo>
                  <a:cubicBezTo>
                    <a:pt x="34344" y="1818512"/>
                    <a:pt x="0" y="1784168"/>
                    <a:pt x="0" y="1741803"/>
                  </a:cubicBezTo>
                  <a:lnTo>
                    <a:pt x="0" y="76709"/>
                  </a:lnTo>
                  <a:cubicBezTo>
                    <a:pt x="0" y="34344"/>
                    <a:pt x="34344" y="0"/>
                    <a:pt x="76709" y="0"/>
                  </a:cubicBezTo>
                  <a:close/>
                </a:path>
              </a:pathLst>
            </a:custGeom>
            <a:solidFill>
              <a:srgbClr val="BFA88A"/>
            </a:solidFill>
          </p:spPr>
        </p:sp>
        <p:sp>
          <p:nvSpPr>
            <p:cNvPr id="22" name="TextBox 22"/>
            <p:cNvSpPr txBox="1"/>
            <p:nvPr/>
          </p:nvSpPr>
          <p:spPr>
            <a:xfrm>
              <a:off x="0" y="-38100"/>
              <a:ext cx="1355647" cy="1856612"/>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380130" y="3271505"/>
            <a:ext cx="5882188" cy="5212080"/>
          </a:xfrm>
          <a:prstGeom prst="rect">
            <a:avLst/>
          </a:prstGeom>
        </p:spPr>
        <p:txBody>
          <a:bodyPr lIns="0" tIns="0" rIns="0" bIns="0" rtlCol="0" anchor="t">
            <a:spAutoFit/>
          </a:bodyPr>
          <a:lstStyle/>
          <a:p>
            <a:pPr algn="ctr">
              <a:lnSpc>
                <a:spcPts val="4619"/>
              </a:lnSpc>
              <a:spcBef>
                <a:spcPct val="0"/>
              </a:spcBef>
            </a:pPr>
            <a:r>
              <a:rPr lang="en-US" sz="3299" dirty="0">
                <a:solidFill>
                  <a:srgbClr val="6B5130"/>
                </a:solidFill>
                <a:latin typeface="Roca Two"/>
                <a:ea typeface="Roca Two"/>
                <a:cs typeface="Roca Two"/>
                <a:sym typeface="Roca Two"/>
              </a:rPr>
              <a:t>STETHOSCOPE:</a:t>
            </a:r>
          </a:p>
          <a:p>
            <a:pPr algn="ctr">
              <a:lnSpc>
                <a:spcPts val="4619"/>
              </a:lnSpc>
              <a:spcBef>
                <a:spcPct val="0"/>
              </a:spcBef>
            </a:pPr>
            <a:r>
              <a:rPr lang="en-US" sz="3299" dirty="0">
                <a:solidFill>
                  <a:srgbClr val="6B5130"/>
                </a:solidFill>
                <a:latin typeface="Roca Two"/>
                <a:ea typeface="Roca Two"/>
                <a:cs typeface="Roca Two"/>
                <a:sym typeface="Roca Two"/>
              </a:rPr>
              <a:t>A DOCTOR USES A STETHOSCOPE TO HEAR A PATIENT'S HEARTBEAT BY MULTIPLE REFLECTIONS OF SOUND WAVES WITHIN THE STETHOSCOPE'S TUBE, AMPLIFYING THE FAINT SOUNDS FROM THE BODY.</a:t>
            </a:r>
          </a:p>
        </p:txBody>
      </p:sp>
      <p:sp>
        <p:nvSpPr>
          <p:cNvPr id="24" name="TextBox 24"/>
          <p:cNvSpPr txBox="1"/>
          <p:nvPr/>
        </p:nvSpPr>
        <p:spPr>
          <a:xfrm>
            <a:off x="12989909" y="3271505"/>
            <a:ext cx="4974890" cy="6374130"/>
          </a:xfrm>
          <a:prstGeom prst="rect">
            <a:avLst/>
          </a:prstGeom>
        </p:spPr>
        <p:txBody>
          <a:bodyPr lIns="0" tIns="0" rIns="0" bIns="0" rtlCol="0" anchor="t">
            <a:spAutoFit/>
          </a:bodyPr>
          <a:lstStyle/>
          <a:p>
            <a:pPr algn="ctr">
              <a:lnSpc>
                <a:spcPts val="4620"/>
              </a:lnSpc>
              <a:spcBef>
                <a:spcPct val="0"/>
              </a:spcBef>
            </a:pPr>
            <a:r>
              <a:rPr lang="en-US" sz="3300" dirty="0">
                <a:solidFill>
                  <a:srgbClr val="6B5130"/>
                </a:solidFill>
                <a:latin typeface="Roca Two"/>
                <a:ea typeface="Roca Two"/>
                <a:cs typeface="Roca Two"/>
                <a:sym typeface="Roca Two"/>
              </a:rPr>
              <a:t>SOUND BOARDS:</a:t>
            </a:r>
          </a:p>
          <a:p>
            <a:pPr algn="ctr">
              <a:lnSpc>
                <a:spcPts val="4620"/>
              </a:lnSpc>
              <a:spcBef>
                <a:spcPct val="0"/>
              </a:spcBef>
            </a:pPr>
            <a:r>
              <a:rPr lang="en-US" sz="3300" dirty="0">
                <a:solidFill>
                  <a:srgbClr val="6B5130"/>
                </a:solidFill>
                <a:latin typeface="Roca Two"/>
                <a:ea typeface="Roca Two"/>
                <a:cs typeface="Roca Two"/>
                <a:sym typeface="Roca Two"/>
              </a:rPr>
              <a:t>CURVED SOUND BOARDS PLACED BEHIND THE STAGE IN AUDITORIUMS CAN DIRECT SOUND WAVES FROM THE PERFORMER TOWARDS THE AUDIENCE USING MULTIPLE REFLECTIONS.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626</Words>
  <Application>Microsoft Office PowerPoint</Application>
  <PresentationFormat>Custom</PresentationFormat>
  <Paragraphs>54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Open Sauce</vt:lpstr>
      <vt:lpstr>Calibri</vt:lpstr>
      <vt:lpstr>Anton</vt:lpstr>
      <vt:lpstr>Montserrat</vt:lpstr>
      <vt:lpstr>Times New Roman</vt:lpstr>
      <vt:lpstr>Roca Two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sound</dc:title>
  <cp:lastModifiedBy>Anshuman Rout</cp:lastModifiedBy>
  <cp:revision>4</cp:revision>
  <dcterms:created xsi:type="dcterms:W3CDTF">2006-08-16T00:00:00Z</dcterms:created>
  <dcterms:modified xsi:type="dcterms:W3CDTF">2025-01-03T16:57:50Z</dcterms:modified>
  <dc:identifier>DAGbJ6CISnI</dc:identifier>
</cp:coreProperties>
</file>