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Lato Black"/>
      <p:bold r:id="rId37"/>
      <p:boldItalic r:id="rId38"/>
    </p:embeddedFont>
    <p:embeddedFont>
      <p:font typeface="Libre Baskerville"/>
      <p:regular r:id="rId39"/>
      <p:bold r:id="rId40"/>
      <p: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gSy1JocdCyseymQe+cD4Cm9ZyD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2D8702-82CC-494F-9817-19A53E3FD070}">
  <a:tblStyle styleId="{3D2D8702-82CC-494F-9817-19A53E3FD0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breBaskerville-bold.fntdata"/><Relationship Id="rId20" Type="http://schemas.openxmlformats.org/officeDocument/2006/relationships/slide" Target="slides/slide15.xml"/><Relationship Id="rId42" Type="http://schemas.openxmlformats.org/officeDocument/2006/relationships/font" Target="fonts/RobotoMono-regular.fntdata"/><Relationship Id="rId41" Type="http://schemas.openxmlformats.org/officeDocument/2006/relationships/font" Target="fonts/LibreBaskerville-italic.fntdata"/><Relationship Id="rId22" Type="http://schemas.openxmlformats.org/officeDocument/2006/relationships/slide" Target="slides/slide17.xml"/><Relationship Id="rId44" Type="http://schemas.openxmlformats.org/officeDocument/2006/relationships/font" Target="fonts/RobotoMono-italic.fntdata"/><Relationship Id="rId21" Type="http://schemas.openxmlformats.org/officeDocument/2006/relationships/slide" Target="slides/slide16.xml"/><Relationship Id="rId43" Type="http://schemas.openxmlformats.org/officeDocument/2006/relationships/font" Target="fonts/RobotoMono-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atoBlack-bold.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LibreBaskerville-regular.fntdata"/><Relationship Id="rId16" Type="http://schemas.openxmlformats.org/officeDocument/2006/relationships/slide" Target="slides/slide11.xml"/><Relationship Id="rId38" Type="http://schemas.openxmlformats.org/officeDocument/2006/relationships/font" Target="fonts/LatoBlac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79f9a5c41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379f9a5c41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79f9a5c413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379f9a5c41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79f9a5c413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379f9a5c41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79f9a5c413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379f9a5c413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79f9a5c413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379f9a5c413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79f9a5c413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379f9a5c41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79f9a5c413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379f9a5c413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79f9a5c413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379f9a5c413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79f9a5c413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379f9a5c413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79f9a5c413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379f9a5c413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79f9a5c413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379f9a5c413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79f9a5c413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379f9a5c413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79f9a5c413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379f9a5c41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79f9a5c413_0_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379f9a5c413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79f9a5c413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379f9a5c413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79f9a5c413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379f9a5c413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79f9a5c413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379f9a5c413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79f9a5c413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379f9a5c413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7c3aa64bab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37c3aa64ba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79f9a5c413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379f9a5c413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79e281c1f4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379e281c1f4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79f9a5c413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379f9a5c413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28" name="Google Shape;3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79e281c1f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379e281c1f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9e281c1f4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379e281c1f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79e281c1f4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379e281c1f4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9e281c1f4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379e281c1f4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79e281c1f4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379e281c1f4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9f9a5c413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379f9a5c41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github.com/SaiVamshiBurugu" TargetMode="External"/><Relationship Id="rId5" Type="http://schemas.openxmlformats.org/officeDocument/2006/relationships/image" Target="../media/image4.png"/><Relationship Id="rId6" Type="http://schemas.openxmlformats.org/officeDocument/2006/relationships/hyperlink" Target="https://www.linkedin.com/in/saivamshiburug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nisearch.com/"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1883475" y="3717975"/>
            <a:ext cx="8144700" cy="221640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en-IN" sz="5400">
                <a:latin typeface="Times New Roman"/>
                <a:ea typeface="Times New Roman"/>
                <a:cs typeface="Times New Roman"/>
                <a:sym typeface="Times New Roman"/>
              </a:rPr>
              <a:t>Anime Data Mining and Analysis</a:t>
            </a:r>
            <a:endParaRPr sz="5400">
              <a:latin typeface="Times New Roman"/>
              <a:ea typeface="Times New Roman"/>
              <a:cs typeface="Times New Roman"/>
              <a:sym typeface="Times New Roman"/>
            </a:endParaRPr>
          </a:p>
          <a:p>
            <a:pPr indent="0" lvl="0" marL="0" rtl="0" algn="ctr">
              <a:spcBef>
                <a:spcPts val="0"/>
              </a:spcBef>
              <a:spcAft>
                <a:spcPts val="0"/>
              </a:spcAft>
              <a:buClr>
                <a:srgbClr val="000000"/>
              </a:buClr>
              <a:buSzPts val="1800"/>
              <a:buFont typeface="Arial"/>
              <a:buNone/>
            </a:pPr>
            <a:r>
              <a:t/>
            </a:r>
            <a:endParaRPr sz="3000">
              <a:latin typeface="Times New Roman"/>
              <a:ea typeface="Times New Roman"/>
              <a:cs typeface="Times New Roman"/>
              <a:sym typeface="Times New Roman"/>
            </a:endParaRPr>
          </a:p>
        </p:txBody>
      </p:sp>
      <p:sp>
        <p:nvSpPr>
          <p:cNvPr id="100" name="Google Shape;100;p1"/>
          <p:cNvSpPr txBox="1"/>
          <p:nvPr/>
        </p:nvSpPr>
        <p:spPr>
          <a:xfrm>
            <a:off x="3467175" y="5760725"/>
            <a:ext cx="8144700" cy="615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descr="Business Analysis symbol with magnifying glass line icon and chart (Provided by Getty Images)" id="101" name="Google Shape;101;p1"/>
          <p:cNvPicPr preferRelativeResize="0"/>
          <p:nvPr/>
        </p:nvPicPr>
        <p:blipFill rotWithShape="1">
          <a:blip r:embed="rId4">
            <a:alphaModFix/>
          </a:blip>
          <a:srcRect b="28571" l="10122" r="9922" t="0"/>
          <a:stretch/>
        </p:blipFill>
        <p:spPr>
          <a:xfrm>
            <a:off x="9545476" y="606425"/>
            <a:ext cx="2066400" cy="1846200"/>
          </a:xfrm>
          <a:prstGeom prst="roundRect">
            <a:avLst>
              <a:gd fmla="val 21776" name="adj"/>
            </a:avLst>
          </a:prstGeom>
          <a:noFill/>
          <a:ln>
            <a:noFill/>
          </a:ln>
        </p:spPr>
      </p:pic>
      <p:pic>
        <p:nvPicPr>
          <p:cNvPr descr="drawing process of young man anime style character (Provided by Getty Images)" id="102" name="Google Shape;102;p1"/>
          <p:cNvPicPr preferRelativeResize="0"/>
          <p:nvPr/>
        </p:nvPicPr>
        <p:blipFill>
          <a:blip r:embed="rId5">
            <a:alphaModFix/>
          </a:blip>
          <a:stretch>
            <a:fillRect/>
          </a:stretch>
        </p:blipFill>
        <p:spPr>
          <a:xfrm>
            <a:off x="313925" y="5689875"/>
            <a:ext cx="2295398" cy="1004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79f9a5c413_0_15"/>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a:t>
            </a:r>
            <a:endParaRPr b="1">
              <a:solidFill>
                <a:srgbClr val="FF0000"/>
              </a:solidFill>
            </a:endParaRPr>
          </a:p>
        </p:txBody>
      </p:sp>
      <p:pic>
        <p:nvPicPr>
          <p:cNvPr id="170" name="Google Shape;170;g379f9a5c413_0_15"/>
          <p:cNvPicPr preferRelativeResize="0"/>
          <p:nvPr/>
        </p:nvPicPr>
        <p:blipFill rotWithShape="1">
          <a:blip r:embed="rId3">
            <a:alphaModFix/>
          </a:blip>
          <a:srcRect b="1577" l="307" r="643" t="1645"/>
          <a:stretch/>
        </p:blipFill>
        <p:spPr>
          <a:xfrm>
            <a:off x="483736" y="1145400"/>
            <a:ext cx="11224539" cy="4449512"/>
          </a:xfrm>
          <a:prstGeom prst="rect">
            <a:avLst/>
          </a:prstGeom>
          <a:noFill/>
          <a:ln>
            <a:noFill/>
          </a:ln>
        </p:spPr>
      </p:pic>
      <p:sp>
        <p:nvSpPr>
          <p:cNvPr id="171" name="Google Shape;171;g379f9a5c413_0_15"/>
          <p:cNvSpPr txBox="1"/>
          <p:nvPr/>
        </p:nvSpPr>
        <p:spPr>
          <a:xfrm>
            <a:off x="5729700" y="439500"/>
            <a:ext cx="58593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Boxen Plots for Numerical Columns :</a:t>
            </a:r>
            <a:endParaRPr b="1" sz="2800">
              <a:solidFill>
                <a:schemeClr val="dk1"/>
              </a:solidFill>
              <a:latin typeface="Calibri"/>
              <a:ea typeface="Calibri"/>
              <a:cs typeface="Calibri"/>
              <a:sym typeface="Calibri"/>
            </a:endParaRPr>
          </a:p>
        </p:txBody>
      </p:sp>
      <p:sp>
        <p:nvSpPr>
          <p:cNvPr id="172" name="Google Shape;172;g379f9a5c413_0_15"/>
          <p:cNvSpPr txBox="1"/>
          <p:nvPr/>
        </p:nvSpPr>
        <p:spPr>
          <a:xfrm>
            <a:off x="491600" y="5746250"/>
            <a:ext cx="8347500" cy="970500"/>
          </a:xfrm>
          <a:prstGeom prst="rect">
            <a:avLst/>
          </a:prstGeom>
          <a:no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Insights : </a:t>
            </a:r>
            <a:endParaRPr sz="22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All numeric columns show few outliers.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Year of release column is left skewed indicating more number of animes are produced in recent times</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79f9a5c413_0_34"/>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a:t>
            </a:r>
            <a:endParaRPr b="1">
              <a:solidFill>
                <a:srgbClr val="FF0000"/>
              </a:solidFill>
            </a:endParaRPr>
          </a:p>
        </p:txBody>
      </p:sp>
      <p:sp>
        <p:nvSpPr>
          <p:cNvPr id="178" name="Google Shape;178;g379f9a5c413_0_34"/>
          <p:cNvSpPr txBox="1"/>
          <p:nvPr/>
        </p:nvSpPr>
        <p:spPr>
          <a:xfrm>
            <a:off x="5729700" y="439500"/>
            <a:ext cx="58593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Count</a:t>
            </a:r>
            <a:r>
              <a:rPr b="1" lang="en-IN" sz="2800">
                <a:solidFill>
                  <a:schemeClr val="dk1"/>
                </a:solidFill>
                <a:latin typeface="Calibri"/>
                <a:ea typeface="Calibri"/>
                <a:cs typeface="Calibri"/>
                <a:sym typeface="Calibri"/>
              </a:rPr>
              <a:t> Plots for Categorical Columns :</a:t>
            </a:r>
            <a:endParaRPr b="1" sz="2800">
              <a:solidFill>
                <a:schemeClr val="dk1"/>
              </a:solidFill>
              <a:latin typeface="Calibri"/>
              <a:ea typeface="Calibri"/>
              <a:cs typeface="Calibri"/>
              <a:sym typeface="Calibri"/>
            </a:endParaRPr>
          </a:p>
        </p:txBody>
      </p:sp>
      <p:pic>
        <p:nvPicPr>
          <p:cNvPr id="179" name="Google Shape;179;g379f9a5c413_0_34"/>
          <p:cNvPicPr preferRelativeResize="0"/>
          <p:nvPr/>
        </p:nvPicPr>
        <p:blipFill>
          <a:blip r:embed="rId3">
            <a:alphaModFix/>
          </a:blip>
          <a:stretch>
            <a:fillRect/>
          </a:stretch>
        </p:blipFill>
        <p:spPr>
          <a:xfrm>
            <a:off x="208475" y="1905900"/>
            <a:ext cx="7822049" cy="4142549"/>
          </a:xfrm>
          <a:prstGeom prst="rect">
            <a:avLst/>
          </a:prstGeom>
          <a:noFill/>
          <a:ln>
            <a:noFill/>
          </a:ln>
        </p:spPr>
      </p:pic>
      <p:sp>
        <p:nvSpPr>
          <p:cNvPr id="180" name="Google Shape;180;g379f9a5c413_0_34"/>
          <p:cNvSpPr txBox="1"/>
          <p:nvPr/>
        </p:nvSpPr>
        <p:spPr>
          <a:xfrm>
            <a:off x="8030525" y="1343950"/>
            <a:ext cx="41067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JC Staff Studio has produced more number of animes. Followed by Toei Animations and sunrise Studio.</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79f9a5c413_0_43"/>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a:t>
            </a:r>
            <a:endParaRPr b="1">
              <a:solidFill>
                <a:srgbClr val="FF0000"/>
              </a:solidFill>
            </a:endParaRPr>
          </a:p>
        </p:txBody>
      </p:sp>
      <p:sp>
        <p:nvSpPr>
          <p:cNvPr id="186" name="Google Shape;186;g379f9a5c413_0_43"/>
          <p:cNvSpPr txBox="1"/>
          <p:nvPr/>
        </p:nvSpPr>
        <p:spPr>
          <a:xfrm>
            <a:off x="5729700" y="439500"/>
            <a:ext cx="58593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Count Plots for Categorical Columns :</a:t>
            </a:r>
            <a:endParaRPr b="1" sz="2800">
              <a:solidFill>
                <a:schemeClr val="dk1"/>
              </a:solidFill>
              <a:latin typeface="Calibri"/>
              <a:ea typeface="Calibri"/>
              <a:cs typeface="Calibri"/>
              <a:sym typeface="Calibri"/>
            </a:endParaRPr>
          </a:p>
        </p:txBody>
      </p:sp>
      <p:pic>
        <p:nvPicPr>
          <p:cNvPr id="187" name="Google Shape;187;g379f9a5c413_0_43"/>
          <p:cNvPicPr preferRelativeResize="0"/>
          <p:nvPr/>
        </p:nvPicPr>
        <p:blipFill>
          <a:blip r:embed="rId3">
            <a:alphaModFix/>
          </a:blip>
          <a:stretch>
            <a:fillRect/>
          </a:stretch>
        </p:blipFill>
        <p:spPr>
          <a:xfrm>
            <a:off x="280275" y="1765431"/>
            <a:ext cx="7750251" cy="4385694"/>
          </a:xfrm>
          <a:prstGeom prst="rect">
            <a:avLst/>
          </a:prstGeom>
          <a:noFill/>
          <a:ln>
            <a:noFill/>
          </a:ln>
        </p:spPr>
      </p:pic>
      <p:sp>
        <p:nvSpPr>
          <p:cNvPr id="188" name="Google Shape;188;g379f9a5c413_0_43"/>
          <p:cNvSpPr txBox="1"/>
          <p:nvPr/>
        </p:nvSpPr>
        <p:spPr>
          <a:xfrm>
            <a:off x="8030525" y="1343950"/>
            <a:ext cx="41067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There are More animes on Adventure Genre and followed by Comedy and Action.</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379f9a5c413_0_49"/>
          <p:cNvPicPr preferRelativeResize="0"/>
          <p:nvPr/>
        </p:nvPicPr>
        <p:blipFill>
          <a:blip r:embed="rId3">
            <a:alphaModFix/>
          </a:blip>
          <a:stretch>
            <a:fillRect/>
          </a:stretch>
        </p:blipFill>
        <p:spPr>
          <a:xfrm>
            <a:off x="208475" y="1654862"/>
            <a:ext cx="7822049" cy="4584638"/>
          </a:xfrm>
          <a:prstGeom prst="rect">
            <a:avLst/>
          </a:prstGeom>
          <a:noFill/>
          <a:ln>
            <a:noFill/>
          </a:ln>
        </p:spPr>
      </p:pic>
      <p:sp>
        <p:nvSpPr>
          <p:cNvPr id="194" name="Google Shape;194;g379f9a5c413_0_49"/>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a:t>
            </a:r>
            <a:endParaRPr b="1">
              <a:solidFill>
                <a:srgbClr val="FF0000"/>
              </a:solidFill>
            </a:endParaRPr>
          </a:p>
        </p:txBody>
      </p:sp>
      <p:sp>
        <p:nvSpPr>
          <p:cNvPr id="195" name="Google Shape;195;g379f9a5c413_0_49"/>
          <p:cNvSpPr txBox="1"/>
          <p:nvPr/>
        </p:nvSpPr>
        <p:spPr>
          <a:xfrm>
            <a:off x="5729700" y="439500"/>
            <a:ext cx="58593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Count Plots for Categorical Columns :</a:t>
            </a:r>
            <a:endParaRPr b="1" sz="2800">
              <a:solidFill>
                <a:schemeClr val="dk1"/>
              </a:solidFill>
              <a:latin typeface="Calibri"/>
              <a:ea typeface="Calibri"/>
              <a:cs typeface="Calibri"/>
              <a:sym typeface="Calibri"/>
            </a:endParaRPr>
          </a:p>
        </p:txBody>
      </p:sp>
      <p:sp>
        <p:nvSpPr>
          <p:cNvPr id="196" name="Google Shape;196;g379f9a5c413_0_49"/>
          <p:cNvSpPr txBox="1"/>
          <p:nvPr/>
        </p:nvSpPr>
        <p:spPr>
          <a:xfrm>
            <a:off x="8030525" y="1343950"/>
            <a:ext cx="41067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Many Animes took inspiration/Adaptation from manga by a lot margin. Followed by some of the original Works and Light Novel.</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79f9a5c413_0_55"/>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Univariate Analysis</a:t>
            </a:r>
            <a:endParaRPr b="1">
              <a:solidFill>
                <a:srgbClr val="FF0000"/>
              </a:solidFill>
            </a:endParaRPr>
          </a:p>
        </p:txBody>
      </p:sp>
      <p:sp>
        <p:nvSpPr>
          <p:cNvPr id="202" name="Google Shape;202;g379f9a5c413_0_55"/>
          <p:cNvSpPr txBox="1"/>
          <p:nvPr/>
        </p:nvSpPr>
        <p:spPr>
          <a:xfrm>
            <a:off x="5729700" y="439500"/>
            <a:ext cx="58593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Count Plots for Categorical Columns :</a:t>
            </a:r>
            <a:endParaRPr b="1" sz="2800">
              <a:solidFill>
                <a:schemeClr val="dk1"/>
              </a:solidFill>
              <a:latin typeface="Calibri"/>
              <a:ea typeface="Calibri"/>
              <a:cs typeface="Calibri"/>
              <a:sym typeface="Calibri"/>
            </a:endParaRPr>
          </a:p>
        </p:txBody>
      </p:sp>
      <p:pic>
        <p:nvPicPr>
          <p:cNvPr id="203" name="Google Shape;203;g379f9a5c413_0_55"/>
          <p:cNvPicPr preferRelativeResize="0"/>
          <p:nvPr/>
        </p:nvPicPr>
        <p:blipFill>
          <a:blip r:embed="rId3">
            <a:alphaModFix/>
          </a:blip>
          <a:stretch>
            <a:fillRect/>
          </a:stretch>
        </p:blipFill>
        <p:spPr>
          <a:xfrm>
            <a:off x="208463" y="1343950"/>
            <a:ext cx="7726875" cy="4876701"/>
          </a:xfrm>
          <a:prstGeom prst="rect">
            <a:avLst/>
          </a:prstGeom>
          <a:noFill/>
          <a:ln>
            <a:noFill/>
          </a:ln>
        </p:spPr>
      </p:pic>
      <p:sp>
        <p:nvSpPr>
          <p:cNvPr id="204" name="Google Shape;204;g379f9a5c413_0_55"/>
          <p:cNvSpPr txBox="1"/>
          <p:nvPr/>
        </p:nvSpPr>
        <p:spPr>
          <a:xfrm>
            <a:off x="8030525" y="1343950"/>
            <a:ext cx="41067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Many animes are excellent and some are mediocre and very few weak , masterpiece and disastrous.</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79f9a5c413_0_64"/>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a:t>
            </a:r>
            <a:r>
              <a:rPr b="1" lang="en-IN">
                <a:solidFill>
                  <a:srgbClr val="FF0000"/>
                </a:solidFill>
              </a:rPr>
              <a:t>variate Analysis</a:t>
            </a:r>
            <a:endParaRPr b="1">
              <a:solidFill>
                <a:srgbClr val="FF0000"/>
              </a:solidFill>
            </a:endParaRPr>
          </a:p>
        </p:txBody>
      </p:sp>
      <p:sp>
        <p:nvSpPr>
          <p:cNvPr id="210" name="Google Shape;210;g379f9a5c413_0_64"/>
          <p:cNvSpPr txBox="1"/>
          <p:nvPr/>
        </p:nvSpPr>
        <p:spPr>
          <a:xfrm>
            <a:off x="6311783" y="439500"/>
            <a:ext cx="58593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Pair</a:t>
            </a:r>
            <a:r>
              <a:rPr b="1" lang="en-IN" sz="2800">
                <a:solidFill>
                  <a:schemeClr val="dk1"/>
                </a:solidFill>
                <a:latin typeface="Calibri"/>
                <a:ea typeface="Calibri"/>
                <a:cs typeface="Calibri"/>
                <a:sym typeface="Calibri"/>
              </a:rPr>
              <a:t> Plot for Numerical Columns :</a:t>
            </a:r>
            <a:endParaRPr b="1" sz="2800">
              <a:solidFill>
                <a:schemeClr val="dk1"/>
              </a:solidFill>
              <a:latin typeface="Calibri"/>
              <a:ea typeface="Calibri"/>
              <a:cs typeface="Calibri"/>
              <a:sym typeface="Calibri"/>
            </a:endParaRPr>
          </a:p>
        </p:txBody>
      </p:sp>
      <p:sp>
        <p:nvSpPr>
          <p:cNvPr id="211" name="Google Shape;211;g379f9a5c413_0_64"/>
          <p:cNvSpPr txBox="1"/>
          <p:nvPr/>
        </p:nvSpPr>
        <p:spPr>
          <a:xfrm>
            <a:off x="6277800" y="1343950"/>
            <a:ext cx="58593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Most anime episodes are 20–30 minutes long.</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Most anime series have less than 200 episodes.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Recently released anime tend to have higher ratings, which is also confirmed in the trend analysis later.</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Year of release KDE is left skewed.</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Duration and No of Episodes KDE plots have high Kurtosis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Numeric rating column is normally distributed.</a:t>
            </a:r>
            <a:endParaRPr sz="2000">
              <a:solidFill>
                <a:schemeClr val="dk1"/>
              </a:solidFill>
              <a:latin typeface="Calibri"/>
              <a:ea typeface="Calibri"/>
              <a:cs typeface="Calibri"/>
              <a:sym typeface="Calibri"/>
            </a:endParaRPr>
          </a:p>
        </p:txBody>
      </p:sp>
      <p:pic>
        <p:nvPicPr>
          <p:cNvPr id="212" name="Google Shape;212;g379f9a5c413_0_64"/>
          <p:cNvPicPr preferRelativeResize="0"/>
          <p:nvPr/>
        </p:nvPicPr>
        <p:blipFill>
          <a:blip r:embed="rId3">
            <a:alphaModFix/>
          </a:blip>
          <a:stretch>
            <a:fillRect/>
          </a:stretch>
        </p:blipFill>
        <p:spPr>
          <a:xfrm>
            <a:off x="208475" y="1075559"/>
            <a:ext cx="5656675" cy="56427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379f9a5c413_0_101"/>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Bivariate Analysis</a:t>
            </a:r>
            <a:endParaRPr b="1">
              <a:solidFill>
                <a:srgbClr val="FF0000"/>
              </a:solidFill>
            </a:endParaRPr>
          </a:p>
        </p:txBody>
      </p:sp>
      <p:sp>
        <p:nvSpPr>
          <p:cNvPr id="218" name="Google Shape;218;g379f9a5c413_0_101"/>
          <p:cNvSpPr txBox="1"/>
          <p:nvPr/>
        </p:nvSpPr>
        <p:spPr>
          <a:xfrm>
            <a:off x="6311783" y="439500"/>
            <a:ext cx="58593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Pair Plot for Numerical Columns :</a:t>
            </a:r>
            <a:endParaRPr b="1" sz="2800">
              <a:solidFill>
                <a:schemeClr val="dk1"/>
              </a:solidFill>
              <a:latin typeface="Calibri"/>
              <a:ea typeface="Calibri"/>
              <a:cs typeface="Calibri"/>
              <a:sym typeface="Calibri"/>
            </a:endParaRPr>
          </a:p>
        </p:txBody>
      </p:sp>
      <p:sp>
        <p:nvSpPr>
          <p:cNvPr id="219" name="Google Shape;219;g379f9a5c413_0_101"/>
          <p:cNvSpPr txBox="1"/>
          <p:nvPr/>
        </p:nvSpPr>
        <p:spPr>
          <a:xfrm>
            <a:off x="7594300" y="1343950"/>
            <a:ext cx="45429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Only Rating and Year of Release show a noticeable (weak) positive correlation.</a:t>
            </a:r>
            <a:endParaRPr sz="2000">
              <a:solidFill>
                <a:schemeClr val="dk1"/>
              </a:solidFill>
              <a:latin typeface="Calibri"/>
              <a:ea typeface="Calibri"/>
              <a:cs typeface="Calibri"/>
              <a:sym typeface="Calibri"/>
            </a:endParaRPr>
          </a:p>
        </p:txBody>
      </p:sp>
      <p:pic>
        <p:nvPicPr>
          <p:cNvPr id="220" name="Google Shape;220;g379f9a5c413_0_101"/>
          <p:cNvPicPr preferRelativeResize="0"/>
          <p:nvPr/>
        </p:nvPicPr>
        <p:blipFill>
          <a:blip r:embed="rId3">
            <a:alphaModFix/>
          </a:blip>
          <a:stretch>
            <a:fillRect/>
          </a:stretch>
        </p:blipFill>
        <p:spPr>
          <a:xfrm>
            <a:off x="208475" y="1145400"/>
            <a:ext cx="7062364" cy="554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79f9a5c413_0_73"/>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a:t>
            </a:r>
            <a:r>
              <a:rPr b="1" lang="en-IN">
                <a:solidFill>
                  <a:srgbClr val="FF0000"/>
                </a:solidFill>
              </a:rPr>
              <a:t>variate Analysis</a:t>
            </a:r>
            <a:endParaRPr b="1">
              <a:solidFill>
                <a:srgbClr val="FF0000"/>
              </a:solidFill>
            </a:endParaRPr>
          </a:p>
        </p:txBody>
      </p:sp>
      <p:sp>
        <p:nvSpPr>
          <p:cNvPr id="226" name="Google Shape;226;g379f9a5c413_0_73"/>
          <p:cNvSpPr txBox="1"/>
          <p:nvPr/>
        </p:nvSpPr>
        <p:spPr>
          <a:xfrm>
            <a:off x="5562125" y="227842"/>
            <a:ext cx="64956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Trend Analysis of numerical columns wrt to the release Year </a:t>
            </a:r>
            <a:r>
              <a:rPr b="1" lang="en-IN" sz="2800">
                <a:solidFill>
                  <a:schemeClr val="dk1"/>
                </a:solidFill>
                <a:latin typeface="Calibri"/>
                <a:ea typeface="Calibri"/>
                <a:cs typeface="Calibri"/>
                <a:sym typeface="Calibri"/>
              </a:rPr>
              <a:t> :</a:t>
            </a:r>
            <a:endParaRPr b="1" sz="2800">
              <a:solidFill>
                <a:schemeClr val="dk1"/>
              </a:solidFill>
              <a:latin typeface="Calibri"/>
              <a:ea typeface="Calibri"/>
              <a:cs typeface="Calibri"/>
              <a:sym typeface="Calibri"/>
            </a:endParaRPr>
          </a:p>
        </p:txBody>
      </p:sp>
      <p:pic>
        <p:nvPicPr>
          <p:cNvPr id="227" name="Google Shape;227;g379f9a5c413_0_73"/>
          <p:cNvPicPr preferRelativeResize="0"/>
          <p:nvPr/>
        </p:nvPicPr>
        <p:blipFill>
          <a:blip r:embed="rId3">
            <a:alphaModFix/>
          </a:blip>
          <a:stretch>
            <a:fillRect/>
          </a:stretch>
        </p:blipFill>
        <p:spPr>
          <a:xfrm>
            <a:off x="238625" y="1287805"/>
            <a:ext cx="8629650" cy="2495550"/>
          </a:xfrm>
          <a:prstGeom prst="rect">
            <a:avLst/>
          </a:prstGeom>
          <a:noFill/>
          <a:ln>
            <a:noFill/>
          </a:ln>
        </p:spPr>
      </p:pic>
      <p:pic>
        <p:nvPicPr>
          <p:cNvPr id="228" name="Google Shape;228;g379f9a5c413_0_73"/>
          <p:cNvPicPr preferRelativeResize="0"/>
          <p:nvPr/>
        </p:nvPicPr>
        <p:blipFill>
          <a:blip r:embed="rId4">
            <a:alphaModFix/>
          </a:blip>
          <a:stretch>
            <a:fillRect/>
          </a:stretch>
        </p:blipFill>
        <p:spPr>
          <a:xfrm>
            <a:off x="233875" y="3783355"/>
            <a:ext cx="8639175" cy="2552700"/>
          </a:xfrm>
          <a:prstGeom prst="rect">
            <a:avLst/>
          </a:prstGeom>
          <a:noFill/>
          <a:ln>
            <a:noFill/>
          </a:ln>
        </p:spPr>
      </p:pic>
      <p:sp>
        <p:nvSpPr>
          <p:cNvPr id="229" name="Google Shape;229;g379f9a5c413_0_73"/>
          <p:cNvSpPr txBox="1"/>
          <p:nvPr/>
        </p:nvSpPr>
        <p:spPr>
          <a:xfrm>
            <a:off x="8873050" y="1343950"/>
            <a:ext cx="32643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Average rating of the animes seems to increase with time, implies we are getting good animes in recent times.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Around 2016 many animes have less duration for an episode.</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79f9a5c413_0_82"/>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Bivariate Analysis</a:t>
            </a:r>
            <a:endParaRPr b="1">
              <a:solidFill>
                <a:srgbClr val="FF0000"/>
              </a:solidFill>
            </a:endParaRPr>
          </a:p>
        </p:txBody>
      </p:sp>
      <p:pic>
        <p:nvPicPr>
          <p:cNvPr id="235" name="Google Shape;235;g379f9a5c413_0_82"/>
          <p:cNvPicPr preferRelativeResize="0"/>
          <p:nvPr/>
        </p:nvPicPr>
        <p:blipFill>
          <a:blip r:embed="rId3">
            <a:alphaModFix/>
          </a:blip>
          <a:stretch>
            <a:fillRect/>
          </a:stretch>
        </p:blipFill>
        <p:spPr>
          <a:xfrm>
            <a:off x="152400" y="1297917"/>
            <a:ext cx="8601075" cy="2495550"/>
          </a:xfrm>
          <a:prstGeom prst="rect">
            <a:avLst/>
          </a:prstGeom>
          <a:noFill/>
          <a:ln>
            <a:noFill/>
          </a:ln>
        </p:spPr>
      </p:pic>
      <p:pic>
        <p:nvPicPr>
          <p:cNvPr id="236" name="Google Shape;236;g379f9a5c413_0_82"/>
          <p:cNvPicPr preferRelativeResize="0"/>
          <p:nvPr/>
        </p:nvPicPr>
        <p:blipFill>
          <a:blip r:embed="rId4">
            <a:alphaModFix/>
          </a:blip>
          <a:stretch>
            <a:fillRect/>
          </a:stretch>
        </p:blipFill>
        <p:spPr>
          <a:xfrm>
            <a:off x="152400" y="3945867"/>
            <a:ext cx="8620125" cy="2533650"/>
          </a:xfrm>
          <a:prstGeom prst="rect">
            <a:avLst/>
          </a:prstGeom>
          <a:noFill/>
          <a:ln>
            <a:noFill/>
          </a:ln>
        </p:spPr>
      </p:pic>
      <p:sp>
        <p:nvSpPr>
          <p:cNvPr id="237" name="Google Shape;237;g379f9a5c413_0_82"/>
          <p:cNvSpPr txBox="1"/>
          <p:nvPr/>
        </p:nvSpPr>
        <p:spPr>
          <a:xfrm>
            <a:off x="5562125" y="227842"/>
            <a:ext cx="64956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Trend Analysis of numerical columns wrt to the release Year  :</a:t>
            </a:r>
            <a:endParaRPr b="1" sz="2800">
              <a:solidFill>
                <a:schemeClr val="dk1"/>
              </a:solidFill>
              <a:latin typeface="Calibri"/>
              <a:ea typeface="Calibri"/>
              <a:cs typeface="Calibri"/>
              <a:sym typeface="Calibri"/>
            </a:endParaRPr>
          </a:p>
        </p:txBody>
      </p:sp>
      <p:sp>
        <p:nvSpPr>
          <p:cNvPr id="238" name="Google Shape;238;g379f9a5c413_0_82"/>
          <p:cNvSpPr txBox="1"/>
          <p:nvPr/>
        </p:nvSpPr>
        <p:spPr>
          <a:xfrm>
            <a:off x="8873050" y="1343950"/>
            <a:ext cx="32643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Lot of recent animes are short seasons with less episodes.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 popular genre Adventure has got peaked from 1994.</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79f9a5c413_0_92"/>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Bivariate Analysis</a:t>
            </a:r>
            <a:endParaRPr b="1">
              <a:solidFill>
                <a:srgbClr val="FF0000"/>
              </a:solidFill>
            </a:endParaRPr>
          </a:p>
        </p:txBody>
      </p:sp>
      <p:sp>
        <p:nvSpPr>
          <p:cNvPr id="244" name="Google Shape;244;g379f9a5c413_0_92"/>
          <p:cNvSpPr txBox="1"/>
          <p:nvPr/>
        </p:nvSpPr>
        <p:spPr>
          <a:xfrm>
            <a:off x="5562125" y="373362"/>
            <a:ext cx="64956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Categorical Columns Vs Rating column</a:t>
            </a:r>
            <a:endParaRPr b="1" sz="2800">
              <a:solidFill>
                <a:schemeClr val="dk1"/>
              </a:solidFill>
              <a:latin typeface="Calibri"/>
              <a:ea typeface="Calibri"/>
              <a:cs typeface="Calibri"/>
              <a:sym typeface="Calibri"/>
            </a:endParaRPr>
          </a:p>
        </p:txBody>
      </p:sp>
      <p:pic>
        <p:nvPicPr>
          <p:cNvPr id="245" name="Google Shape;245;g379f9a5c413_0_92"/>
          <p:cNvPicPr preferRelativeResize="0"/>
          <p:nvPr/>
        </p:nvPicPr>
        <p:blipFill>
          <a:blip r:embed="rId3">
            <a:alphaModFix/>
          </a:blip>
          <a:stretch>
            <a:fillRect/>
          </a:stretch>
        </p:blipFill>
        <p:spPr>
          <a:xfrm>
            <a:off x="463550" y="1233924"/>
            <a:ext cx="7396459" cy="2662725"/>
          </a:xfrm>
          <a:prstGeom prst="rect">
            <a:avLst/>
          </a:prstGeom>
          <a:noFill/>
          <a:ln>
            <a:noFill/>
          </a:ln>
        </p:spPr>
      </p:pic>
      <p:pic>
        <p:nvPicPr>
          <p:cNvPr id="246" name="Google Shape;246;g379f9a5c413_0_92"/>
          <p:cNvPicPr preferRelativeResize="0"/>
          <p:nvPr/>
        </p:nvPicPr>
        <p:blipFill>
          <a:blip r:embed="rId4">
            <a:alphaModFix/>
          </a:blip>
          <a:stretch>
            <a:fillRect/>
          </a:stretch>
        </p:blipFill>
        <p:spPr>
          <a:xfrm>
            <a:off x="463550" y="3749360"/>
            <a:ext cx="7396450" cy="2831415"/>
          </a:xfrm>
          <a:prstGeom prst="rect">
            <a:avLst/>
          </a:prstGeom>
          <a:noFill/>
          <a:ln>
            <a:noFill/>
          </a:ln>
        </p:spPr>
      </p:pic>
      <p:sp>
        <p:nvSpPr>
          <p:cNvPr id="247" name="Google Shape;247;g379f9a5c413_0_92"/>
          <p:cNvSpPr txBox="1"/>
          <p:nvPr/>
        </p:nvSpPr>
        <p:spPr>
          <a:xfrm>
            <a:off x="7860000" y="1343950"/>
            <a:ext cx="42774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Cloverworks Studio has best average rating for their animes.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Slice of life genre has best average rating compared to other genres.</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
        <p:nvSpPr>
          <p:cNvPr id="108" name="Google Shape;108;p3"/>
          <p:cNvSpPr txBox="1"/>
          <p:nvPr/>
        </p:nvSpPr>
        <p:spPr>
          <a:xfrm>
            <a:off x="553050" y="1176925"/>
            <a:ext cx="11085900" cy="40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latin typeface="Times New Roman"/>
                <a:ea typeface="Times New Roman"/>
                <a:cs typeface="Times New Roman"/>
                <a:sym typeface="Times New Roman"/>
              </a:rPr>
              <a:t>Sai Vamshi Burugu</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Calibri"/>
                <a:ea typeface="Calibri"/>
                <a:cs typeface="Calibri"/>
                <a:sym typeface="Calibri"/>
              </a:rPr>
              <a:t>(B.E - 2023 )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IN" sz="2400">
                <a:solidFill>
                  <a:schemeClr val="dk1"/>
                </a:solidFill>
                <a:latin typeface="Calibri"/>
                <a:ea typeface="Calibri"/>
                <a:cs typeface="Calibri"/>
                <a:sym typeface="Calibri"/>
              </a:rPr>
              <a:t>I am an aspiring Data Scientist and I enjoy finding patterns behind real-world problems. I’m excited about how data can tell stories, improve processes, and drive innovation. Building these skills will also help me grow towards my larger goal of contributing to AI and machine learning.</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rPr lang="en-IN" sz="2400">
                <a:solidFill>
                  <a:schemeClr val="dk1"/>
                </a:solidFill>
                <a:latin typeface="Calibri"/>
                <a:ea typeface="Calibri"/>
                <a:cs typeface="Calibri"/>
                <a:sym typeface="Calibri"/>
              </a:rPr>
              <a:t>I have 1.5 years of professional experience working at TCS.</a:t>
            </a:r>
            <a:endParaRPr sz="2400">
              <a:solidFill>
                <a:schemeClr val="dk1"/>
              </a:solidFill>
              <a:latin typeface="Calibri"/>
              <a:ea typeface="Calibri"/>
              <a:cs typeface="Calibri"/>
              <a:sym typeface="Calibri"/>
            </a:endParaRPr>
          </a:p>
        </p:txBody>
      </p:sp>
      <p:pic>
        <p:nvPicPr>
          <p:cNvPr id="109" name="Google Shape;109;p3"/>
          <p:cNvPicPr preferRelativeResize="0"/>
          <p:nvPr/>
        </p:nvPicPr>
        <p:blipFill>
          <a:blip r:embed="rId3">
            <a:alphaModFix/>
          </a:blip>
          <a:stretch>
            <a:fillRect/>
          </a:stretch>
        </p:blipFill>
        <p:spPr>
          <a:xfrm>
            <a:off x="553050" y="6121000"/>
            <a:ext cx="386525" cy="386525"/>
          </a:xfrm>
          <a:prstGeom prst="rect">
            <a:avLst/>
          </a:prstGeom>
          <a:noFill/>
          <a:ln>
            <a:noFill/>
          </a:ln>
        </p:spPr>
      </p:pic>
      <p:sp>
        <p:nvSpPr>
          <p:cNvPr id="110" name="Google Shape;110;p3"/>
          <p:cNvSpPr txBox="1"/>
          <p:nvPr/>
        </p:nvSpPr>
        <p:spPr>
          <a:xfrm>
            <a:off x="911500" y="6160075"/>
            <a:ext cx="3404100" cy="30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sz="1600" u="sng">
                <a:solidFill>
                  <a:schemeClr val="hlink"/>
                </a:solidFill>
                <a:latin typeface="Calibri"/>
                <a:ea typeface="Calibri"/>
                <a:cs typeface="Calibri"/>
                <a:sym typeface="Calibri"/>
                <a:hlinkClick r:id="rId4"/>
              </a:rPr>
              <a:t>https://github.com/SaiVamshiBurugu</a:t>
            </a:r>
            <a:endParaRPr sz="1600">
              <a:solidFill>
                <a:schemeClr val="dk1"/>
              </a:solidFill>
              <a:latin typeface="Calibri"/>
              <a:ea typeface="Calibri"/>
              <a:cs typeface="Calibri"/>
              <a:sym typeface="Calibri"/>
            </a:endParaRPr>
          </a:p>
        </p:txBody>
      </p:sp>
      <p:pic>
        <p:nvPicPr>
          <p:cNvPr id="111" name="Google Shape;111;p3"/>
          <p:cNvPicPr preferRelativeResize="0"/>
          <p:nvPr/>
        </p:nvPicPr>
        <p:blipFill>
          <a:blip r:embed="rId5">
            <a:alphaModFix/>
          </a:blip>
          <a:stretch>
            <a:fillRect/>
          </a:stretch>
        </p:blipFill>
        <p:spPr>
          <a:xfrm>
            <a:off x="4170975" y="6121013"/>
            <a:ext cx="386525" cy="386525"/>
          </a:xfrm>
          <a:prstGeom prst="rect">
            <a:avLst/>
          </a:prstGeom>
          <a:noFill/>
          <a:ln>
            <a:noFill/>
          </a:ln>
        </p:spPr>
      </p:pic>
      <p:sp>
        <p:nvSpPr>
          <p:cNvPr id="112" name="Google Shape;112;p3"/>
          <p:cNvSpPr txBox="1"/>
          <p:nvPr/>
        </p:nvSpPr>
        <p:spPr>
          <a:xfrm>
            <a:off x="4557500" y="6114175"/>
            <a:ext cx="4297200" cy="431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IN" sz="1600" u="sng">
                <a:solidFill>
                  <a:schemeClr val="hlink"/>
                </a:solidFill>
                <a:latin typeface="Calibri"/>
                <a:ea typeface="Calibri"/>
                <a:cs typeface="Calibri"/>
                <a:sym typeface="Calibri"/>
                <a:hlinkClick r:id="rId6"/>
              </a:rPr>
              <a:t>https://www.linkedin.com/in/saivamshiburugu/</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79f9a5c413_0_153"/>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Bivariate Analysis</a:t>
            </a:r>
            <a:endParaRPr b="1">
              <a:solidFill>
                <a:srgbClr val="FF0000"/>
              </a:solidFill>
            </a:endParaRPr>
          </a:p>
        </p:txBody>
      </p:sp>
      <p:pic>
        <p:nvPicPr>
          <p:cNvPr id="253" name="Google Shape;253;g379f9a5c413_0_153"/>
          <p:cNvPicPr preferRelativeResize="0"/>
          <p:nvPr/>
        </p:nvPicPr>
        <p:blipFill>
          <a:blip r:embed="rId3">
            <a:alphaModFix/>
          </a:blip>
          <a:stretch>
            <a:fillRect/>
          </a:stretch>
        </p:blipFill>
        <p:spPr>
          <a:xfrm>
            <a:off x="123950" y="1079250"/>
            <a:ext cx="8413196" cy="5683224"/>
          </a:xfrm>
          <a:prstGeom prst="rect">
            <a:avLst/>
          </a:prstGeom>
          <a:noFill/>
          <a:ln>
            <a:noFill/>
          </a:ln>
        </p:spPr>
      </p:pic>
      <p:sp>
        <p:nvSpPr>
          <p:cNvPr id="254" name="Google Shape;254;g379f9a5c413_0_153"/>
          <p:cNvSpPr txBox="1"/>
          <p:nvPr/>
        </p:nvSpPr>
        <p:spPr>
          <a:xfrm>
            <a:off x="5562125" y="373362"/>
            <a:ext cx="64956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Categorical Columns Vs Categorical column</a:t>
            </a:r>
            <a:endParaRPr b="1" sz="2800">
              <a:solidFill>
                <a:schemeClr val="dk1"/>
              </a:solidFill>
              <a:latin typeface="Calibri"/>
              <a:ea typeface="Calibri"/>
              <a:cs typeface="Calibri"/>
              <a:sym typeface="Calibri"/>
            </a:endParaRPr>
          </a:p>
        </p:txBody>
      </p:sp>
      <p:sp>
        <p:nvSpPr>
          <p:cNvPr id="255" name="Google Shape;255;g379f9a5c413_0_153"/>
          <p:cNvSpPr txBox="1"/>
          <p:nvPr/>
        </p:nvSpPr>
        <p:spPr>
          <a:xfrm>
            <a:off x="8537150" y="1343950"/>
            <a:ext cx="36003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Jc Staff studios has most number of excellent animes but very less masterpiece.</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79f9a5c413_0_162"/>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Bivariate Analysis</a:t>
            </a:r>
            <a:endParaRPr b="1">
              <a:solidFill>
                <a:srgbClr val="FF0000"/>
              </a:solidFill>
            </a:endParaRPr>
          </a:p>
        </p:txBody>
      </p:sp>
      <p:sp>
        <p:nvSpPr>
          <p:cNvPr id="261" name="Google Shape;261;g379f9a5c413_0_162"/>
          <p:cNvSpPr txBox="1"/>
          <p:nvPr/>
        </p:nvSpPr>
        <p:spPr>
          <a:xfrm>
            <a:off x="5562125" y="373362"/>
            <a:ext cx="64956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Categorical Columns Vs Categorical column</a:t>
            </a:r>
            <a:endParaRPr b="1" sz="2800">
              <a:solidFill>
                <a:schemeClr val="dk1"/>
              </a:solidFill>
              <a:latin typeface="Calibri"/>
              <a:ea typeface="Calibri"/>
              <a:cs typeface="Calibri"/>
              <a:sym typeface="Calibri"/>
            </a:endParaRPr>
          </a:p>
        </p:txBody>
      </p:sp>
      <p:pic>
        <p:nvPicPr>
          <p:cNvPr id="262" name="Google Shape;262;g379f9a5c413_0_162"/>
          <p:cNvPicPr preferRelativeResize="0"/>
          <p:nvPr/>
        </p:nvPicPr>
        <p:blipFill>
          <a:blip r:embed="rId3">
            <a:alphaModFix/>
          </a:blip>
          <a:stretch>
            <a:fillRect/>
          </a:stretch>
        </p:blipFill>
        <p:spPr>
          <a:xfrm>
            <a:off x="123975" y="1343950"/>
            <a:ext cx="8643542" cy="5380075"/>
          </a:xfrm>
          <a:prstGeom prst="rect">
            <a:avLst/>
          </a:prstGeom>
          <a:noFill/>
          <a:ln>
            <a:noFill/>
          </a:ln>
        </p:spPr>
      </p:pic>
      <p:sp>
        <p:nvSpPr>
          <p:cNvPr id="263" name="Google Shape;263;g379f9a5c413_0_162"/>
          <p:cNvSpPr txBox="1"/>
          <p:nvPr/>
        </p:nvSpPr>
        <p:spPr>
          <a:xfrm>
            <a:off x="8767525" y="1343950"/>
            <a:ext cx="33699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Romcom genre has good excellent and mediocre ratio compared to other </a:t>
            </a:r>
            <a:r>
              <a:rPr lang="en-IN" sz="2000">
                <a:solidFill>
                  <a:schemeClr val="dk1"/>
                </a:solidFill>
                <a:latin typeface="Calibri"/>
                <a:ea typeface="Calibri"/>
                <a:cs typeface="Calibri"/>
                <a:sym typeface="Calibri"/>
              </a:rPr>
              <a:t>genres</a:t>
            </a:r>
            <a:r>
              <a:rPr lang="en-I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79f9a5c413_0_20"/>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MultiVariate Analysis</a:t>
            </a:r>
            <a:endParaRPr b="1">
              <a:solidFill>
                <a:srgbClr val="FF0000"/>
              </a:solidFill>
            </a:endParaRPr>
          </a:p>
        </p:txBody>
      </p:sp>
      <p:pic>
        <p:nvPicPr>
          <p:cNvPr id="269" name="Google Shape;269;g379f9a5c413_0_20"/>
          <p:cNvPicPr preferRelativeResize="0"/>
          <p:nvPr/>
        </p:nvPicPr>
        <p:blipFill>
          <a:blip r:embed="rId3">
            <a:alphaModFix/>
          </a:blip>
          <a:stretch>
            <a:fillRect/>
          </a:stretch>
        </p:blipFill>
        <p:spPr>
          <a:xfrm>
            <a:off x="111600" y="1151075"/>
            <a:ext cx="7033649" cy="5601725"/>
          </a:xfrm>
          <a:prstGeom prst="rect">
            <a:avLst/>
          </a:prstGeom>
          <a:noFill/>
          <a:ln>
            <a:noFill/>
          </a:ln>
        </p:spPr>
      </p:pic>
      <p:sp>
        <p:nvSpPr>
          <p:cNvPr id="270" name="Google Shape;270;g379f9a5c413_0_20"/>
          <p:cNvSpPr txBox="1"/>
          <p:nvPr/>
        </p:nvSpPr>
        <p:spPr>
          <a:xfrm>
            <a:off x="7471836" y="1343950"/>
            <a:ext cx="45429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All Masterpiece-rated anime have episode durations between 20–30 minutes.</a:t>
            </a:r>
            <a:endParaRPr sz="2000">
              <a:solidFill>
                <a:schemeClr val="dk1"/>
              </a:solidFill>
              <a:latin typeface="Calibri"/>
              <a:ea typeface="Calibri"/>
              <a:cs typeface="Calibri"/>
              <a:sym typeface="Calibri"/>
            </a:endParaRPr>
          </a:p>
        </p:txBody>
      </p:sp>
      <p:sp>
        <p:nvSpPr>
          <p:cNvPr id="271" name="Google Shape;271;g379f9a5c413_0_20"/>
          <p:cNvSpPr txBox="1"/>
          <p:nvPr/>
        </p:nvSpPr>
        <p:spPr>
          <a:xfrm>
            <a:off x="5562125" y="387579"/>
            <a:ext cx="6495600" cy="7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800">
                <a:solidFill>
                  <a:schemeClr val="dk1"/>
                </a:solidFill>
                <a:latin typeface="Calibri"/>
                <a:ea typeface="Calibri"/>
                <a:cs typeface="Calibri"/>
                <a:sym typeface="Calibri"/>
              </a:rPr>
              <a:t>Scatter Plot with Hue as Rating</a:t>
            </a:r>
            <a:endParaRPr b="1"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79f9a5c413_0_139"/>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MultiVariate Analysis</a:t>
            </a:r>
            <a:endParaRPr b="1">
              <a:solidFill>
                <a:srgbClr val="FF0000"/>
              </a:solidFill>
            </a:endParaRPr>
          </a:p>
        </p:txBody>
      </p:sp>
      <p:sp>
        <p:nvSpPr>
          <p:cNvPr id="277" name="Google Shape;277;g379f9a5c413_0_139"/>
          <p:cNvSpPr txBox="1"/>
          <p:nvPr/>
        </p:nvSpPr>
        <p:spPr>
          <a:xfrm>
            <a:off x="7471836" y="1343950"/>
            <a:ext cx="45429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Webtoon adaptations with adventure genre animes have high rating.</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Light Novel or Manhwa adaptation with Drama genre has good rating.</a:t>
            </a:r>
            <a:endParaRPr sz="2000">
              <a:solidFill>
                <a:schemeClr val="dk1"/>
              </a:solidFill>
              <a:latin typeface="Calibri"/>
              <a:ea typeface="Calibri"/>
              <a:cs typeface="Calibri"/>
              <a:sym typeface="Calibri"/>
            </a:endParaRPr>
          </a:p>
        </p:txBody>
      </p:sp>
      <p:pic>
        <p:nvPicPr>
          <p:cNvPr id="278" name="Google Shape;278;g379f9a5c413_0_139"/>
          <p:cNvPicPr preferRelativeResize="0"/>
          <p:nvPr/>
        </p:nvPicPr>
        <p:blipFill>
          <a:blip r:embed="rId3">
            <a:alphaModFix/>
          </a:blip>
          <a:stretch>
            <a:fillRect/>
          </a:stretch>
        </p:blipFill>
        <p:spPr>
          <a:xfrm>
            <a:off x="0" y="1012525"/>
            <a:ext cx="7471826" cy="5845474"/>
          </a:xfrm>
          <a:prstGeom prst="rect">
            <a:avLst/>
          </a:prstGeom>
          <a:noFill/>
          <a:ln>
            <a:noFill/>
          </a:ln>
        </p:spPr>
      </p:pic>
      <p:sp>
        <p:nvSpPr>
          <p:cNvPr id="279" name="Google Shape;279;g379f9a5c413_0_139"/>
          <p:cNvSpPr txBox="1"/>
          <p:nvPr/>
        </p:nvSpPr>
        <p:spPr>
          <a:xfrm>
            <a:off x="5562125" y="387579"/>
            <a:ext cx="6495600" cy="7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800">
                <a:solidFill>
                  <a:schemeClr val="dk1"/>
                </a:solidFill>
                <a:latin typeface="Calibri"/>
                <a:ea typeface="Calibri"/>
                <a:cs typeface="Calibri"/>
                <a:sym typeface="Calibri"/>
              </a:rPr>
              <a:t>HeatMap of ratings b/w Genre and Adaptation</a:t>
            </a:r>
            <a:endParaRPr b="1"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79f9a5c413_0_145"/>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MultiVariate Analysis</a:t>
            </a:r>
            <a:endParaRPr b="1">
              <a:solidFill>
                <a:srgbClr val="FF0000"/>
              </a:solidFill>
            </a:endParaRPr>
          </a:p>
        </p:txBody>
      </p:sp>
      <p:sp>
        <p:nvSpPr>
          <p:cNvPr id="285" name="Google Shape;285;g379f9a5c413_0_145"/>
          <p:cNvSpPr txBox="1"/>
          <p:nvPr/>
        </p:nvSpPr>
        <p:spPr>
          <a:xfrm>
            <a:off x="7471836" y="1343950"/>
            <a:ext cx="4542900" cy="46665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Insights :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Sunrise studio has produced </a:t>
            </a:r>
            <a:r>
              <a:rPr lang="en-IN" sz="2000">
                <a:solidFill>
                  <a:schemeClr val="dk1"/>
                </a:solidFill>
                <a:latin typeface="Calibri"/>
                <a:ea typeface="Calibri"/>
                <a:cs typeface="Calibri"/>
                <a:sym typeface="Calibri"/>
              </a:rPr>
              <a:t>high rated</a:t>
            </a:r>
            <a:r>
              <a:rPr lang="en-IN" sz="2000">
                <a:solidFill>
                  <a:schemeClr val="dk1"/>
                </a:solidFill>
                <a:latin typeface="Calibri"/>
                <a:ea typeface="Calibri"/>
                <a:cs typeface="Calibri"/>
                <a:sym typeface="Calibri"/>
              </a:rPr>
              <a:t> Nonsense comedy animes.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Bones studio seems to produce good animes with Action Comedy Animes.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A1 Pictures produce good Slice of life drama Animes.</a:t>
            </a:r>
            <a:endParaRPr sz="2000">
              <a:solidFill>
                <a:schemeClr val="dk1"/>
              </a:solidFill>
              <a:latin typeface="Calibri"/>
              <a:ea typeface="Calibri"/>
              <a:cs typeface="Calibri"/>
              <a:sym typeface="Calibri"/>
            </a:endParaRPr>
          </a:p>
        </p:txBody>
      </p:sp>
      <p:pic>
        <p:nvPicPr>
          <p:cNvPr id="286" name="Google Shape;286;g379f9a5c413_0_145"/>
          <p:cNvPicPr preferRelativeResize="0"/>
          <p:nvPr/>
        </p:nvPicPr>
        <p:blipFill>
          <a:blip r:embed="rId3">
            <a:alphaModFix/>
          </a:blip>
          <a:stretch>
            <a:fillRect/>
          </a:stretch>
        </p:blipFill>
        <p:spPr>
          <a:xfrm>
            <a:off x="0" y="1012525"/>
            <a:ext cx="6945026" cy="5845475"/>
          </a:xfrm>
          <a:prstGeom prst="rect">
            <a:avLst/>
          </a:prstGeom>
          <a:noFill/>
          <a:ln>
            <a:noFill/>
          </a:ln>
        </p:spPr>
      </p:pic>
      <p:sp>
        <p:nvSpPr>
          <p:cNvPr id="287" name="Google Shape;287;g379f9a5c413_0_145"/>
          <p:cNvSpPr txBox="1"/>
          <p:nvPr/>
        </p:nvSpPr>
        <p:spPr>
          <a:xfrm>
            <a:off x="5562125" y="387579"/>
            <a:ext cx="6495600" cy="7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800">
                <a:solidFill>
                  <a:schemeClr val="dk1"/>
                </a:solidFill>
                <a:latin typeface="Calibri"/>
                <a:ea typeface="Calibri"/>
                <a:cs typeface="Calibri"/>
                <a:sym typeface="Calibri"/>
              </a:rPr>
              <a:t>HeatMap of ratings b/w Genre and Studio</a:t>
            </a:r>
            <a:endParaRPr b="1"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79f9a5c413_0_169"/>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MultiVariate Analysis</a:t>
            </a:r>
            <a:endParaRPr b="1">
              <a:solidFill>
                <a:srgbClr val="FF0000"/>
              </a:solidFill>
            </a:endParaRPr>
          </a:p>
        </p:txBody>
      </p:sp>
      <p:pic>
        <p:nvPicPr>
          <p:cNvPr id="293" name="Google Shape;293;g379f9a5c413_0_169"/>
          <p:cNvPicPr preferRelativeResize="0"/>
          <p:nvPr/>
        </p:nvPicPr>
        <p:blipFill>
          <a:blip r:embed="rId3">
            <a:alphaModFix/>
          </a:blip>
          <a:stretch>
            <a:fillRect/>
          </a:stretch>
        </p:blipFill>
        <p:spPr>
          <a:xfrm>
            <a:off x="81318" y="1437304"/>
            <a:ext cx="12039598" cy="4664672"/>
          </a:xfrm>
          <a:prstGeom prst="rect">
            <a:avLst/>
          </a:prstGeom>
          <a:noFill/>
          <a:ln>
            <a:noFill/>
          </a:ln>
        </p:spPr>
      </p:pic>
      <p:sp>
        <p:nvSpPr>
          <p:cNvPr id="294" name="Google Shape;294;g379f9a5c413_0_169"/>
          <p:cNvSpPr txBox="1"/>
          <p:nvPr/>
        </p:nvSpPr>
        <p:spPr>
          <a:xfrm>
            <a:off x="5562125" y="273848"/>
            <a:ext cx="6495600" cy="7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800">
                <a:solidFill>
                  <a:schemeClr val="dk1"/>
                </a:solidFill>
                <a:latin typeface="Calibri"/>
                <a:ea typeface="Calibri"/>
                <a:cs typeface="Calibri"/>
                <a:sym typeface="Calibri"/>
              </a:rPr>
              <a:t>Facet grid of Top 10 genres </a:t>
            </a:r>
            <a:r>
              <a:rPr b="1" lang="en-IN" sz="2800">
                <a:solidFill>
                  <a:schemeClr val="dk1"/>
                </a:solidFill>
                <a:latin typeface="Calibri"/>
                <a:ea typeface="Calibri"/>
                <a:cs typeface="Calibri"/>
                <a:sym typeface="Calibri"/>
              </a:rPr>
              <a:t>comparing rating and duration of each episode</a:t>
            </a:r>
            <a:endParaRPr b="1" sz="2800">
              <a:solidFill>
                <a:schemeClr val="dk1"/>
              </a:solidFill>
              <a:latin typeface="Calibri"/>
              <a:ea typeface="Calibri"/>
              <a:cs typeface="Calibri"/>
              <a:sym typeface="Calibri"/>
            </a:endParaRPr>
          </a:p>
        </p:txBody>
      </p:sp>
      <p:sp>
        <p:nvSpPr>
          <p:cNvPr id="295" name="Google Shape;295;g379f9a5c413_0_169"/>
          <p:cNvSpPr txBox="1"/>
          <p:nvPr/>
        </p:nvSpPr>
        <p:spPr>
          <a:xfrm>
            <a:off x="85850" y="6269050"/>
            <a:ext cx="8608800" cy="483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In</a:t>
            </a:r>
            <a:r>
              <a:rPr lang="en-IN" sz="2200">
                <a:solidFill>
                  <a:schemeClr val="dk1"/>
                </a:solidFill>
                <a:latin typeface="Calibri"/>
                <a:ea typeface="Calibri"/>
                <a:cs typeface="Calibri"/>
                <a:sym typeface="Calibri"/>
              </a:rPr>
              <a:t>sights : Comedy genre has some animes with less duration episodes.</a:t>
            </a:r>
            <a:endParaRPr sz="2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379f9a5c413_0_116"/>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❓Key Business Questions</a:t>
            </a:r>
            <a:r>
              <a:rPr b="1" lang="en-IN">
                <a:solidFill>
                  <a:srgbClr val="FF0000"/>
                </a:solidFill>
              </a:rPr>
              <a:t>:</a:t>
            </a:r>
            <a:endParaRPr b="1">
              <a:solidFill>
                <a:srgbClr val="FF0000"/>
              </a:solidFill>
            </a:endParaRPr>
          </a:p>
        </p:txBody>
      </p:sp>
      <p:sp>
        <p:nvSpPr>
          <p:cNvPr id="301" name="Google Shape;301;g379f9a5c413_0_116"/>
          <p:cNvSpPr txBox="1"/>
          <p:nvPr>
            <p:ph idx="1" type="body"/>
          </p:nvPr>
        </p:nvSpPr>
        <p:spPr>
          <a:xfrm>
            <a:off x="167654" y="1221486"/>
            <a:ext cx="11058000" cy="51867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1400"/>
              </a:spcBef>
              <a:spcAft>
                <a:spcPts val="0"/>
              </a:spcAft>
              <a:buSzPts val="1500"/>
              <a:buAutoNum type="arabicPeriod"/>
            </a:pPr>
            <a:r>
              <a:rPr b="1" lang="en-IN" sz="1500">
                <a:latin typeface="Arial"/>
                <a:ea typeface="Arial"/>
                <a:cs typeface="Arial"/>
                <a:sym typeface="Arial"/>
              </a:rPr>
              <a:t>Ratings &amp; Quality</a:t>
            </a:r>
            <a:br>
              <a:rPr b="1" lang="en-IN" sz="1500">
                <a:latin typeface="Arial"/>
                <a:ea typeface="Arial"/>
                <a:cs typeface="Arial"/>
                <a:sym typeface="Arial"/>
              </a:rPr>
            </a:br>
            <a:endParaRPr b="1" sz="1500">
              <a:latin typeface="Arial"/>
              <a:ea typeface="Arial"/>
              <a:cs typeface="Arial"/>
              <a:sym typeface="Arial"/>
            </a:endParaRPr>
          </a:p>
          <a:p>
            <a:pPr indent="-323850" lvl="0" marL="457200" rtl="0" algn="l">
              <a:lnSpc>
                <a:spcPct val="70000"/>
              </a:lnSpc>
              <a:spcBef>
                <a:spcPts val="400"/>
              </a:spcBef>
              <a:spcAft>
                <a:spcPts val="0"/>
              </a:spcAft>
              <a:buSzPts val="1500"/>
              <a:buFont typeface="Arial"/>
              <a:buChar char="•"/>
            </a:pPr>
            <a:r>
              <a:rPr lang="en-IN" sz="1500">
                <a:latin typeface="Arial"/>
                <a:ea typeface="Arial"/>
                <a:cs typeface="Arial"/>
                <a:sym typeface="Arial"/>
              </a:rPr>
              <a:t>Which studios consistently produce high-rated anime?</a:t>
            </a:r>
            <a:br>
              <a:rPr lang="en-IN" sz="1500">
                <a:latin typeface="Arial"/>
                <a:ea typeface="Arial"/>
                <a:cs typeface="Arial"/>
                <a:sym typeface="Arial"/>
              </a:rPr>
            </a:br>
            <a:endParaRPr sz="1500">
              <a:latin typeface="Arial"/>
              <a:ea typeface="Arial"/>
              <a:cs typeface="Arial"/>
              <a:sym typeface="Arial"/>
            </a:endParaRPr>
          </a:p>
          <a:p>
            <a:pPr indent="-323850" lvl="0" marL="457200" rtl="0" algn="l">
              <a:lnSpc>
                <a:spcPct val="70000"/>
              </a:lnSpc>
              <a:spcBef>
                <a:spcPts val="0"/>
              </a:spcBef>
              <a:spcAft>
                <a:spcPts val="0"/>
              </a:spcAft>
              <a:buSzPts val="1500"/>
              <a:buFont typeface="Arial"/>
              <a:buChar char="•"/>
            </a:pPr>
            <a:r>
              <a:rPr lang="en-IN" sz="1500">
                <a:latin typeface="Arial"/>
                <a:ea typeface="Arial"/>
                <a:cs typeface="Arial"/>
                <a:sym typeface="Arial"/>
              </a:rPr>
              <a:t>What genres are most associated with higher ratings?</a:t>
            </a:r>
            <a:br>
              <a:rPr lang="en-IN" sz="1500">
                <a:latin typeface="Arial"/>
                <a:ea typeface="Arial"/>
                <a:cs typeface="Arial"/>
                <a:sym typeface="Arial"/>
              </a:rPr>
            </a:br>
            <a:endParaRPr sz="1500">
              <a:latin typeface="Arial"/>
              <a:ea typeface="Arial"/>
              <a:cs typeface="Arial"/>
              <a:sym typeface="Arial"/>
            </a:endParaRPr>
          </a:p>
          <a:p>
            <a:pPr indent="-323850" lvl="0" marL="457200" rtl="0" algn="l">
              <a:lnSpc>
                <a:spcPct val="70000"/>
              </a:lnSpc>
              <a:spcBef>
                <a:spcPts val="0"/>
              </a:spcBef>
              <a:spcAft>
                <a:spcPts val="0"/>
              </a:spcAft>
              <a:buSzPts val="1500"/>
              <a:buFont typeface="Arial"/>
              <a:buChar char="•"/>
            </a:pPr>
            <a:r>
              <a:rPr lang="en-IN" sz="1500">
                <a:latin typeface="Arial"/>
                <a:ea typeface="Arial"/>
                <a:cs typeface="Arial"/>
                <a:sym typeface="Arial"/>
              </a:rPr>
              <a:t>Do newer animes get better ratings compared to older ones?</a:t>
            </a:r>
            <a:endParaRPr sz="1500">
              <a:latin typeface="Arial"/>
              <a:ea typeface="Arial"/>
              <a:cs typeface="Arial"/>
              <a:sym typeface="Arial"/>
            </a:endParaRPr>
          </a:p>
          <a:p>
            <a:pPr indent="-323850" lvl="0" marL="457200" rtl="0" algn="l">
              <a:lnSpc>
                <a:spcPct val="100000"/>
              </a:lnSpc>
              <a:spcBef>
                <a:spcPts val="1400"/>
              </a:spcBef>
              <a:spcAft>
                <a:spcPts val="0"/>
              </a:spcAft>
              <a:buSzPts val="1500"/>
              <a:buAutoNum type="arabicPeriod"/>
            </a:pPr>
            <a:r>
              <a:rPr b="1" lang="en-IN" sz="1500">
                <a:latin typeface="Arial"/>
                <a:ea typeface="Arial"/>
                <a:cs typeface="Arial"/>
                <a:sym typeface="Arial"/>
              </a:rPr>
              <a:t>Production Strategy</a:t>
            </a:r>
            <a:br>
              <a:rPr b="1" lang="en-IN" sz="1500">
                <a:latin typeface="Arial"/>
                <a:ea typeface="Arial"/>
                <a:cs typeface="Arial"/>
                <a:sym typeface="Arial"/>
              </a:rPr>
            </a:br>
            <a:endParaRPr b="1" sz="1500">
              <a:latin typeface="Arial"/>
              <a:ea typeface="Arial"/>
              <a:cs typeface="Arial"/>
              <a:sym typeface="Arial"/>
            </a:endParaRPr>
          </a:p>
          <a:p>
            <a:pPr indent="-323850" lvl="0" marL="457200" rtl="0" algn="l">
              <a:lnSpc>
                <a:spcPct val="70000"/>
              </a:lnSpc>
              <a:spcBef>
                <a:spcPts val="400"/>
              </a:spcBef>
              <a:spcAft>
                <a:spcPts val="0"/>
              </a:spcAft>
              <a:buSzPts val="1500"/>
              <a:buFont typeface="Arial"/>
              <a:buChar char="•"/>
            </a:pPr>
            <a:r>
              <a:rPr lang="en-IN" sz="1500">
                <a:latin typeface="Arial"/>
                <a:ea typeface="Arial"/>
                <a:cs typeface="Arial"/>
                <a:sym typeface="Arial"/>
              </a:rPr>
              <a:t>How many episodes should a typical anime season have to maximise audience appeal?</a:t>
            </a:r>
            <a:br>
              <a:rPr lang="en-IN" sz="1500">
                <a:latin typeface="Arial"/>
                <a:ea typeface="Arial"/>
                <a:cs typeface="Arial"/>
                <a:sym typeface="Arial"/>
              </a:rPr>
            </a:br>
            <a:endParaRPr sz="1500">
              <a:latin typeface="Arial"/>
              <a:ea typeface="Arial"/>
              <a:cs typeface="Arial"/>
              <a:sym typeface="Arial"/>
            </a:endParaRPr>
          </a:p>
          <a:p>
            <a:pPr indent="-323850" lvl="0" marL="457200" rtl="0" algn="l">
              <a:lnSpc>
                <a:spcPct val="70000"/>
              </a:lnSpc>
              <a:spcBef>
                <a:spcPts val="0"/>
              </a:spcBef>
              <a:spcAft>
                <a:spcPts val="0"/>
              </a:spcAft>
              <a:buSzPts val="1500"/>
              <a:buFont typeface="Arial"/>
              <a:buChar char="•"/>
            </a:pPr>
            <a:r>
              <a:rPr lang="en-IN" sz="1500">
                <a:latin typeface="Arial"/>
                <a:ea typeface="Arial"/>
                <a:cs typeface="Arial"/>
                <a:sym typeface="Arial"/>
              </a:rPr>
              <a:t>What is the ideal episode duration preferred by audiences?</a:t>
            </a:r>
            <a:endParaRPr sz="1500">
              <a:latin typeface="Arial"/>
              <a:ea typeface="Arial"/>
              <a:cs typeface="Arial"/>
              <a:sym typeface="Arial"/>
            </a:endParaRPr>
          </a:p>
          <a:p>
            <a:pPr indent="-323850" lvl="0" marL="457200" rtl="0" algn="l">
              <a:lnSpc>
                <a:spcPct val="100000"/>
              </a:lnSpc>
              <a:spcBef>
                <a:spcPts val="1400"/>
              </a:spcBef>
              <a:spcAft>
                <a:spcPts val="0"/>
              </a:spcAft>
              <a:buSzPts val="1500"/>
              <a:buAutoNum type="arabicPeriod"/>
            </a:pPr>
            <a:r>
              <a:rPr b="1" lang="en-IN" sz="1500">
                <a:latin typeface="Arial"/>
                <a:ea typeface="Arial"/>
                <a:cs typeface="Arial"/>
                <a:sym typeface="Arial"/>
              </a:rPr>
              <a:t>Trends &amp; Popularity</a:t>
            </a:r>
            <a:br>
              <a:rPr b="1" lang="en-IN" sz="1500">
                <a:latin typeface="Arial"/>
                <a:ea typeface="Arial"/>
                <a:cs typeface="Arial"/>
                <a:sym typeface="Arial"/>
              </a:rPr>
            </a:br>
            <a:endParaRPr b="1" sz="1500">
              <a:latin typeface="Arial"/>
              <a:ea typeface="Arial"/>
              <a:cs typeface="Arial"/>
              <a:sym typeface="Arial"/>
            </a:endParaRPr>
          </a:p>
          <a:p>
            <a:pPr indent="-323850" lvl="0" marL="457200" marR="0" rtl="0" algn="l">
              <a:lnSpc>
                <a:spcPct val="70000"/>
              </a:lnSpc>
              <a:spcBef>
                <a:spcPts val="400"/>
              </a:spcBef>
              <a:spcAft>
                <a:spcPts val="0"/>
              </a:spcAft>
              <a:buSzPts val="1500"/>
              <a:buChar char="•"/>
            </a:pPr>
            <a:r>
              <a:rPr lang="en-IN" sz="1500">
                <a:latin typeface="Arial"/>
                <a:ea typeface="Arial"/>
                <a:cs typeface="Arial"/>
                <a:sym typeface="Arial"/>
              </a:rPr>
              <a:t>How have different genres evolved over time (e.g., when did Adventure or Comedy boom)?</a:t>
            </a:r>
            <a:br>
              <a:rPr lang="en-IN" sz="1500">
                <a:latin typeface="Arial"/>
                <a:ea typeface="Arial"/>
                <a:cs typeface="Arial"/>
                <a:sym typeface="Arial"/>
              </a:rPr>
            </a:br>
            <a:endParaRPr sz="1500">
              <a:latin typeface="Arial"/>
              <a:ea typeface="Arial"/>
              <a:cs typeface="Arial"/>
              <a:sym typeface="Arial"/>
            </a:endParaRPr>
          </a:p>
          <a:p>
            <a:pPr indent="-323850" lvl="0" marL="457200" marR="0" rtl="0" algn="l">
              <a:lnSpc>
                <a:spcPct val="70000"/>
              </a:lnSpc>
              <a:spcBef>
                <a:spcPts val="0"/>
              </a:spcBef>
              <a:spcAft>
                <a:spcPts val="0"/>
              </a:spcAft>
              <a:buSzPts val="1500"/>
              <a:buChar char="•"/>
            </a:pPr>
            <a:r>
              <a:rPr lang="en-IN" sz="1500">
                <a:latin typeface="Arial"/>
                <a:ea typeface="Arial"/>
                <a:cs typeface="Arial"/>
                <a:sym typeface="Arial"/>
              </a:rPr>
              <a:t>What source material (Manga, Light Novel, Original) inspires most successful animes?</a:t>
            </a:r>
            <a:br>
              <a:rPr lang="en-IN" sz="1500">
                <a:latin typeface="Arial"/>
                <a:ea typeface="Arial"/>
                <a:cs typeface="Arial"/>
                <a:sym typeface="Arial"/>
              </a:rPr>
            </a:br>
            <a:endParaRPr sz="1500">
              <a:latin typeface="Arial"/>
              <a:ea typeface="Arial"/>
              <a:cs typeface="Arial"/>
              <a:sym typeface="Arial"/>
            </a:endParaRPr>
          </a:p>
          <a:p>
            <a:pPr indent="-323850" lvl="0" marL="457200" marR="0" rtl="0" algn="l">
              <a:lnSpc>
                <a:spcPct val="70000"/>
              </a:lnSpc>
              <a:spcBef>
                <a:spcPts val="0"/>
              </a:spcBef>
              <a:spcAft>
                <a:spcPts val="0"/>
              </a:spcAft>
              <a:buSzPts val="1500"/>
              <a:buChar char="•"/>
            </a:pPr>
            <a:r>
              <a:rPr lang="en-IN" sz="1500">
                <a:latin typeface="Arial"/>
                <a:ea typeface="Arial"/>
                <a:cs typeface="Arial"/>
                <a:sym typeface="Arial"/>
              </a:rPr>
              <a:t>Which decades produced the most critically acclaimed anime?</a:t>
            </a:r>
            <a:br>
              <a:rPr lang="en-IN" sz="1500">
                <a:latin typeface="Arial"/>
                <a:ea typeface="Arial"/>
                <a:cs typeface="Arial"/>
                <a:sym typeface="Arial"/>
              </a:rPr>
            </a:br>
            <a:endParaRPr sz="1500">
              <a:latin typeface="Arial"/>
              <a:ea typeface="Arial"/>
              <a:cs typeface="Arial"/>
              <a:sym typeface="Arial"/>
            </a:endParaRPr>
          </a:p>
          <a:p>
            <a:pPr indent="-323850" lvl="0" marL="457200" rtl="0" algn="l">
              <a:lnSpc>
                <a:spcPct val="100000"/>
              </a:lnSpc>
              <a:spcBef>
                <a:spcPts val="1400"/>
              </a:spcBef>
              <a:spcAft>
                <a:spcPts val="0"/>
              </a:spcAft>
              <a:buSzPts val="1500"/>
              <a:buAutoNum type="arabicPeriod"/>
            </a:pPr>
            <a:r>
              <a:rPr b="1" lang="en-IN" sz="1500">
                <a:latin typeface="Arial"/>
                <a:ea typeface="Arial"/>
                <a:cs typeface="Arial"/>
                <a:sym typeface="Arial"/>
              </a:rPr>
              <a:t>Benchmarking</a:t>
            </a:r>
            <a:br>
              <a:rPr b="1" lang="en-IN" sz="1500">
                <a:latin typeface="Arial"/>
                <a:ea typeface="Arial"/>
                <a:cs typeface="Arial"/>
                <a:sym typeface="Arial"/>
              </a:rPr>
            </a:br>
            <a:endParaRPr b="1" sz="1500">
              <a:latin typeface="Arial"/>
              <a:ea typeface="Arial"/>
              <a:cs typeface="Arial"/>
              <a:sym typeface="Arial"/>
            </a:endParaRPr>
          </a:p>
          <a:p>
            <a:pPr indent="-323850" lvl="0" marL="457200" marR="0" rtl="0" algn="l">
              <a:lnSpc>
                <a:spcPct val="70000"/>
              </a:lnSpc>
              <a:spcBef>
                <a:spcPts val="400"/>
              </a:spcBef>
              <a:spcAft>
                <a:spcPts val="0"/>
              </a:spcAft>
              <a:buSzPts val="1500"/>
              <a:buChar char="•"/>
            </a:pPr>
            <a:r>
              <a:rPr lang="en-IN" sz="1500">
                <a:latin typeface="Arial"/>
                <a:ea typeface="Arial"/>
                <a:cs typeface="Arial"/>
                <a:sym typeface="Arial"/>
              </a:rPr>
              <a:t>Who are the top-performing studios in terms of both quantity and quality?</a:t>
            </a:r>
            <a:br>
              <a:rPr lang="en-IN" sz="1500">
                <a:latin typeface="Arial"/>
                <a:ea typeface="Arial"/>
                <a:cs typeface="Arial"/>
                <a:sym typeface="Arial"/>
              </a:rPr>
            </a:br>
            <a:endParaRPr sz="1500">
              <a:latin typeface="Arial"/>
              <a:ea typeface="Arial"/>
              <a:cs typeface="Arial"/>
              <a:sym typeface="Arial"/>
            </a:endParaRPr>
          </a:p>
          <a:p>
            <a:pPr indent="-323850" lvl="0" marL="457200" marR="0" rtl="0" algn="l">
              <a:lnSpc>
                <a:spcPct val="70000"/>
              </a:lnSpc>
              <a:spcBef>
                <a:spcPts val="0"/>
              </a:spcBef>
              <a:spcAft>
                <a:spcPts val="0"/>
              </a:spcAft>
              <a:buSzPts val="1500"/>
              <a:buChar char="•"/>
            </a:pPr>
            <a:r>
              <a:rPr lang="en-IN" sz="1500">
                <a:latin typeface="Arial"/>
                <a:ea typeface="Arial"/>
                <a:cs typeface="Arial"/>
                <a:sym typeface="Arial"/>
              </a:rPr>
              <a:t>Which anime holds the record for highest rating, lowest rating, and longest duration?</a:t>
            </a:r>
            <a:endParaRPr sz="15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379f9a5c413_0_25"/>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 All Insights</a:t>
            </a:r>
            <a:r>
              <a:rPr b="1" lang="en-IN">
                <a:solidFill>
                  <a:srgbClr val="FF0000"/>
                </a:solidFill>
              </a:rPr>
              <a:t> :</a:t>
            </a:r>
            <a:endParaRPr b="1">
              <a:solidFill>
                <a:srgbClr val="FF0000"/>
              </a:solidFill>
            </a:endParaRPr>
          </a:p>
        </p:txBody>
      </p:sp>
      <p:sp>
        <p:nvSpPr>
          <p:cNvPr id="307" name="Google Shape;307;g379f9a5c413_0_25"/>
          <p:cNvSpPr txBox="1"/>
          <p:nvPr>
            <p:ph idx="1" type="body"/>
          </p:nvPr>
        </p:nvSpPr>
        <p:spPr>
          <a:xfrm>
            <a:off x="167654" y="1022456"/>
            <a:ext cx="11058000" cy="5186700"/>
          </a:xfrm>
          <a:prstGeom prst="rect">
            <a:avLst/>
          </a:prstGeom>
          <a:noFill/>
          <a:ln>
            <a:noFill/>
          </a:ln>
        </p:spPr>
        <p:txBody>
          <a:bodyPr anchorCtr="0" anchor="t" bIns="45700" lIns="91425" spcFirstLastPara="1" rIns="91425" wrap="square" tIns="45700">
            <a:noAutofit/>
          </a:bodyPr>
          <a:lstStyle/>
          <a:p>
            <a:pPr indent="-323850" lvl="0" marL="457200" rtl="0" algn="just">
              <a:lnSpc>
                <a:spcPct val="150000"/>
              </a:lnSpc>
              <a:spcBef>
                <a:spcPts val="1800"/>
              </a:spcBef>
              <a:spcAft>
                <a:spcPts val="0"/>
              </a:spcAft>
              <a:buSzPts val="1500"/>
              <a:buAutoNum type="arabicPeriod"/>
            </a:pPr>
            <a:r>
              <a:rPr lang="en-IN" sz="1500"/>
              <a:t>J.C. Staff produced the highest number of anime, followed by Toei Animation and Sunrise.</a:t>
            </a:r>
            <a:endParaRPr sz="1500"/>
          </a:p>
          <a:p>
            <a:pPr indent="-323850" lvl="0" marL="457200" rtl="0" algn="just">
              <a:lnSpc>
                <a:spcPct val="150000"/>
              </a:lnSpc>
              <a:spcBef>
                <a:spcPts val="0"/>
              </a:spcBef>
              <a:spcAft>
                <a:spcPts val="0"/>
              </a:spcAft>
              <a:buSzPts val="1500"/>
              <a:buAutoNum type="arabicPeriod"/>
            </a:pPr>
            <a:r>
              <a:rPr lang="en-IN" sz="1500"/>
              <a:t>The most frequent genres are Adventure, Comedy, and Action.</a:t>
            </a:r>
            <a:endParaRPr sz="1500"/>
          </a:p>
          <a:p>
            <a:pPr indent="-323850" lvl="0" marL="457200" rtl="0" algn="just">
              <a:lnSpc>
                <a:spcPct val="150000"/>
              </a:lnSpc>
              <a:spcBef>
                <a:spcPts val="0"/>
              </a:spcBef>
              <a:spcAft>
                <a:spcPts val="0"/>
              </a:spcAft>
              <a:buSzPts val="1500"/>
              <a:buAutoNum type="arabicPeriod"/>
            </a:pPr>
            <a:r>
              <a:rPr lang="en-IN" sz="1500"/>
              <a:t>Most anime are adapted from Manga, followed by Original works and Light novels.</a:t>
            </a:r>
            <a:endParaRPr sz="1500"/>
          </a:p>
          <a:p>
            <a:pPr indent="-323850" lvl="0" marL="457200" rtl="0" algn="just">
              <a:lnSpc>
                <a:spcPct val="150000"/>
              </a:lnSpc>
              <a:spcBef>
                <a:spcPts val="0"/>
              </a:spcBef>
              <a:spcAft>
                <a:spcPts val="0"/>
              </a:spcAft>
              <a:buSzPts val="1500"/>
              <a:buAutoNum type="arabicPeriod"/>
            </a:pPr>
            <a:r>
              <a:rPr lang="en-IN" sz="1500"/>
              <a:t>The average rating of anime has increased over time.</a:t>
            </a:r>
            <a:endParaRPr sz="1500"/>
          </a:p>
          <a:p>
            <a:pPr indent="-323850" lvl="0" marL="457200" rtl="0" algn="just">
              <a:lnSpc>
                <a:spcPct val="150000"/>
              </a:lnSpc>
              <a:spcBef>
                <a:spcPts val="0"/>
              </a:spcBef>
              <a:spcAft>
                <a:spcPts val="0"/>
              </a:spcAft>
              <a:buSzPts val="1500"/>
              <a:buAutoNum type="arabicPeriod"/>
            </a:pPr>
            <a:r>
              <a:rPr lang="en-IN" sz="1500"/>
              <a:t>The average episode duration has stayed roughly the same over the years.</a:t>
            </a:r>
            <a:endParaRPr sz="1500"/>
          </a:p>
          <a:p>
            <a:pPr indent="-323850" lvl="0" marL="457200" rtl="0" algn="just">
              <a:lnSpc>
                <a:spcPct val="150000"/>
              </a:lnSpc>
              <a:spcBef>
                <a:spcPts val="0"/>
              </a:spcBef>
              <a:spcAft>
                <a:spcPts val="0"/>
              </a:spcAft>
              <a:buSzPts val="1500"/>
              <a:buAutoNum type="arabicPeriod"/>
            </a:pPr>
            <a:r>
              <a:rPr lang="en-IN" sz="1500"/>
              <a:t>Anime with large episode counts have decreased over time, with modern anime usually having shorter seasons.</a:t>
            </a:r>
            <a:endParaRPr sz="1500"/>
          </a:p>
          <a:p>
            <a:pPr indent="-323850" lvl="0" marL="457200" rtl="0" algn="just">
              <a:lnSpc>
                <a:spcPct val="150000"/>
              </a:lnSpc>
              <a:spcBef>
                <a:spcPts val="0"/>
              </a:spcBef>
              <a:spcAft>
                <a:spcPts val="0"/>
              </a:spcAft>
              <a:buSzPts val="1500"/>
              <a:buAutoNum type="arabicPeriod"/>
            </a:pPr>
            <a:r>
              <a:rPr lang="en-IN" sz="1500"/>
              <a:t>The Adventure genre started to grow significantly around 1992.</a:t>
            </a:r>
            <a:endParaRPr sz="1500"/>
          </a:p>
          <a:p>
            <a:pPr indent="-323850" lvl="0" marL="457200" rtl="0" algn="just">
              <a:lnSpc>
                <a:spcPct val="150000"/>
              </a:lnSpc>
              <a:spcBef>
                <a:spcPts val="0"/>
              </a:spcBef>
              <a:spcAft>
                <a:spcPts val="0"/>
              </a:spcAft>
              <a:buSzPts val="1500"/>
              <a:buAutoNum type="arabicPeriod"/>
            </a:pPr>
            <a:r>
              <a:rPr lang="en-IN" sz="1500"/>
              <a:t>The top-rated studios are:</a:t>
            </a:r>
            <a:endParaRPr sz="1500"/>
          </a:p>
          <a:p>
            <a:pPr indent="-323850" lvl="1" marL="914400" rtl="0" algn="just">
              <a:lnSpc>
                <a:spcPct val="150000"/>
              </a:lnSpc>
              <a:spcBef>
                <a:spcPts val="0"/>
              </a:spcBef>
              <a:spcAft>
                <a:spcPts val="0"/>
              </a:spcAft>
              <a:buSzPts val="1500"/>
              <a:buAutoNum type="alphaLcPeriod"/>
            </a:pPr>
            <a:r>
              <a:rPr b="1" lang="en-IN" sz="1500"/>
              <a:t>CloverWorks</a:t>
            </a:r>
            <a:r>
              <a:rPr lang="en-IN" sz="1500"/>
              <a:t> , b.	</a:t>
            </a:r>
            <a:r>
              <a:rPr b="1" lang="en-IN" sz="1500"/>
              <a:t>Kyoto Animatio</a:t>
            </a:r>
            <a:r>
              <a:rPr b="1" lang="en-IN" sz="1500"/>
              <a:t>n</a:t>
            </a:r>
            <a:r>
              <a:rPr lang="en-IN" sz="1500"/>
              <a:t> , c.   </a:t>
            </a:r>
            <a:r>
              <a:rPr b="1" lang="en-IN" sz="1500"/>
              <a:t>White Fox</a:t>
            </a:r>
            <a:endParaRPr b="1" sz="1500"/>
          </a:p>
          <a:p>
            <a:pPr indent="-323850" lvl="0" marL="457200" rtl="0" algn="just">
              <a:lnSpc>
                <a:spcPct val="150000"/>
              </a:lnSpc>
              <a:spcBef>
                <a:spcPts val="0"/>
              </a:spcBef>
              <a:spcAft>
                <a:spcPts val="0"/>
              </a:spcAft>
              <a:buSzPts val="1500"/>
              <a:buAutoNum type="arabicPeriod"/>
            </a:pPr>
            <a:r>
              <a:rPr lang="en-IN" sz="1500"/>
              <a:t>The top-rated genres are:</a:t>
            </a:r>
            <a:endParaRPr sz="1500"/>
          </a:p>
          <a:p>
            <a:pPr indent="-323850" lvl="1" marL="914400" rtl="0" algn="just">
              <a:lnSpc>
                <a:spcPct val="150000"/>
              </a:lnSpc>
              <a:spcBef>
                <a:spcPts val="0"/>
              </a:spcBef>
              <a:spcAft>
                <a:spcPts val="0"/>
              </a:spcAft>
              <a:buSzPts val="1500"/>
              <a:buAutoNum type="alphaLcPeriod"/>
            </a:pPr>
            <a:r>
              <a:rPr b="1" lang="en-IN" sz="1500"/>
              <a:t>Slice of Life Comedy</a:t>
            </a:r>
            <a:r>
              <a:rPr lang="en-IN" sz="1500"/>
              <a:t> , b.   </a:t>
            </a:r>
            <a:r>
              <a:rPr b="1" lang="en-IN" sz="1500"/>
              <a:t>Adventure Comed</a:t>
            </a:r>
            <a:r>
              <a:rPr lang="en-IN" sz="1500"/>
              <a:t> , c.   </a:t>
            </a:r>
            <a:r>
              <a:rPr b="1" lang="en-IN" sz="1500"/>
              <a:t>T</a:t>
            </a:r>
            <a:r>
              <a:rPr b="1" lang="en-IN" sz="1500"/>
              <a:t>hriller</a:t>
            </a:r>
            <a:endParaRPr b="1" sz="1500"/>
          </a:p>
          <a:p>
            <a:pPr indent="-323850" lvl="0" marL="457200" rtl="0" algn="just">
              <a:lnSpc>
                <a:spcPct val="150000"/>
              </a:lnSpc>
              <a:spcBef>
                <a:spcPts val="0"/>
              </a:spcBef>
              <a:spcAft>
                <a:spcPts val="0"/>
              </a:spcAft>
              <a:buSzPts val="1500"/>
              <a:buAutoNum type="arabicPeriod"/>
            </a:pPr>
            <a:r>
              <a:rPr lang="en-IN" sz="1500"/>
              <a:t>Fighting Shounen anime tend to have more episodes on average.</a:t>
            </a:r>
            <a:endParaRPr sz="1500"/>
          </a:p>
          <a:p>
            <a:pPr indent="-323850" lvl="0" marL="457200" rtl="0" algn="just">
              <a:lnSpc>
                <a:spcPct val="150000"/>
              </a:lnSpc>
              <a:spcBef>
                <a:spcPts val="0"/>
              </a:spcBef>
              <a:spcAft>
                <a:spcPts val="0"/>
              </a:spcAft>
              <a:buSzPts val="1500"/>
              <a:buAutoNum type="arabicPeriod"/>
            </a:pPr>
            <a:r>
              <a:rPr lang="en-IN" sz="1500"/>
              <a:t>Highest-rated anime: Fullmetal Alchemist: Brotherhood</a:t>
            </a:r>
            <a:endParaRPr sz="1500"/>
          </a:p>
          <a:p>
            <a:pPr indent="-323850" lvl="0" marL="457200" rtl="0" algn="just">
              <a:lnSpc>
                <a:spcPct val="150000"/>
              </a:lnSpc>
              <a:spcBef>
                <a:spcPts val="0"/>
              </a:spcBef>
              <a:spcAft>
                <a:spcPts val="0"/>
              </a:spcAft>
              <a:buSzPts val="1500"/>
              <a:buAutoNum type="arabicPeriod"/>
            </a:pPr>
            <a:r>
              <a:rPr lang="en-IN" sz="1500"/>
              <a:t>Lowest-rated anime: Glass no Kamen Desu ga, which is also the shortest anime with only 3 episodes.</a:t>
            </a:r>
            <a:endParaRPr sz="1500"/>
          </a:p>
          <a:p>
            <a:pPr indent="-323850" lvl="0" marL="457200" rtl="0" algn="just">
              <a:lnSpc>
                <a:spcPct val="150000"/>
              </a:lnSpc>
              <a:spcBef>
                <a:spcPts val="0"/>
              </a:spcBef>
              <a:spcAft>
                <a:spcPts val="0"/>
              </a:spcAft>
              <a:buSzPts val="1500"/>
              <a:buAutoNum type="arabicPeriod"/>
            </a:pPr>
            <a:r>
              <a:rPr lang="en-IN" sz="1500"/>
              <a:t>Longest anime: Sazae-san with an incredible 3000+ episodes.</a:t>
            </a:r>
            <a:endParaRPr sz="1500"/>
          </a:p>
          <a:p>
            <a:pPr indent="-323850" lvl="0" marL="457200" rtl="0" algn="just">
              <a:lnSpc>
                <a:spcPct val="150000"/>
              </a:lnSpc>
              <a:spcBef>
                <a:spcPts val="0"/>
              </a:spcBef>
              <a:spcAft>
                <a:spcPts val="0"/>
              </a:spcAft>
              <a:buSzPts val="1500"/>
              <a:buAutoNum type="arabicPeriod"/>
            </a:pPr>
            <a:r>
              <a:rPr lang="en-IN" sz="1500"/>
              <a:t>Webtoon adaptations combined with the Adventure genre show higher ratings.</a:t>
            </a:r>
            <a:endParaRPr sz="1500"/>
          </a:p>
          <a:p>
            <a:pPr indent="-323850" lvl="0" marL="457200" rtl="0" algn="just">
              <a:lnSpc>
                <a:spcPct val="150000"/>
              </a:lnSpc>
              <a:spcBef>
                <a:spcPts val="0"/>
              </a:spcBef>
              <a:spcAft>
                <a:spcPts val="0"/>
              </a:spcAft>
              <a:buSzPts val="1500"/>
              <a:buAutoNum type="arabicPeriod"/>
            </a:pPr>
            <a:r>
              <a:rPr lang="en-IN" sz="1500"/>
              <a:t>Light Novel or Manhwa adaptations in the Drama genre also receive good ratings.</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7c3aa64bab_0_12"/>
          <p:cNvSpPr txBox="1"/>
          <p:nvPr>
            <p:ph type="title"/>
          </p:nvPr>
        </p:nvSpPr>
        <p:spPr>
          <a:xfrm>
            <a:off x="208472" y="786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Conclusion </a:t>
            </a:r>
            <a:r>
              <a:rPr b="1" lang="en-IN">
                <a:solidFill>
                  <a:srgbClr val="FF0000"/>
                </a:solidFill>
              </a:rPr>
              <a:t>:</a:t>
            </a:r>
            <a:endParaRPr b="1">
              <a:solidFill>
                <a:srgbClr val="FF0000"/>
              </a:solidFill>
            </a:endParaRPr>
          </a:p>
        </p:txBody>
      </p:sp>
      <p:sp>
        <p:nvSpPr>
          <p:cNvPr id="313" name="Google Shape;313;g37c3aa64bab_0_12"/>
          <p:cNvSpPr txBox="1"/>
          <p:nvPr>
            <p:ph idx="1" type="body"/>
          </p:nvPr>
        </p:nvSpPr>
        <p:spPr>
          <a:xfrm>
            <a:off x="567004" y="835656"/>
            <a:ext cx="11058000" cy="51867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1800"/>
              </a:spcBef>
              <a:spcAft>
                <a:spcPts val="400"/>
              </a:spcAft>
              <a:buNone/>
            </a:pPr>
            <a:r>
              <a:rPr lang="en-IN" sz="2300"/>
              <a:t>The analysis shows that Adventure, Comedy, and Action dominate anime genres, while Manga is the main adaptation source. Ratings have improved over time, though modern anime have shorter seasons. Top-rated studios include CloverWorks and Kyoto Animation, with standout titles like </a:t>
            </a:r>
            <a:r>
              <a:rPr i="1" lang="en-IN" sz="2300"/>
              <a:t>Fullmetal Alchemist: Brotherhood</a:t>
            </a:r>
            <a:r>
              <a:rPr lang="en-IN" sz="2300"/>
              <a:t> and long-runners like </a:t>
            </a:r>
            <a:r>
              <a:rPr i="1" lang="en-IN" sz="2300"/>
              <a:t>Sazae-san</a:t>
            </a:r>
            <a:r>
              <a:rPr lang="en-IN" sz="2300"/>
              <a:t>.</a:t>
            </a:r>
            <a:endParaRPr sz="2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79f9a5c413_0_129"/>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 Experience :            </a:t>
            </a:r>
            <a:r>
              <a:rPr b="1" lang="en-IN">
                <a:solidFill>
                  <a:srgbClr val="FF0000"/>
                </a:solidFill>
              </a:rPr>
              <a:t>⚡</a:t>
            </a:r>
            <a:r>
              <a:rPr b="1" lang="en-IN">
                <a:solidFill>
                  <a:srgbClr val="FF0000"/>
                </a:solidFill>
              </a:rPr>
              <a:t>Challenges </a:t>
            </a:r>
            <a:r>
              <a:rPr b="1" lang="en-IN">
                <a:solidFill>
                  <a:srgbClr val="FF0000"/>
                </a:solidFill>
              </a:rPr>
              <a:t> :</a:t>
            </a:r>
            <a:endParaRPr b="1">
              <a:solidFill>
                <a:srgbClr val="FF0000"/>
              </a:solidFill>
            </a:endParaRPr>
          </a:p>
        </p:txBody>
      </p:sp>
      <p:sp>
        <p:nvSpPr>
          <p:cNvPr id="319" name="Google Shape;319;g379f9a5c413_0_129"/>
          <p:cNvSpPr txBox="1"/>
          <p:nvPr>
            <p:ph idx="1" type="body"/>
          </p:nvPr>
        </p:nvSpPr>
        <p:spPr>
          <a:xfrm>
            <a:off x="167652" y="1623642"/>
            <a:ext cx="5566200" cy="51867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lang="en-IN" sz="2200">
                <a:latin typeface="Arial"/>
                <a:ea typeface="Arial"/>
                <a:cs typeface="Arial"/>
                <a:sym typeface="Arial"/>
              </a:rPr>
              <a:t>Gained hands-on practice in Web Scraping (BeautifulSoup, time library).</a:t>
            </a:r>
            <a:endParaRPr sz="2200">
              <a:latin typeface="Arial"/>
              <a:ea typeface="Arial"/>
              <a:cs typeface="Arial"/>
              <a:sym typeface="Arial"/>
            </a:endParaRPr>
          </a:p>
          <a:p>
            <a:pPr indent="-368300" lvl="0" marL="457200" rtl="0" algn="l">
              <a:lnSpc>
                <a:spcPct val="115000"/>
              </a:lnSpc>
              <a:spcBef>
                <a:spcPts val="0"/>
              </a:spcBef>
              <a:spcAft>
                <a:spcPts val="0"/>
              </a:spcAft>
              <a:buSzPts val="2200"/>
              <a:buChar char="●"/>
            </a:pPr>
            <a:r>
              <a:rPr lang="en-IN" sz="2200">
                <a:latin typeface="Arial"/>
                <a:ea typeface="Arial"/>
                <a:cs typeface="Arial"/>
                <a:sym typeface="Arial"/>
              </a:rPr>
              <a:t>Worked on Data Cleaning &amp; Manipulation for large datasets.</a:t>
            </a:r>
            <a:endParaRPr sz="2200">
              <a:latin typeface="Arial"/>
              <a:ea typeface="Arial"/>
              <a:cs typeface="Arial"/>
              <a:sym typeface="Arial"/>
            </a:endParaRPr>
          </a:p>
          <a:p>
            <a:pPr indent="-368300" lvl="0" marL="457200" rtl="0" algn="l">
              <a:lnSpc>
                <a:spcPct val="115000"/>
              </a:lnSpc>
              <a:spcBef>
                <a:spcPts val="0"/>
              </a:spcBef>
              <a:spcAft>
                <a:spcPts val="0"/>
              </a:spcAft>
              <a:buSzPts val="2200"/>
              <a:buChar char="●"/>
            </a:pPr>
            <a:r>
              <a:rPr lang="en-IN" sz="2200">
                <a:latin typeface="Arial"/>
                <a:ea typeface="Arial"/>
                <a:cs typeface="Arial"/>
                <a:sym typeface="Arial"/>
              </a:rPr>
              <a:t>Explored multiple EDA techniques (univariate, bivariate, trend analysis).</a:t>
            </a:r>
            <a:endParaRPr sz="2200">
              <a:latin typeface="Arial"/>
              <a:ea typeface="Arial"/>
              <a:cs typeface="Arial"/>
              <a:sym typeface="Arial"/>
            </a:endParaRPr>
          </a:p>
          <a:p>
            <a:pPr indent="-368300" lvl="0" marL="457200" rtl="0" algn="l">
              <a:lnSpc>
                <a:spcPct val="115000"/>
              </a:lnSpc>
              <a:spcBef>
                <a:spcPts val="0"/>
              </a:spcBef>
              <a:spcAft>
                <a:spcPts val="0"/>
              </a:spcAft>
              <a:buSzPts val="2200"/>
              <a:buChar char="●"/>
            </a:pPr>
            <a:r>
              <a:rPr lang="en-IN" sz="2200">
                <a:latin typeface="Arial"/>
                <a:ea typeface="Arial"/>
                <a:cs typeface="Arial"/>
                <a:sym typeface="Arial"/>
              </a:rPr>
              <a:t>Applied visualisation (Seaborn, Matplotlib, WordCloud) to extract insights.</a:t>
            </a:r>
            <a:endParaRPr sz="2200">
              <a:latin typeface="Arial"/>
              <a:ea typeface="Arial"/>
              <a:cs typeface="Arial"/>
              <a:sym typeface="Arial"/>
            </a:endParaRPr>
          </a:p>
        </p:txBody>
      </p:sp>
      <p:sp>
        <p:nvSpPr>
          <p:cNvPr id="320" name="Google Shape;320;g379f9a5c413_0_129"/>
          <p:cNvSpPr txBox="1"/>
          <p:nvPr/>
        </p:nvSpPr>
        <p:spPr>
          <a:xfrm>
            <a:off x="5733850" y="1526275"/>
            <a:ext cx="6100800" cy="4028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200"/>
              </a:spcBef>
              <a:spcAft>
                <a:spcPts val="0"/>
              </a:spcAft>
              <a:buClr>
                <a:schemeClr val="dk1"/>
              </a:buClr>
              <a:buSzPts val="2200"/>
              <a:buChar char="●"/>
            </a:pPr>
            <a:r>
              <a:rPr lang="en-IN" sz="2200">
                <a:solidFill>
                  <a:schemeClr val="dk1"/>
                </a:solidFill>
              </a:rPr>
              <a:t>Finding a proper website for scrapping.</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IN" sz="2200">
                <a:solidFill>
                  <a:schemeClr val="dk1"/>
                </a:solidFill>
              </a:rPr>
              <a:t>Incomplete / inconsistent values in ratings, episodes, and genres</a:t>
            </a:r>
            <a:endParaRPr b="1"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IN" sz="2200">
                <a:solidFill>
                  <a:schemeClr val="dk1"/>
                </a:solidFill>
              </a:rPr>
              <a:t>Outliers (e.g., </a:t>
            </a:r>
            <a:r>
              <a:rPr i="1" lang="en-IN" sz="2200">
                <a:solidFill>
                  <a:schemeClr val="dk1"/>
                </a:solidFill>
              </a:rPr>
              <a:t>Sazae-san</a:t>
            </a:r>
            <a:r>
              <a:rPr lang="en-IN" sz="2200">
                <a:solidFill>
                  <a:schemeClr val="dk1"/>
                </a:solidFill>
              </a:rPr>
              <a:t> with 3000 episodes) skewed results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IN" sz="2200">
                <a:solidFill>
                  <a:schemeClr val="dk1"/>
                </a:solidFill>
              </a:rPr>
              <a:t>Website restrictions</a:t>
            </a:r>
            <a:r>
              <a:rPr lang="en-IN" sz="2200">
                <a:solidFill>
                  <a:schemeClr val="dk1"/>
                </a:solidFill>
              </a:rPr>
              <a:t> → faced 403/529 errors, solved with </a:t>
            </a:r>
            <a:r>
              <a:rPr lang="en-IN" sz="2200">
                <a:solidFill>
                  <a:srgbClr val="188038"/>
                </a:solidFill>
                <a:latin typeface="Roboto Mono"/>
                <a:ea typeface="Roboto Mono"/>
                <a:cs typeface="Roboto Mono"/>
                <a:sym typeface="Roboto Mono"/>
              </a:rPr>
              <a:t>time.sleep()</a:t>
            </a:r>
            <a:r>
              <a:rPr lang="en-IN" sz="2200">
                <a:solidFill>
                  <a:schemeClr val="dk1"/>
                </a:solidFill>
              </a:rPr>
              <a:t> delays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IN" sz="2200">
                <a:solidFill>
                  <a:schemeClr val="dk1"/>
                </a:solidFill>
              </a:rPr>
              <a:t>Too many categories (studios/genres) made plots cluttered → solved with </a:t>
            </a:r>
            <a:r>
              <a:rPr b="1" lang="en-IN" sz="2200">
                <a:solidFill>
                  <a:schemeClr val="dk1"/>
                </a:solidFill>
              </a:rPr>
              <a:t>filtering &amp; horizontal plots</a:t>
            </a:r>
            <a:endParaRPr b="1"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79e281c1f4_0_15"/>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 Problem Statement</a:t>
            </a:r>
            <a:endParaRPr b="1">
              <a:solidFill>
                <a:srgbClr val="FF0000"/>
              </a:solidFill>
            </a:endParaRPr>
          </a:p>
        </p:txBody>
      </p:sp>
      <p:sp>
        <p:nvSpPr>
          <p:cNvPr id="118" name="Google Shape;118;g379e281c1f4_0_15"/>
          <p:cNvSpPr txBox="1"/>
          <p:nvPr>
            <p:ph idx="1" type="body"/>
          </p:nvPr>
        </p:nvSpPr>
        <p:spPr>
          <a:xfrm>
            <a:off x="208475" y="1343950"/>
            <a:ext cx="11359800" cy="5186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AutoNum type="arabicPeriod"/>
            </a:pPr>
            <a:r>
              <a:rPr lang="en-IN" sz="1800"/>
              <a:t>Despite the massive growth of the anime industry, limited analysis exists on how factors like genre, studio, duration, and release year influence anime success.</a:t>
            </a:r>
            <a:br>
              <a:rPr lang="en-IN" sz="1800"/>
            </a:br>
            <a:endParaRPr sz="1800"/>
          </a:p>
          <a:p>
            <a:pPr indent="-342900" lvl="0" marL="457200" rtl="0" algn="l">
              <a:lnSpc>
                <a:spcPct val="100000"/>
              </a:lnSpc>
              <a:spcBef>
                <a:spcPts val="0"/>
              </a:spcBef>
              <a:spcAft>
                <a:spcPts val="0"/>
              </a:spcAft>
              <a:buSzPts val="1800"/>
              <a:buAutoNum type="arabicPeriod"/>
            </a:pPr>
            <a:r>
              <a:rPr lang="en-IN" sz="1800"/>
              <a:t>Audiences and creators often lack insights such as:</a:t>
            </a:r>
            <a:br>
              <a:rPr lang="en-IN" sz="1800"/>
            </a:br>
            <a:endParaRPr sz="1800"/>
          </a:p>
          <a:p>
            <a:pPr indent="-342900" lvl="1" marL="914400" rtl="0" algn="l">
              <a:lnSpc>
                <a:spcPct val="100000"/>
              </a:lnSpc>
              <a:spcBef>
                <a:spcPts val="0"/>
              </a:spcBef>
              <a:spcAft>
                <a:spcPts val="0"/>
              </a:spcAft>
              <a:buSzPts val="1800"/>
              <a:buAutoNum type="alphaLcPeriod"/>
            </a:pPr>
            <a:r>
              <a:rPr lang="en-IN" sz="1800"/>
              <a:t>Which studios consistently produce top-rated anime?</a:t>
            </a:r>
            <a:br>
              <a:rPr lang="en-IN" sz="1800"/>
            </a:br>
            <a:endParaRPr sz="1800"/>
          </a:p>
          <a:p>
            <a:pPr indent="-342900" lvl="1" marL="914400" rtl="0" algn="l">
              <a:lnSpc>
                <a:spcPct val="100000"/>
              </a:lnSpc>
              <a:spcBef>
                <a:spcPts val="0"/>
              </a:spcBef>
              <a:spcAft>
                <a:spcPts val="0"/>
              </a:spcAft>
              <a:buSzPts val="1800"/>
              <a:buAutoNum type="alphaLcPeriod"/>
            </a:pPr>
            <a:r>
              <a:rPr lang="en-IN" sz="1800"/>
              <a:t>How have genres like Adventure, Comedy, and Action evolved in popularity over the years?</a:t>
            </a:r>
            <a:br>
              <a:rPr lang="en-IN" sz="1800"/>
            </a:br>
            <a:endParaRPr sz="1800"/>
          </a:p>
          <a:p>
            <a:pPr indent="-342900" lvl="1" marL="914400" rtl="0" algn="l">
              <a:lnSpc>
                <a:spcPct val="100000"/>
              </a:lnSpc>
              <a:spcBef>
                <a:spcPts val="0"/>
              </a:spcBef>
              <a:spcAft>
                <a:spcPts val="0"/>
              </a:spcAft>
              <a:buSzPts val="1800"/>
              <a:buAutoNum type="alphaLcPeriod"/>
            </a:pPr>
            <a:r>
              <a:rPr lang="en-IN" sz="1800"/>
              <a:t>Do newer animes tend to perform better than older ones in terms of ratings?</a:t>
            </a:r>
            <a:br>
              <a:rPr lang="en-IN" sz="1800"/>
            </a:br>
            <a:endParaRPr sz="1800"/>
          </a:p>
          <a:p>
            <a:pPr indent="-342900" lvl="1" marL="914400" rtl="0" algn="l">
              <a:lnSpc>
                <a:spcPct val="100000"/>
              </a:lnSpc>
              <a:spcBef>
                <a:spcPts val="0"/>
              </a:spcBef>
              <a:spcAft>
                <a:spcPts val="0"/>
              </a:spcAft>
              <a:buSzPts val="1800"/>
              <a:buAutoNum type="alphaLcPeriod"/>
            </a:pPr>
            <a:r>
              <a:rPr lang="en-IN" sz="1800"/>
              <a:t>What is the relationship between episodes, duration, and ratings?</a:t>
            </a:r>
            <a:br>
              <a:rPr lang="en-IN" sz="1800"/>
            </a:br>
            <a:endParaRPr sz="1800"/>
          </a:p>
          <a:p>
            <a:pPr indent="-342900" lvl="0" marL="457200" rtl="0" algn="l">
              <a:lnSpc>
                <a:spcPct val="100000"/>
              </a:lnSpc>
              <a:spcBef>
                <a:spcPts val="0"/>
              </a:spcBef>
              <a:spcAft>
                <a:spcPts val="0"/>
              </a:spcAft>
              <a:buSzPts val="1800"/>
              <a:buAutoNum type="arabicPeriod"/>
            </a:pPr>
            <a:r>
              <a:rPr lang="en-IN" sz="1800"/>
              <a:t>There is a need to explore patterns, correlations, and evolution in anime data to understand what drives success.</a:t>
            </a:r>
            <a:br>
              <a:rPr lang="en-IN" sz="1800"/>
            </a:br>
            <a:endParaRPr sz="1800"/>
          </a:p>
          <a:p>
            <a:pPr indent="-342900" lvl="0" marL="457200" rtl="0" algn="l">
              <a:lnSpc>
                <a:spcPct val="100000"/>
              </a:lnSpc>
              <a:spcBef>
                <a:spcPts val="0"/>
              </a:spcBef>
              <a:spcAft>
                <a:spcPts val="0"/>
              </a:spcAft>
              <a:buSzPts val="1800"/>
              <a:buAutoNum type="arabicPeriod"/>
            </a:pPr>
            <a:r>
              <a:rPr lang="en-IN" sz="1800"/>
              <a:t>Goal: Provide insights that help in audience understanding, studio decisions, and future recommendation systems.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descr="PrintQ&amp;A banner. Question and answer on speech bubbles vector illustration (Provided by Getty Images)" id="325" name="Google Shape;325;g379f9a5c413_0_123"/>
          <p:cNvPicPr preferRelativeResize="0"/>
          <p:nvPr/>
        </p:nvPicPr>
        <p:blipFill rotWithShape="1">
          <a:blip r:embed="rId3">
            <a:alphaModFix/>
          </a:blip>
          <a:srcRect b="10996" l="6698" r="7420" t="11454"/>
          <a:stretch/>
        </p:blipFill>
        <p:spPr>
          <a:xfrm>
            <a:off x="2571750" y="740838"/>
            <a:ext cx="7048499" cy="5376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331" name="Google Shape;331;p5"/>
          <p:cNvSpPr txBox="1"/>
          <p:nvPr/>
        </p:nvSpPr>
        <p:spPr>
          <a:xfrm>
            <a:off x="1415197" y="2769737"/>
            <a:ext cx="36618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5900" u="none" cap="none" strike="noStrike">
                <a:solidFill>
                  <a:srgbClr val="C00000"/>
                </a:solidFill>
                <a:latin typeface="Libre Baskerville"/>
                <a:ea typeface="Libre Baskerville"/>
                <a:cs typeface="Libre Baskerville"/>
                <a:sym typeface="Libre Baskerville"/>
              </a:rPr>
              <a:t>THANK YOU</a:t>
            </a:r>
            <a:endParaRPr b="0" i="0" sz="59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79e281c1f4_0_22"/>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 Objectives</a:t>
            </a:r>
            <a:endParaRPr b="1">
              <a:solidFill>
                <a:srgbClr val="FF0000"/>
              </a:solidFill>
            </a:endParaRPr>
          </a:p>
        </p:txBody>
      </p:sp>
      <p:sp>
        <p:nvSpPr>
          <p:cNvPr id="124" name="Google Shape;124;g379e281c1f4_0_22"/>
          <p:cNvSpPr txBox="1"/>
          <p:nvPr>
            <p:ph idx="1" type="body"/>
          </p:nvPr>
        </p:nvSpPr>
        <p:spPr>
          <a:xfrm>
            <a:off x="208475" y="1343949"/>
            <a:ext cx="10515600" cy="518670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1200"/>
              </a:spcBef>
              <a:spcAft>
                <a:spcPts val="0"/>
              </a:spcAft>
              <a:buSzPts val="1800"/>
              <a:buFont typeface="Arial"/>
              <a:buAutoNum type="arabicPeriod"/>
            </a:pPr>
            <a:r>
              <a:rPr lang="en-IN" sz="1800">
                <a:latin typeface="Arial"/>
                <a:ea typeface="Arial"/>
                <a:cs typeface="Arial"/>
                <a:sym typeface="Arial"/>
              </a:rPr>
              <a:t>Analyse anime data to uncover </a:t>
            </a:r>
            <a:r>
              <a:rPr b="1" lang="en-IN" sz="1800">
                <a:latin typeface="Arial"/>
                <a:ea typeface="Arial"/>
                <a:cs typeface="Arial"/>
                <a:sym typeface="Arial"/>
              </a:rPr>
              <a:t>trends, patterns, and correlations</a:t>
            </a:r>
            <a:r>
              <a:rPr lang="en-IN" sz="1800">
                <a:latin typeface="Arial"/>
                <a:ea typeface="Arial"/>
                <a:cs typeface="Arial"/>
                <a:sym typeface="Arial"/>
              </a:rPr>
              <a:t>.</a:t>
            </a:r>
            <a:br>
              <a:rPr lang="en-IN" sz="1800">
                <a:latin typeface="Arial"/>
                <a:ea typeface="Arial"/>
                <a:cs typeface="Arial"/>
                <a:sym typeface="Arial"/>
              </a:rPr>
            </a:br>
            <a:endParaRPr sz="1800">
              <a:latin typeface="Arial"/>
              <a:ea typeface="Arial"/>
              <a:cs typeface="Arial"/>
              <a:sym typeface="Arial"/>
            </a:endParaRPr>
          </a:p>
          <a:p>
            <a:pPr indent="-342900" lvl="0" marL="457200" rtl="0" algn="just">
              <a:lnSpc>
                <a:spcPct val="100000"/>
              </a:lnSpc>
              <a:spcBef>
                <a:spcPts val="1200"/>
              </a:spcBef>
              <a:spcAft>
                <a:spcPts val="0"/>
              </a:spcAft>
              <a:buSzPts val="1800"/>
              <a:buAutoNum type="arabicPeriod"/>
            </a:pPr>
            <a:r>
              <a:rPr lang="en-IN" sz="1800">
                <a:latin typeface="Arial"/>
                <a:ea typeface="Arial"/>
                <a:cs typeface="Arial"/>
                <a:sym typeface="Arial"/>
              </a:rPr>
              <a:t>Identify </a:t>
            </a:r>
            <a:r>
              <a:rPr b="1" lang="en-IN" sz="1800">
                <a:latin typeface="Arial"/>
                <a:ea typeface="Arial"/>
                <a:cs typeface="Arial"/>
                <a:sym typeface="Arial"/>
              </a:rPr>
              <a:t>top-performing studios and genres</a:t>
            </a:r>
            <a:r>
              <a:rPr lang="en-IN" sz="1800">
                <a:latin typeface="Arial"/>
                <a:ea typeface="Arial"/>
                <a:cs typeface="Arial"/>
                <a:sym typeface="Arial"/>
              </a:rPr>
              <a:t> based on ratings.</a:t>
            </a:r>
            <a:br>
              <a:rPr lang="en-IN" sz="1800">
                <a:latin typeface="Arial"/>
                <a:ea typeface="Arial"/>
                <a:cs typeface="Arial"/>
                <a:sym typeface="Arial"/>
              </a:rPr>
            </a:br>
            <a:endParaRPr sz="1800">
              <a:latin typeface="Arial"/>
              <a:ea typeface="Arial"/>
              <a:cs typeface="Arial"/>
              <a:sym typeface="Arial"/>
            </a:endParaRPr>
          </a:p>
          <a:p>
            <a:pPr indent="-342900" lvl="0" marL="457200" rtl="0" algn="just">
              <a:lnSpc>
                <a:spcPct val="100000"/>
              </a:lnSpc>
              <a:spcBef>
                <a:spcPts val="1200"/>
              </a:spcBef>
              <a:spcAft>
                <a:spcPts val="0"/>
              </a:spcAft>
              <a:buSzPts val="1800"/>
              <a:buAutoNum type="arabicPeriod"/>
            </a:pPr>
            <a:r>
              <a:rPr lang="en-IN" sz="1800">
                <a:latin typeface="Arial"/>
                <a:ea typeface="Arial"/>
                <a:cs typeface="Arial"/>
                <a:sym typeface="Arial"/>
              </a:rPr>
              <a:t>Explore how </a:t>
            </a:r>
            <a:r>
              <a:rPr b="1" lang="en-IN" sz="1800">
                <a:latin typeface="Arial"/>
                <a:ea typeface="Arial"/>
                <a:cs typeface="Arial"/>
                <a:sym typeface="Arial"/>
              </a:rPr>
              <a:t>anime genres evolved over the years</a:t>
            </a:r>
            <a:r>
              <a:rPr lang="en-IN" sz="1800">
                <a:latin typeface="Arial"/>
                <a:ea typeface="Arial"/>
                <a:cs typeface="Arial"/>
                <a:sym typeface="Arial"/>
              </a:rPr>
              <a:t> (e.g., rise of Adventure, Comedy, Action).</a:t>
            </a:r>
            <a:br>
              <a:rPr lang="en-IN" sz="1800">
                <a:latin typeface="Arial"/>
                <a:ea typeface="Arial"/>
                <a:cs typeface="Arial"/>
                <a:sym typeface="Arial"/>
              </a:rPr>
            </a:br>
            <a:endParaRPr sz="1800">
              <a:latin typeface="Arial"/>
              <a:ea typeface="Arial"/>
              <a:cs typeface="Arial"/>
              <a:sym typeface="Arial"/>
            </a:endParaRPr>
          </a:p>
          <a:p>
            <a:pPr indent="-342900" lvl="0" marL="457200" rtl="0" algn="just">
              <a:lnSpc>
                <a:spcPct val="100000"/>
              </a:lnSpc>
              <a:spcBef>
                <a:spcPts val="1200"/>
              </a:spcBef>
              <a:spcAft>
                <a:spcPts val="0"/>
              </a:spcAft>
              <a:buSzPts val="1800"/>
              <a:buAutoNum type="arabicPeriod"/>
            </a:pPr>
            <a:r>
              <a:rPr lang="en-IN" sz="1800">
                <a:latin typeface="Arial"/>
                <a:ea typeface="Arial"/>
                <a:cs typeface="Arial"/>
                <a:sym typeface="Arial"/>
              </a:rPr>
              <a:t>Study the impact of </a:t>
            </a:r>
            <a:r>
              <a:rPr b="1" lang="en-IN" sz="1800">
                <a:latin typeface="Arial"/>
                <a:ea typeface="Arial"/>
                <a:cs typeface="Arial"/>
                <a:sym typeface="Arial"/>
              </a:rPr>
              <a:t>episode count and duration</a:t>
            </a:r>
            <a:r>
              <a:rPr lang="en-IN" sz="1800">
                <a:latin typeface="Arial"/>
                <a:ea typeface="Arial"/>
                <a:cs typeface="Arial"/>
                <a:sym typeface="Arial"/>
              </a:rPr>
              <a:t> on ratings.</a:t>
            </a:r>
            <a:br>
              <a:rPr lang="en-IN" sz="1800">
                <a:latin typeface="Arial"/>
                <a:ea typeface="Arial"/>
                <a:cs typeface="Arial"/>
                <a:sym typeface="Arial"/>
              </a:rPr>
            </a:br>
            <a:endParaRPr sz="1800">
              <a:latin typeface="Arial"/>
              <a:ea typeface="Arial"/>
              <a:cs typeface="Arial"/>
              <a:sym typeface="Arial"/>
            </a:endParaRPr>
          </a:p>
          <a:p>
            <a:pPr indent="-342900" lvl="0" marL="457200" rtl="0" algn="just">
              <a:lnSpc>
                <a:spcPct val="100000"/>
              </a:lnSpc>
              <a:spcBef>
                <a:spcPts val="1200"/>
              </a:spcBef>
              <a:spcAft>
                <a:spcPts val="0"/>
              </a:spcAft>
              <a:buSzPts val="1800"/>
              <a:buAutoNum type="arabicPeriod"/>
            </a:pPr>
            <a:r>
              <a:rPr lang="en-IN" sz="1800">
                <a:latin typeface="Arial"/>
                <a:ea typeface="Arial"/>
                <a:cs typeface="Arial"/>
                <a:sym typeface="Arial"/>
              </a:rPr>
              <a:t>Compare </a:t>
            </a:r>
            <a:r>
              <a:rPr b="1" lang="en-IN" sz="1800">
                <a:latin typeface="Arial"/>
                <a:ea typeface="Arial"/>
                <a:cs typeface="Arial"/>
                <a:sym typeface="Arial"/>
              </a:rPr>
              <a:t>older vs. newer releases</a:t>
            </a:r>
            <a:r>
              <a:rPr lang="en-IN" sz="1800">
                <a:latin typeface="Arial"/>
                <a:ea typeface="Arial"/>
                <a:cs typeface="Arial"/>
                <a:sym typeface="Arial"/>
              </a:rPr>
              <a:t> to understand changes in audience preferences.</a:t>
            </a:r>
            <a:br>
              <a:rPr lang="en-IN" sz="1800">
                <a:latin typeface="Arial"/>
                <a:ea typeface="Arial"/>
                <a:cs typeface="Arial"/>
                <a:sym typeface="Arial"/>
              </a:rPr>
            </a:br>
            <a:endParaRPr sz="1800">
              <a:latin typeface="Arial"/>
              <a:ea typeface="Arial"/>
              <a:cs typeface="Arial"/>
              <a:sym typeface="Arial"/>
            </a:endParaRPr>
          </a:p>
          <a:p>
            <a:pPr indent="-342900" lvl="0" marL="457200" rtl="0" algn="just">
              <a:lnSpc>
                <a:spcPct val="100000"/>
              </a:lnSpc>
              <a:spcBef>
                <a:spcPts val="1200"/>
              </a:spcBef>
              <a:spcAft>
                <a:spcPts val="0"/>
              </a:spcAft>
              <a:buSzPts val="1800"/>
              <a:buAutoNum type="arabicPeriod"/>
            </a:pPr>
            <a:r>
              <a:rPr lang="en-IN" sz="1800">
                <a:latin typeface="Arial"/>
                <a:ea typeface="Arial"/>
                <a:cs typeface="Arial"/>
                <a:sym typeface="Arial"/>
              </a:rPr>
              <a:t>Highlight </a:t>
            </a:r>
            <a:r>
              <a:rPr b="1" lang="en-IN" sz="1800">
                <a:latin typeface="Arial"/>
                <a:ea typeface="Arial"/>
                <a:cs typeface="Arial"/>
                <a:sym typeface="Arial"/>
              </a:rPr>
              <a:t>outliers and unique cases</a:t>
            </a:r>
            <a:r>
              <a:rPr lang="en-IN" sz="1800">
                <a:latin typeface="Arial"/>
                <a:ea typeface="Arial"/>
                <a:cs typeface="Arial"/>
                <a:sym typeface="Arial"/>
              </a:rPr>
              <a:t> (e.g., longest anime, highest/lowest rated).</a:t>
            </a:r>
            <a:br>
              <a:rPr lang="en-IN" sz="1800">
                <a:latin typeface="Arial"/>
                <a:ea typeface="Arial"/>
                <a:cs typeface="Arial"/>
                <a:sym typeface="Arial"/>
              </a:rPr>
            </a:br>
            <a:endParaRPr sz="1800">
              <a:latin typeface="Arial"/>
              <a:ea typeface="Arial"/>
              <a:cs typeface="Arial"/>
              <a:sym typeface="Arial"/>
            </a:endParaRPr>
          </a:p>
          <a:p>
            <a:pPr indent="-342900" lvl="0" marL="457200" rtl="0" algn="just">
              <a:lnSpc>
                <a:spcPct val="100000"/>
              </a:lnSpc>
              <a:spcBef>
                <a:spcPts val="1200"/>
              </a:spcBef>
              <a:spcAft>
                <a:spcPts val="0"/>
              </a:spcAft>
              <a:buSzPts val="1800"/>
              <a:buAutoNum type="arabicPeriod"/>
            </a:pPr>
            <a:r>
              <a:rPr lang="en-IN" sz="1800">
                <a:latin typeface="Arial"/>
                <a:ea typeface="Arial"/>
                <a:cs typeface="Arial"/>
                <a:sym typeface="Arial"/>
              </a:rPr>
              <a:t>Provide insights that could guide both </a:t>
            </a:r>
            <a:r>
              <a:rPr b="1" lang="en-IN" sz="1800">
                <a:latin typeface="Arial"/>
                <a:ea typeface="Arial"/>
                <a:cs typeface="Arial"/>
                <a:sym typeface="Arial"/>
              </a:rPr>
              <a:t>viewers</a:t>
            </a:r>
            <a:r>
              <a:rPr lang="en-IN" sz="1800">
                <a:latin typeface="Arial"/>
                <a:ea typeface="Arial"/>
                <a:cs typeface="Arial"/>
                <a:sym typeface="Arial"/>
              </a:rPr>
              <a:t> (in discovering quality anime) and </a:t>
            </a:r>
            <a:r>
              <a:rPr b="1" lang="en-IN" sz="1800">
                <a:latin typeface="Arial"/>
                <a:ea typeface="Arial"/>
                <a:cs typeface="Arial"/>
                <a:sym typeface="Arial"/>
              </a:rPr>
              <a:t>creators/studios</a:t>
            </a:r>
            <a:r>
              <a:rPr lang="en-IN" sz="1800">
                <a:latin typeface="Arial"/>
                <a:ea typeface="Arial"/>
                <a:cs typeface="Arial"/>
                <a:sym typeface="Arial"/>
              </a:rPr>
              <a:t> (in producing successful content).</a:t>
            </a:r>
            <a:br>
              <a:rPr lang="en-IN" sz="1800">
                <a:latin typeface="Arial"/>
                <a:ea typeface="Arial"/>
                <a:cs typeface="Arial"/>
                <a:sym typeface="Arial"/>
              </a:rPr>
            </a:br>
            <a:endParaRPr sz="1800">
              <a:latin typeface="Arial"/>
              <a:ea typeface="Arial"/>
              <a:cs typeface="Arial"/>
              <a:sym typeface="Arial"/>
            </a:endParaRPr>
          </a:p>
          <a:p>
            <a:pPr indent="0" lvl="0" marL="0" rtl="0" algn="just">
              <a:lnSpc>
                <a:spcPct val="100000"/>
              </a:lnSpc>
              <a:spcBef>
                <a:spcPts val="1800"/>
              </a:spcBef>
              <a:spcAft>
                <a:spcPts val="400"/>
              </a:spcAft>
              <a:buNone/>
            </a:pPr>
            <a:r>
              <a:t/>
            </a:r>
            <a:endParaRPr b="1"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79e281c1f4_0_28"/>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 Web Scraping</a:t>
            </a:r>
            <a:endParaRPr b="1">
              <a:solidFill>
                <a:srgbClr val="FF0000"/>
              </a:solidFill>
            </a:endParaRPr>
          </a:p>
        </p:txBody>
      </p:sp>
      <p:sp>
        <p:nvSpPr>
          <p:cNvPr id="130" name="Google Shape;130;g379e281c1f4_0_28"/>
          <p:cNvSpPr txBox="1"/>
          <p:nvPr>
            <p:ph idx="1" type="body"/>
          </p:nvPr>
        </p:nvSpPr>
        <p:spPr>
          <a:xfrm>
            <a:off x="208475" y="1343949"/>
            <a:ext cx="10515600" cy="5186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None/>
            </a:pPr>
            <a:r>
              <a:rPr b="1" lang="en-IN" sz="1800">
                <a:latin typeface="Arial"/>
                <a:ea typeface="Arial"/>
                <a:cs typeface="Arial"/>
                <a:sym typeface="Arial"/>
              </a:rPr>
              <a:t>Website Scraped : </a:t>
            </a:r>
            <a:endParaRPr b="1" sz="1800">
              <a:latin typeface="Arial"/>
              <a:ea typeface="Arial"/>
              <a:cs typeface="Arial"/>
              <a:sym typeface="Arial"/>
            </a:endParaRPr>
          </a:p>
          <a:p>
            <a:pPr indent="0" lvl="0" marL="0" rtl="0" algn="just">
              <a:lnSpc>
                <a:spcPct val="100000"/>
              </a:lnSpc>
              <a:spcBef>
                <a:spcPts val="1200"/>
              </a:spcBef>
              <a:spcAft>
                <a:spcPts val="0"/>
              </a:spcAft>
              <a:buNone/>
            </a:pPr>
            <a:r>
              <a:rPr lang="en-IN" sz="1800" u="sng">
                <a:solidFill>
                  <a:schemeClr val="hlink"/>
                </a:solidFill>
                <a:latin typeface="Arial"/>
                <a:ea typeface="Arial"/>
                <a:cs typeface="Arial"/>
                <a:sym typeface="Arial"/>
                <a:hlinkClick r:id="rId3"/>
              </a:rPr>
              <a:t>https://www.anisearch.com/</a:t>
            </a:r>
            <a:endParaRPr sz="1800">
              <a:latin typeface="Arial"/>
              <a:ea typeface="Arial"/>
              <a:cs typeface="Arial"/>
              <a:sym typeface="Arial"/>
            </a:endParaRPr>
          </a:p>
          <a:p>
            <a:pPr indent="0" lvl="0" marL="0" rtl="0" algn="just">
              <a:lnSpc>
                <a:spcPct val="100000"/>
              </a:lnSpc>
              <a:spcBef>
                <a:spcPts val="1200"/>
              </a:spcBef>
              <a:spcAft>
                <a:spcPts val="0"/>
              </a:spcAft>
              <a:buNone/>
            </a:pPr>
            <a:r>
              <a:t/>
            </a:r>
            <a:endParaRPr sz="1800">
              <a:latin typeface="Arial"/>
              <a:ea typeface="Arial"/>
              <a:cs typeface="Arial"/>
              <a:sym typeface="Arial"/>
            </a:endParaRPr>
          </a:p>
          <a:p>
            <a:pPr indent="0" lvl="0" marL="0" rtl="0" algn="just">
              <a:lnSpc>
                <a:spcPct val="100000"/>
              </a:lnSpc>
              <a:spcBef>
                <a:spcPts val="1200"/>
              </a:spcBef>
              <a:spcAft>
                <a:spcPts val="0"/>
              </a:spcAft>
              <a:buNone/>
            </a:pPr>
            <a:r>
              <a:rPr b="1" lang="en-IN" sz="1800">
                <a:latin typeface="Arial"/>
                <a:ea typeface="Arial"/>
                <a:cs typeface="Arial"/>
                <a:sym typeface="Arial"/>
              </a:rPr>
              <a:t>Example Anime Card </a:t>
            </a:r>
            <a:br>
              <a:rPr lang="en-IN" sz="1800">
                <a:latin typeface="Arial"/>
                <a:ea typeface="Arial"/>
                <a:cs typeface="Arial"/>
                <a:sym typeface="Arial"/>
              </a:rPr>
            </a:br>
            <a:endParaRPr sz="1800">
              <a:latin typeface="Arial"/>
              <a:ea typeface="Arial"/>
              <a:cs typeface="Arial"/>
              <a:sym typeface="Arial"/>
            </a:endParaRPr>
          </a:p>
          <a:p>
            <a:pPr indent="0" lvl="0" marL="0" rtl="0" algn="just">
              <a:lnSpc>
                <a:spcPct val="100000"/>
              </a:lnSpc>
              <a:spcBef>
                <a:spcPts val="1200"/>
              </a:spcBef>
              <a:spcAft>
                <a:spcPts val="0"/>
              </a:spcAft>
              <a:buNone/>
            </a:pPr>
            <a:r>
              <a:t/>
            </a:r>
            <a:endParaRPr b="1" sz="1800">
              <a:latin typeface="Arial"/>
              <a:ea typeface="Arial"/>
              <a:cs typeface="Arial"/>
              <a:sym typeface="Arial"/>
            </a:endParaRPr>
          </a:p>
          <a:p>
            <a:pPr indent="0" lvl="0" marL="0" rtl="0" algn="just">
              <a:lnSpc>
                <a:spcPct val="100000"/>
              </a:lnSpc>
              <a:spcBef>
                <a:spcPts val="1200"/>
              </a:spcBef>
              <a:spcAft>
                <a:spcPts val="0"/>
              </a:spcAft>
              <a:buClr>
                <a:schemeClr val="dk1"/>
              </a:buClr>
              <a:buSzPts val="1100"/>
              <a:buFont typeface="Arial"/>
              <a:buNone/>
            </a:pPr>
            <a:r>
              <a:rPr b="1" lang="en-IN" sz="1800">
                <a:latin typeface="Arial"/>
                <a:ea typeface="Arial"/>
                <a:cs typeface="Arial"/>
                <a:sym typeface="Arial"/>
              </a:rPr>
              <a:t>Process Followed:</a:t>
            </a:r>
            <a:endParaRPr b="1" sz="1800">
              <a:latin typeface="Arial"/>
              <a:ea typeface="Arial"/>
              <a:cs typeface="Arial"/>
              <a:sym typeface="Arial"/>
            </a:endParaRPr>
          </a:p>
          <a:p>
            <a:pPr indent="-342900" lvl="0" marL="457200" rtl="0" algn="just">
              <a:lnSpc>
                <a:spcPct val="75000"/>
              </a:lnSpc>
              <a:spcBef>
                <a:spcPts val="1200"/>
              </a:spcBef>
              <a:spcAft>
                <a:spcPts val="0"/>
              </a:spcAft>
              <a:buSzPts val="1800"/>
              <a:buChar char="•"/>
            </a:pPr>
            <a:r>
              <a:rPr b="1" lang="en-IN" sz="1800">
                <a:latin typeface="Arial"/>
                <a:ea typeface="Arial"/>
                <a:cs typeface="Arial"/>
                <a:sym typeface="Arial"/>
              </a:rPr>
              <a:t>Identified Target Pages</a:t>
            </a:r>
            <a:r>
              <a:rPr lang="en-IN" sz="1800">
                <a:latin typeface="Arial"/>
                <a:ea typeface="Arial"/>
                <a:cs typeface="Arial"/>
                <a:sym typeface="Arial"/>
              </a:rPr>
              <a:t> – Anime list pages containing title, genre, studio, rating, etc.</a:t>
            </a:r>
            <a:br>
              <a:rPr lang="en-IN" sz="1800">
                <a:latin typeface="Arial"/>
                <a:ea typeface="Arial"/>
                <a:cs typeface="Arial"/>
                <a:sym typeface="Arial"/>
              </a:rPr>
            </a:br>
            <a:endParaRPr sz="1800">
              <a:latin typeface="Arial"/>
              <a:ea typeface="Arial"/>
              <a:cs typeface="Arial"/>
              <a:sym typeface="Arial"/>
            </a:endParaRPr>
          </a:p>
          <a:p>
            <a:pPr indent="-342900" lvl="0" marL="457200" rtl="0" algn="just">
              <a:lnSpc>
                <a:spcPct val="75000"/>
              </a:lnSpc>
              <a:spcBef>
                <a:spcPts val="1200"/>
              </a:spcBef>
              <a:spcAft>
                <a:spcPts val="0"/>
              </a:spcAft>
              <a:buSzPts val="1800"/>
              <a:buChar char="•"/>
            </a:pPr>
            <a:r>
              <a:rPr b="1" lang="en-IN" sz="1800">
                <a:latin typeface="Arial"/>
                <a:ea typeface="Arial"/>
                <a:cs typeface="Arial"/>
                <a:sym typeface="Arial"/>
              </a:rPr>
              <a:t>Fetched HTML Content</a:t>
            </a:r>
            <a:r>
              <a:rPr lang="en-IN" sz="1800">
                <a:latin typeface="Arial"/>
                <a:ea typeface="Arial"/>
                <a:cs typeface="Arial"/>
                <a:sym typeface="Arial"/>
              </a:rPr>
              <a:t> – Using </a:t>
            </a:r>
            <a:r>
              <a:rPr b="1" lang="en-IN" sz="1800">
                <a:solidFill>
                  <a:srgbClr val="FF0000"/>
                </a:solidFill>
                <a:latin typeface="Roboto Mono"/>
                <a:ea typeface="Roboto Mono"/>
                <a:cs typeface="Roboto Mono"/>
                <a:sym typeface="Roboto Mono"/>
              </a:rPr>
              <a:t>requests</a:t>
            </a:r>
            <a:r>
              <a:rPr lang="en-IN" sz="1800">
                <a:latin typeface="Arial"/>
                <a:ea typeface="Arial"/>
                <a:cs typeface="Arial"/>
                <a:sym typeface="Arial"/>
              </a:rPr>
              <a:t> library while handling status codes.</a:t>
            </a:r>
            <a:br>
              <a:rPr lang="en-IN" sz="1800">
                <a:latin typeface="Arial"/>
                <a:ea typeface="Arial"/>
                <a:cs typeface="Arial"/>
                <a:sym typeface="Arial"/>
              </a:rPr>
            </a:br>
            <a:endParaRPr sz="1800">
              <a:latin typeface="Arial"/>
              <a:ea typeface="Arial"/>
              <a:cs typeface="Arial"/>
              <a:sym typeface="Arial"/>
            </a:endParaRPr>
          </a:p>
          <a:p>
            <a:pPr indent="-342900" lvl="0" marL="457200" rtl="0" algn="just">
              <a:lnSpc>
                <a:spcPct val="75000"/>
              </a:lnSpc>
              <a:spcBef>
                <a:spcPts val="1200"/>
              </a:spcBef>
              <a:spcAft>
                <a:spcPts val="0"/>
              </a:spcAft>
              <a:buSzPts val="1800"/>
              <a:buChar char="•"/>
            </a:pPr>
            <a:r>
              <a:rPr b="1" lang="en-IN" sz="1800">
                <a:latin typeface="Arial"/>
                <a:ea typeface="Arial"/>
                <a:cs typeface="Arial"/>
                <a:sym typeface="Arial"/>
              </a:rPr>
              <a:t>Parsed HTML</a:t>
            </a:r>
            <a:r>
              <a:rPr lang="en-IN" sz="1800">
                <a:latin typeface="Arial"/>
                <a:ea typeface="Arial"/>
                <a:cs typeface="Arial"/>
                <a:sym typeface="Arial"/>
              </a:rPr>
              <a:t> – With </a:t>
            </a:r>
            <a:r>
              <a:rPr b="1" lang="en-IN" sz="1800">
                <a:solidFill>
                  <a:srgbClr val="FF0000"/>
                </a:solidFill>
                <a:latin typeface="Roboto Mono"/>
                <a:ea typeface="Roboto Mono"/>
                <a:cs typeface="Roboto Mono"/>
                <a:sym typeface="Roboto Mono"/>
              </a:rPr>
              <a:t>BeautifulSoup</a:t>
            </a:r>
            <a:r>
              <a:rPr lang="en-IN" sz="1800">
                <a:latin typeface="Arial"/>
                <a:ea typeface="Arial"/>
                <a:cs typeface="Arial"/>
                <a:sym typeface="Arial"/>
              </a:rPr>
              <a:t> to extract structured data (titles, ratings, episodes, duration, genres, studios).</a:t>
            </a:r>
            <a:endParaRPr sz="1800">
              <a:latin typeface="Arial"/>
              <a:ea typeface="Arial"/>
              <a:cs typeface="Arial"/>
              <a:sym typeface="Arial"/>
            </a:endParaRPr>
          </a:p>
          <a:p>
            <a:pPr indent="-342900" lvl="0" marL="457200" rtl="0" algn="just">
              <a:lnSpc>
                <a:spcPct val="75000"/>
              </a:lnSpc>
              <a:spcBef>
                <a:spcPts val="1200"/>
              </a:spcBef>
              <a:spcAft>
                <a:spcPts val="0"/>
              </a:spcAft>
              <a:buSzPts val="1800"/>
              <a:buFont typeface="Arial"/>
              <a:buChar char="•"/>
            </a:pPr>
            <a:r>
              <a:rPr b="1" lang="en-IN" sz="1800">
                <a:latin typeface="Arial"/>
                <a:ea typeface="Arial"/>
                <a:cs typeface="Arial"/>
                <a:sym typeface="Arial"/>
              </a:rPr>
              <a:t>Used</a:t>
            </a:r>
            <a:r>
              <a:rPr lang="en-IN" sz="1800">
                <a:latin typeface="Arial"/>
                <a:ea typeface="Arial"/>
                <a:cs typeface="Arial"/>
                <a:sym typeface="Arial"/>
              </a:rPr>
              <a:t> </a:t>
            </a:r>
            <a:r>
              <a:rPr b="1" lang="en-IN" sz="1800">
                <a:solidFill>
                  <a:srgbClr val="FF0000"/>
                </a:solidFill>
                <a:latin typeface="Roboto Mono"/>
                <a:ea typeface="Roboto Mono"/>
                <a:cs typeface="Roboto Mono"/>
                <a:sym typeface="Roboto Mono"/>
              </a:rPr>
              <a:t>time</a:t>
            </a:r>
            <a:r>
              <a:rPr lang="en-IN" sz="1800">
                <a:latin typeface="Arial"/>
                <a:ea typeface="Arial"/>
                <a:cs typeface="Arial"/>
                <a:sym typeface="Arial"/>
              </a:rPr>
              <a:t> library to add delays between requests while web scraping (to avoid server blocking and ensure smooth data extraction).</a:t>
            </a:r>
            <a:endParaRPr sz="1800">
              <a:latin typeface="Arial"/>
              <a:ea typeface="Arial"/>
              <a:cs typeface="Arial"/>
              <a:sym typeface="Arial"/>
            </a:endParaRPr>
          </a:p>
        </p:txBody>
      </p:sp>
      <p:pic>
        <p:nvPicPr>
          <p:cNvPr id="131" name="Google Shape;131;g379e281c1f4_0_28"/>
          <p:cNvPicPr preferRelativeResize="0"/>
          <p:nvPr/>
        </p:nvPicPr>
        <p:blipFill>
          <a:blip r:embed="rId4">
            <a:alphaModFix/>
          </a:blip>
          <a:stretch>
            <a:fillRect/>
          </a:stretch>
        </p:blipFill>
        <p:spPr>
          <a:xfrm>
            <a:off x="4819900" y="413900"/>
            <a:ext cx="4829575" cy="3679525"/>
          </a:xfrm>
          <a:prstGeom prst="rect">
            <a:avLst/>
          </a:prstGeom>
          <a:noFill/>
          <a:ln>
            <a:noFill/>
          </a:ln>
        </p:spPr>
      </p:pic>
      <p:cxnSp>
        <p:nvCxnSpPr>
          <p:cNvPr id="132" name="Google Shape;132;g379e281c1f4_0_28"/>
          <p:cNvCxnSpPr/>
          <p:nvPr/>
        </p:nvCxnSpPr>
        <p:spPr>
          <a:xfrm flipH="1" rot="10800000">
            <a:off x="2669675" y="1523975"/>
            <a:ext cx="2173500" cy="1267800"/>
          </a:xfrm>
          <a:prstGeom prst="curvedConnector3">
            <a:avLst>
              <a:gd fmla="val 40552" name="adj1"/>
            </a:avLst>
          </a:prstGeom>
          <a:noFill/>
          <a:ln cap="flat" cmpd="sng" w="38100">
            <a:solidFill>
              <a:srgbClr val="741B47"/>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79e281c1f4_0_45"/>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a:t>
            </a:r>
            <a:r>
              <a:rPr b="1" lang="en-IN">
                <a:solidFill>
                  <a:srgbClr val="FF0000"/>
                </a:solidFill>
              </a:rPr>
              <a:t> Data Summary</a:t>
            </a:r>
            <a:endParaRPr b="1">
              <a:solidFill>
                <a:srgbClr val="FF0000"/>
              </a:solidFill>
            </a:endParaRPr>
          </a:p>
        </p:txBody>
      </p:sp>
      <p:graphicFrame>
        <p:nvGraphicFramePr>
          <p:cNvPr id="138" name="Google Shape;138;g379e281c1f4_0_45"/>
          <p:cNvGraphicFramePr/>
          <p:nvPr/>
        </p:nvGraphicFramePr>
        <p:xfrm>
          <a:off x="208475" y="1343950"/>
          <a:ext cx="3000000" cy="3000000"/>
        </p:xfrm>
        <a:graphic>
          <a:graphicData uri="http://schemas.openxmlformats.org/drawingml/2006/table">
            <a:tbl>
              <a:tblPr>
                <a:noFill/>
                <a:tableStyleId>{3D2D8702-82CC-494F-9817-19A53E3FD070}</a:tableStyleId>
              </a:tblPr>
              <a:tblGrid>
                <a:gridCol w="1557400"/>
                <a:gridCol w="7102725"/>
              </a:tblGrid>
              <a:tr h="472550">
                <a:tc>
                  <a:txBody>
                    <a:bodyPr/>
                    <a:lstStyle/>
                    <a:p>
                      <a:pPr indent="0" lvl="0" marL="0" rtl="0" algn="l">
                        <a:lnSpc>
                          <a:spcPct val="100000"/>
                        </a:lnSpc>
                        <a:spcBef>
                          <a:spcPts val="0"/>
                        </a:spcBef>
                        <a:spcAft>
                          <a:spcPts val="0"/>
                        </a:spcAft>
                        <a:buNone/>
                      </a:pPr>
                      <a:r>
                        <a:rPr b="1" lang="en-IN" sz="1800">
                          <a:latin typeface="Calibri"/>
                          <a:ea typeface="Calibri"/>
                          <a:cs typeface="Calibri"/>
                          <a:sym typeface="Calibri"/>
                        </a:rPr>
                        <a:t>Aspect</a:t>
                      </a:r>
                      <a:endParaRPr b="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b="1" lang="en-IN" sz="1800">
                          <a:latin typeface="Calibri"/>
                          <a:ea typeface="Calibri"/>
                          <a:cs typeface="Calibri"/>
                          <a:sym typeface="Calibri"/>
                        </a:rPr>
                        <a:t>Details</a:t>
                      </a:r>
                      <a:endParaRPr b="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r>
              <a:tr h="748750">
                <a:tc>
                  <a:txBody>
                    <a:bodyPr/>
                    <a:lstStyle/>
                    <a:p>
                      <a:pPr indent="0" lvl="0" marL="0" rtl="0" algn="l">
                        <a:lnSpc>
                          <a:spcPct val="100000"/>
                        </a:lnSpc>
                        <a:spcBef>
                          <a:spcPts val="0"/>
                        </a:spcBef>
                        <a:spcAft>
                          <a:spcPts val="0"/>
                        </a:spcAft>
                        <a:buNone/>
                      </a:pPr>
                      <a:r>
                        <a:rPr b="1" lang="en-IN" sz="1800">
                          <a:latin typeface="Calibri"/>
                          <a:ea typeface="Calibri"/>
                          <a:cs typeface="Calibri"/>
                          <a:sym typeface="Calibri"/>
                        </a:rPr>
                        <a:t>Total Records</a:t>
                      </a:r>
                      <a:endParaRPr b="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i="1" lang="en-IN" sz="1800">
                          <a:latin typeface="Calibri"/>
                          <a:ea typeface="Calibri"/>
                          <a:cs typeface="Calibri"/>
                          <a:sym typeface="Calibri"/>
                        </a:rPr>
                        <a:t>4</a:t>
                      </a:r>
                      <a:r>
                        <a:rPr i="1" lang="en-IN" sz="1800">
                          <a:latin typeface="Calibri"/>
                          <a:ea typeface="Calibri"/>
                          <a:cs typeface="Calibri"/>
                          <a:sym typeface="Calibri"/>
                        </a:rPr>
                        <a:t>,393</a:t>
                      </a:r>
                      <a:r>
                        <a:rPr lang="en-IN" sz="1800">
                          <a:latin typeface="Calibri"/>
                          <a:ea typeface="Calibri"/>
                          <a:cs typeface="Calibri"/>
                          <a:sym typeface="Calibri"/>
                        </a:rPr>
                        <a:t> anime entries</a:t>
                      </a:r>
                      <a:endParaRPr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r>
              <a:tr h="748750">
                <a:tc>
                  <a:txBody>
                    <a:bodyPr/>
                    <a:lstStyle/>
                    <a:p>
                      <a:pPr indent="0" lvl="0" marL="0" rtl="0" algn="l">
                        <a:lnSpc>
                          <a:spcPct val="100000"/>
                        </a:lnSpc>
                        <a:spcBef>
                          <a:spcPts val="0"/>
                        </a:spcBef>
                        <a:spcAft>
                          <a:spcPts val="0"/>
                        </a:spcAft>
                        <a:buNone/>
                      </a:pPr>
                      <a:r>
                        <a:rPr b="1" lang="en-IN" sz="1800">
                          <a:latin typeface="Calibri"/>
                          <a:ea typeface="Calibri"/>
                          <a:cs typeface="Calibri"/>
                          <a:sym typeface="Calibri"/>
                        </a:rPr>
                        <a:t>Time Period Covered</a:t>
                      </a:r>
                      <a:endParaRPr b="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i="1" lang="en-IN" sz="1800">
                          <a:latin typeface="Calibri"/>
                          <a:ea typeface="Calibri"/>
                          <a:cs typeface="Calibri"/>
                          <a:sym typeface="Calibri"/>
                        </a:rPr>
                        <a:t>1963 – 2025</a:t>
                      </a:r>
                      <a:endParaRPr i="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r>
              <a:tr h="748750">
                <a:tc>
                  <a:txBody>
                    <a:bodyPr/>
                    <a:lstStyle/>
                    <a:p>
                      <a:pPr indent="0" lvl="0" marL="0" rtl="0" algn="l">
                        <a:lnSpc>
                          <a:spcPct val="100000"/>
                        </a:lnSpc>
                        <a:spcBef>
                          <a:spcPts val="0"/>
                        </a:spcBef>
                        <a:spcAft>
                          <a:spcPts val="0"/>
                        </a:spcAft>
                        <a:buNone/>
                      </a:pPr>
                      <a:r>
                        <a:rPr b="1" lang="en-IN" sz="1800">
                          <a:latin typeface="Calibri"/>
                          <a:ea typeface="Calibri"/>
                          <a:cs typeface="Calibri"/>
                          <a:sym typeface="Calibri"/>
                        </a:rPr>
                        <a:t>Key Features</a:t>
                      </a:r>
                      <a:endParaRPr b="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lang="en-IN" sz="1800">
                          <a:latin typeface="Calibri"/>
                          <a:ea typeface="Calibri"/>
                          <a:cs typeface="Calibri"/>
                          <a:sym typeface="Calibri"/>
                        </a:rPr>
                        <a:t>Title, Genre, Studio, Rating, Year of Release, Episodes, Duration, Source, Description</a:t>
                      </a:r>
                      <a:endParaRPr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r>
              <a:tr h="748750">
                <a:tc>
                  <a:txBody>
                    <a:bodyPr/>
                    <a:lstStyle/>
                    <a:p>
                      <a:pPr indent="0" lvl="0" marL="0" rtl="0" algn="l">
                        <a:lnSpc>
                          <a:spcPct val="100000"/>
                        </a:lnSpc>
                        <a:spcBef>
                          <a:spcPts val="0"/>
                        </a:spcBef>
                        <a:spcAft>
                          <a:spcPts val="0"/>
                        </a:spcAft>
                        <a:buNone/>
                      </a:pPr>
                      <a:r>
                        <a:rPr b="1" lang="en-IN" sz="1800">
                          <a:latin typeface="Calibri"/>
                          <a:ea typeface="Calibri"/>
                          <a:cs typeface="Calibri"/>
                          <a:sym typeface="Calibri"/>
                        </a:rPr>
                        <a:t>Categorical Data</a:t>
                      </a:r>
                      <a:endParaRPr b="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lang="en-IN" sz="1800">
                          <a:latin typeface="Calibri"/>
                          <a:ea typeface="Calibri"/>
                          <a:cs typeface="Calibri"/>
                          <a:sym typeface="Calibri"/>
                        </a:rPr>
                        <a:t>Genres, Studios, Adaptation, Verbal Ratings</a:t>
                      </a:r>
                      <a:endParaRPr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r>
              <a:tr h="748750">
                <a:tc>
                  <a:txBody>
                    <a:bodyPr/>
                    <a:lstStyle/>
                    <a:p>
                      <a:pPr indent="0" lvl="0" marL="0" rtl="0" algn="l">
                        <a:lnSpc>
                          <a:spcPct val="100000"/>
                        </a:lnSpc>
                        <a:spcBef>
                          <a:spcPts val="0"/>
                        </a:spcBef>
                        <a:spcAft>
                          <a:spcPts val="0"/>
                        </a:spcAft>
                        <a:buNone/>
                      </a:pPr>
                      <a:r>
                        <a:rPr b="1" lang="en-IN" sz="1800">
                          <a:latin typeface="Calibri"/>
                          <a:ea typeface="Calibri"/>
                          <a:cs typeface="Calibri"/>
                          <a:sym typeface="Calibri"/>
                        </a:rPr>
                        <a:t>Numerical Data</a:t>
                      </a:r>
                      <a:endParaRPr b="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lang="en-IN" sz="1800">
                          <a:latin typeface="Calibri"/>
                          <a:ea typeface="Calibri"/>
                          <a:cs typeface="Calibri"/>
                          <a:sym typeface="Calibri"/>
                        </a:rPr>
                        <a:t>Ratings, Episodes, Duration, Year of Release</a:t>
                      </a:r>
                      <a:endParaRPr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r>
              <a:tr h="472550">
                <a:tc>
                  <a:txBody>
                    <a:bodyPr/>
                    <a:lstStyle/>
                    <a:p>
                      <a:pPr indent="0" lvl="0" marL="0" rtl="0" algn="l">
                        <a:lnSpc>
                          <a:spcPct val="100000"/>
                        </a:lnSpc>
                        <a:spcBef>
                          <a:spcPts val="0"/>
                        </a:spcBef>
                        <a:spcAft>
                          <a:spcPts val="0"/>
                        </a:spcAft>
                        <a:buNone/>
                      </a:pPr>
                      <a:r>
                        <a:rPr b="1" lang="en-IN" sz="1800">
                          <a:latin typeface="Calibri"/>
                          <a:ea typeface="Calibri"/>
                          <a:cs typeface="Calibri"/>
                          <a:sym typeface="Calibri"/>
                        </a:rPr>
                        <a:t>Text Data</a:t>
                      </a:r>
                      <a:endParaRPr b="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lang="en-IN" sz="1800">
                          <a:latin typeface="Calibri"/>
                          <a:ea typeface="Calibri"/>
                          <a:cs typeface="Calibri"/>
                          <a:sym typeface="Calibri"/>
                        </a:rPr>
                        <a:t>Descriptions</a:t>
                      </a:r>
                      <a:endParaRPr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r>
              <a:tr h="748750">
                <a:tc>
                  <a:txBody>
                    <a:bodyPr/>
                    <a:lstStyle/>
                    <a:p>
                      <a:pPr indent="0" lvl="0" marL="0" rtl="0" algn="l">
                        <a:lnSpc>
                          <a:spcPct val="100000"/>
                        </a:lnSpc>
                        <a:spcBef>
                          <a:spcPts val="0"/>
                        </a:spcBef>
                        <a:spcAft>
                          <a:spcPts val="0"/>
                        </a:spcAft>
                        <a:buNone/>
                      </a:pPr>
                      <a:r>
                        <a:rPr b="1" lang="en-IN" sz="1800">
                          <a:latin typeface="Calibri"/>
                          <a:ea typeface="Calibri"/>
                          <a:cs typeface="Calibri"/>
                          <a:sym typeface="Calibri"/>
                        </a:rPr>
                        <a:t>Cleaning Performed</a:t>
                      </a:r>
                      <a:endParaRPr b="1"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lang="en-IN" sz="1800">
                          <a:latin typeface="Calibri"/>
                          <a:ea typeface="Calibri"/>
                          <a:cs typeface="Calibri"/>
                          <a:sym typeface="Calibri"/>
                        </a:rPr>
                        <a:t>Removed duplicates, handled missing values, converted data types</a:t>
                      </a:r>
                      <a:endParaRPr sz="1800">
                        <a:latin typeface="Calibri"/>
                        <a:ea typeface="Calibri"/>
                        <a:cs typeface="Calibri"/>
                        <a:sym typeface="Calibri"/>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FE2F3"/>
                    </a:solidFill>
                  </a:tcPr>
                </a:tc>
              </a:tr>
            </a:tbl>
          </a:graphicData>
        </a:graphic>
      </p:graphicFrame>
      <p:pic>
        <p:nvPicPr>
          <p:cNvPr descr="Infographic design (Provided by Getty Images)" id="139" name="Google Shape;139;g379e281c1f4_0_45"/>
          <p:cNvPicPr preferRelativeResize="0"/>
          <p:nvPr/>
        </p:nvPicPr>
        <p:blipFill rotWithShape="1">
          <a:blip r:embed="rId3">
            <a:alphaModFix/>
          </a:blip>
          <a:srcRect b="0" l="0" r="0" t="15789"/>
          <a:stretch/>
        </p:blipFill>
        <p:spPr>
          <a:xfrm>
            <a:off x="9021000" y="2031101"/>
            <a:ext cx="3018600" cy="285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79e281c1f4_0_62"/>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🧹Data Cleaning Steps</a:t>
            </a:r>
            <a:endParaRPr b="1">
              <a:solidFill>
                <a:srgbClr val="FF0000"/>
              </a:solidFill>
            </a:endParaRPr>
          </a:p>
        </p:txBody>
      </p:sp>
      <p:sp>
        <p:nvSpPr>
          <p:cNvPr id="145" name="Google Shape;145;g379e281c1f4_0_62"/>
          <p:cNvSpPr txBox="1"/>
          <p:nvPr>
            <p:ph idx="1" type="body"/>
          </p:nvPr>
        </p:nvSpPr>
        <p:spPr>
          <a:xfrm>
            <a:off x="208475" y="1343950"/>
            <a:ext cx="11058000" cy="5186700"/>
          </a:xfrm>
          <a:prstGeom prst="rect">
            <a:avLst/>
          </a:prstGeom>
          <a:noFill/>
          <a:ln>
            <a:noFill/>
          </a:ln>
        </p:spPr>
        <p:txBody>
          <a:bodyPr anchorCtr="0" anchor="t" bIns="45700" lIns="91425" spcFirstLastPara="1" rIns="91425" wrap="square" tIns="45700">
            <a:noAutofit/>
          </a:bodyPr>
          <a:lstStyle/>
          <a:p>
            <a:pPr indent="-374650" lvl="0" marL="457200" rtl="0" algn="just">
              <a:lnSpc>
                <a:spcPct val="150000"/>
              </a:lnSpc>
              <a:spcBef>
                <a:spcPts val="1800"/>
              </a:spcBef>
              <a:spcAft>
                <a:spcPts val="0"/>
              </a:spcAft>
              <a:buSzPts val="2300"/>
              <a:buAutoNum type="arabicPeriod"/>
            </a:pPr>
            <a:r>
              <a:rPr lang="en-IN" sz="2300"/>
              <a:t>Data Contained </a:t>
            </a:r>
            <a:r>
              <a:rPr lang="en-IN" sz="2300"/>
              <a:t>Question</a:t>
            </a:r>
            <a:r>
              <a:rPr lang="en-IN" sz="2300"/>
              <a:t> mark(?) as missing value , replaced the “?” with nan value to handle.</a:t>
            </a:r>
            <a:endParaRPr sz="2300"/>
          </a:p>
          <a:p>
            <a:pPr indent="-374650" lvl="0" marL="457200" rtl="0" algn="just">
              <a:lnSpc>
                <a:spcPct val="150000"/>
              </a:lnSpc>
              <a:spcBef>
                <a:spcPts val="0"/>
              </a:spcBef>
              <a:spcAft>
                <a:spcPts val="0"/>
              </a:spcAft>
              <a:buSzPts val="2300"/>
              <a:buAutoNum type="arabicPeriod"/>
            </a:pPr>
            <a:r>
              <a:rPr lang="en-IN" sz="2300"/>
              <a:t>Removed duplicate anime records.</a:t>
            </a:r>
            <a:endParaRPr sz="2300"/>
          </a:p>
          <a:p>
            <a:pPr indent="-374650" lvl="0" marL="457200" rtl="0" algn="just">
              <a:lnSpc>
                <a:spcPct val="150000"/>
              </a:lnSpc>
              <a:spcBef>
                <a:spcPts val="0"/>
              </a:spcBef>
              <a:spcAft>
                <a:spcPts val="0"/>
              </a:spcAft>
              <a:buSzPts val="2300"/>
              <a:buAutoNum type="arabicPeriod"/>
            </a:pPr>
            <a:r>
              <a:rPr lang="en-IN" sz="2300"/>
              <a:t>Rating column contained Both numerical rating and verbal rating so separated the single column to 2 different columns for easy analysis.</a:t>
            </a:r>
            <a:endParaRPr sz="2300"/>
          </a:p>
          <a:p>
            <a:pPr indent="-374650" lvl="0" marL="457200" rtl="0" algn="just">
              <a:lnSpc>
                <a:spcPct val="150000"/>
              </a:lnSpc>
              <a:spcBef>
                <a:spcPts val="0"/>
              </a:spcBef>
              <a:spcAft>
                <a:spcPts val="0"/>
              </a:spcAft>
              <a:buSzPts val="2300"/>
              <a:buAutoNum type="arabicPeriod"/>
            </a:pPr>
            <a:r>
              <a:rPr lang="en-IN" sz="2300"/>
              <a:t>Handled missing values (e.g., ratings, duration, genres)</a:t>
            </a:r>
            <a:endParaRPr sz="2300"/>
          </a:p>
          <a:p>
            <a:pPr indent="-374650" lvl="0" marL="457200" rtl="0" algn="just">
              <a:lnSpc>
                <a:spcPct val="150000"/>
              </a:lnSpc>
              <a:spcBef>
                <a:spcPts val="0"/>
              </a:spcBef>
              <a:spcAft>
                <a:spcPts val="0"/>
              </a:spcAft>
              <a:buSzPts val="2300"/>
              <a:buAutoNum type="arabicPeriod"/>
            </a:pPr>
            <a:r>
              <a:rPr lang="en-IN" sz="2300"/>
              <a:t>Converted columns to proper data types (e.g., year → integer, rating → float)</a:t>
            </a:r>
            <a:endParaRPr sz="2300"/>
          </a:p>
          <a:p>
            <a:pPr indent="-374650" lvl="0" marL="457200" rtl="0" algn="just">
              <a:lnSpc>
                <a:spcPct val="150000"/>
              </a:lnSpc>
              <a:spcBef>
                <a:spcPts val="0"/>
              </a:spcBef>
              <a:spcAft>
                <a:spcPts val="0"/>
              </a:spcAft>
              <a:buSzPts val="2300"/>
              <a:buAutoNum type="arabicPeriod"/>
            </a:pPr>
            <a:r>
              <a:rPr lang="en-IN" sz="2300"/>
              <a:t>Stripped unwanted characters in title column.</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79e281c1f4_0_67"/>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Data Manipulation</a:t>
            </a:r>
            <a:endParaRPr b="1">
              <a:solidFill>
                <a:srgbClr val="FF0000"/>
              </a:solidFill>
            </a:endParaRPr>
          </a:p>
        </p:txBody>
      </p:sp>
      <p:pic>
        <p:nvPicPr>
          <p:cNvPr id="151" name="Google Shape;151;g379e281c1f4_0_67"/>
          <p:cNvPicPr preferRelativeResize="0"/>
          <p:nvPr/>
        </p:nvPicPr>
        <p:blipFill>
          <a:blip r:embed="rId3">
            <a:alphaModFix/>
          </a:blip>
          <a:stretch>
            <a:fillRect/>
          </a:stretch>
        </p:blipFill>
        <p:spPr>
          <a:xfrm>
            <a:off x="913075" y="2736739"/>
            <a:ext cx="4107965" cy="3399025"/>
          </a:xfrm>
          <a:prstGeom prst="rect">
            <a:avLst/>
          </a:prstGeom>
          <a:noFill/>
          <a:ln>
            <a:noFill/>
          </a:ln>
        </p:spPr>
      </p:pic>
      <p:pic>
        <p:nvPicPr>
          <p:cNvPr id="152" name="Google Shape;152;g379e281c1f4_0_67"/>
          <p:cNvPicPr preferRelativeResize="0"/>
          <p:nvPr/>
        </p:nvPicPr>
        <p:blipFill>
          <a:blip r:embed="rId4">
            <a:alphaModFix/>
          </a:blip>
          <a:stretch>
            <a:fillRect/>
          </a:stretch>
        </p:blipFill>
        <p:spPr>
          <a:xfrm>
            <a:off x="6587593" y="2736739"/>
            <a:ext cx="4667607" cy="3399025"/>
          </a:xfrm>
          <a:prstGeom prst="rect">
            <a:avLst/>
          </a:prstGeom>
          <a:noFill/>
          <a:ln>
            <a:noFill/>
          </a:ln>
        </p:spPr>
      </p:pic>
      <p:sp>
        <p:nvSpPr>
          <p:cNvPr id="153" name="Google Shape;153;g379e281c1f4_0_67"/>
          <p:cNvSpPr txBox="1"/>
          <p:nvPr/>
        </p:nvSpPr>
        <p:spPr>
          <a:xfrm>
            <a:off x="1136300" y="2043170"/>
            <a:ext cx="3610200" cy="6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800">
                <a:solidFill>
                  <a:srgbClr val="434343"/>
                </a:solidFill>
                <a:latin typeface="Calibri"/>
                <a:ea typeface="Calibri"/>
                <a:cs typeface="Calibri"/>
                <a:sym typeface="Calibri"/>
              </a:rPr>
              <a:t>Before</a:t>
            </a:r>
            <a:endParaRPr b="1" sz="2800">
              <a:solidFill>
                <a:srgbClr val="434343"/>
              </a:solidFill>
              <a:latin typeface="Calibri"/>
              <a:ea typeface="Calibri"/>
              <a:cs typeface="Calibri"/>
              <a:sym typeface="Calibri"/>
            </a:endParaRPr>
          </a:p>
        </p:txBody>
      </p:sp>
      <p:sp>
        <p:nvSpPr>
          <p:cNvPr id="154" name="Google Shape;154;g379e281c1f4_0_67"/>
          <p:cNvSpPr txBox="1"/>
          <p:nvPr/>
        </p:nvSpPr>
        <p:spPr>
          <a:xfrm>
            <a:off x="7116300" y="2047820"/>
            <a:ext cx="3610200" cy="6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800">
                <a:solidFill>
                  <a:srgbClr val="434343"/>
                </a:solidFill>
                <a:latin typeface="Calibri"/>
                <a:ea typeface="Calibri"/>
                <a:cs typeface="Calibri"/>
                <a:sym typeface="Calibri"/>
              </a:rPr>
              <a:t>After</a:t>
            </a:r>
            <a:endParaRPr b="1" sz="2800">
              <a:solidFill>
                <a:srgbClr val="434343"/>
              </a:solidFill>
              <a:latin typeface="Calibri"/>
              <a:ea typeface="Calibri"/>
              <a:cs typeface="Calibri"/>
              <a:sym typeface="Calibri"/>
            </a:endParaRPr>
          </a:p>
        </p:txBody>
      </p:sp>
      <p:sp>
        <p:nvSpPr>
          <p:cNvPr id="155" name="Google Shape;155;g379e281c1f4_0_67"/>
          <p:cNvSpPr txBox="1"/>
          <p:nvPr/>
        </p:nvSpPr>
        <p:spPr>
          <a:xfrm>
            <a:off x="208475" y="1349600"/>
            <a:ext cx="11553000" cy="661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Below two images show the info about data before and after data </a:t>
            </a:r>
            <a:r>
              <a:rPr lang="en-IN" sz="2400">
                <a:solidFill>
                  <a:schemeClr val="dk1"/>
                </a:solidFill>
                <a:latin typeface="Calibri"/>
                <a:ea typeface="Calibri"/>
                <a:cs typeface="Calibri"/>
                <a:sym typeface="Calibri"/>
              </a:rPr>
              <a:t>manipulation</a:t>
            </a:r>
            <a:r>
              <a:rPr lang="en-I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79f9a5c413_0_5"/>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Data Description</a:t>
            </a:r>
            <a:endParaRPr b="1">
              <a:solidFill>
                <a:srgbClr val="FF0000"/>
              </a:solidFill>
            </a:endParaRPr>
          </a:p>
        </p:txBody>
      </p:sp>
      <p:pic>
        <p:nvPicPr>
          <p:cNvPr id="161" name="Google Shape;161;g379f9a5c413_0_5"/>
          <p:cNvPicPr preferRelativeResize="0"/>
          <p:nvPr/>
        </p:nvPicPr>
        <p:blipFill>
          <a:blip r:embed="rId3">
            <a:alphaModFix/>
          </a:blip>
          <a:stretch>
            <a:fillRect/>
          </a:stretch>
        </p:blipFill>
        <p:spPr>
          <a:xfrm>
            <a:off x="2552175" y="1592262"/>
            <a:ext cx="7087675" cy="4422025"/>
          </a:xfrm>
          <a:prstGeom prst="rect">
            <a:avLst/>
          </a:prstGeom>
          <a:noFill/>
          <a:ln cap="flat" cmpd="sng" w="9525">
            <a:solidFill>
              <a:srgbClr val="FFD966"/>
            </a:solidFill>
            <a:prstDash val="solid"/>
            <a:round/>
            <a:headEnd len="sm" w="sm" type="none"/>
            <a:tailEnd len="sm" w="sm" type="none"/>
          </a:ln>
        </p:spPr>
      </p:pic>
      <p:sp>
        <p:nvSpPr>
          <p:cNvPr id="162" name="Google Shape;162;g379f9a5c413_0_5"/>
          <p:cNvSpPr/>
          <p:nvPr/>
        </p:nvSpPr>
        <p:spPr>
          <a:xfrm>
            <a:off x="2259170" y="2550279"/>
            <a:ext cx="7618800" cy="579600"/>
          </a:xfrm>
          <a:prstGeom prst="flowChartAlternateProcess">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3" name="Google Shape;163;g379f9a5c413_0_5"/>
          <p:cNvSpPr/>
          <p:nvPr/>
        </p:nvSpPr>
        <p:spPr>
          <a:xfrm>
            <a:off x="2278756" y="3463338"/>
            <a:ext cx="7618800" cy="579600"/>
          </a:xfrm>
          <a:prstGeom prst="flowChartAlternateProcess">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4" name="Google Shape;164;g379f9a5c413_0_5"/>
          <p:cNvSpPr/>
          <p:nvPr/>
        </p:nvSpPr>
        <p:spPr>
          <a:xfrm>
            <a:off x="2250047" y="5402681"/>
            <a:ext cx="7618800" cy="579600"/>
          </a:xfrm>
          <a:prstGeom prst="flowChartAlternateProcess">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